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8" r:id="rId3"/>
    <p:sldId id="269" r:id="rId4"/>
    <p:sldId id="272" r:id="rId5"/>
    <p:sldId id="270" r:id="rId6"/>
    <p:sldId id="271" r:id="rId7"/>
    <p:sldId id="273" r:id="rId8"/>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5330A5"/>
    <a:srgbClr val="EF8E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469" autoAdjust="0"/>
  </p:normalViewPr>
  <p:slideViewPr>
    <p:cSldViewPr>
      <p:cViewPr varScale="1">
        <p:scale>
          <a:sx n="69" d="100"/>
          <a:sy n="69" d="100"/>
        </p:scale>
        <p:origin x="1205"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3. 10. 2022</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3. 10. 2022</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No.3 is split into 2 new – first two paragraphs slide No.3, another two – slide No. 4</a:t>
            </a:r>
          </a:p>
          <a:p>
            <a:r>
              <a:rPr lang="en-GB" dirty="0"/>
              <a:t>Every single sentence of the first two paragraphs – new bullet</a:t>
            </a:r>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2410705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Slide No.3 is split into 2 new – first two paragraphs slide No.3, another two – slide No. 4</a:t>
            </a:r>
          </a:p>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155296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 5 split into 2 new slides:</a:t>
            </a:r>
          </a:p>
          <a:p>
            <a:r>
              <a:rPr lang="en-GB" dirty="0"/>
              <a:t>No. 6 – first 5 bullets</a:t>
            </a:r>
          </a:p>
          <a:p>
            <a:r>
              <a:rPr lang="en-GB" dirty="0"/>
              <a:t>No. 7 – the rest bullets</a:t>
            </a:r>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872389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r>
              <a:rPr lang="en-GB" dirty="0"/>
              <a:t>Slide no. 5 split into 2 new slides:</a:t>
            </a:r>
          </a:p>
          <a:p>
            <a:r>
              <a:rPr lang="en-GB" dirty="0"/>
              <a:t>No. 6 – first 5 bullets</a:t>
            </a:r>
          </a:p>
          <a:p>
            <a:r>
              <a:rPr lang="en-GB" dirty="0"/>
              <a:t>No. 7 – the rest bullets</a:t>
            </a:r>
            <a:endParaRPr lang="sk-SK" dirty="0"/>
          </a:p>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1991620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rgbClr val="FFC000"/>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C000"/>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p:blipFill>
        <p:spPr bwMode="auto">
          <a:xfrm>
            <a:off x="6276103" y="223836"/>
            <a:ext cx="2064999" cy="118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rgbClr val="FFC000"/>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3. 10. 2022</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3. 10. 2022</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rgbClr val="FF993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5330A5"/>
          </a:solidFill>
          <a:ln>
            <a:solidFill>
              <a:srgbClr val="5330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p:blipFill>
        <p:spPr bwMode="auto">
          <a:xfrm>
            <a:off x="6444021" y="242469"/>
            <a:ext cx="1927945" cy="1110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rgbClr val="FFC000"/>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ICT in Education</a:t>
            </a:r>
          </a:p>
        </p:txBody>
      </p:sp>
      <p:sp>
        <p:nvSpPr>
          <p:cNvPr id="3" name="Podnadpis 2"/>
          <p:cNvSpPr>
            <a:spLocks noGrp="1"/>
          </p:cNvSpPr>
          <p:nvPr>
            <p:ph type="subTitle" idx="1"/>
          </p:nvPr>
        </p:nvSpPr>
        <p:spPr>
          <a:xfrm>
            <a:off x="642910" y="4000504"/>
            <a:ext cx="7283152" cy="576064"/>
          </a:xfrm>
        </p:spPr>
        <p:txBody>
          <a:bodyPr>
            <a:normAutofit/>
          </a:bodyPr>
          <a:lstStyle/>
          <a:p>
            <a:r>
              <a:rPr lang="en-US" dirty="0" err="1">
                <a:solidFill>
                  <a:srgbClr val="29C1AF"/>
                </a:solidFill>
              </a:rPr>
              <a:t>České</a:t>
            </a:r>
            <a:r>
              <a:rPr lang="en-US" dirty="0">
                <a:solidFill>
                  <a:srgbClr val="29C1AF"/>
                </a:solidFill>
              </a:rPr>
              <a:t> centrum </a:t>
            </a:r>
            <a:r>
              <a:rPr lang="en-US" dirty="0" err="1">
                <a:solidFill>
                  <a:srgbClr val="29C1AF"/>
                </a:solidFill>
              </a:rPr>
              <a:t>odborného</a:t>
            </a:r>
            <a:r>
              <a:rPr lang="en-US" dirty="0">
                <a:solidFill>
                  <a:srgbClr val="29C1AF"/>
                </a:solidFill>
              </a:rPr>
              <a:t> </a:t>
            </a:r>
            <a:r>
              <a:rPr lang="en-US" dirty="0" err="1">
                <a:solidFill>
                  <a:srgbClr val="29C1AF"/>
                </a:solidFill>
              </a:rPr>
              <a:t>vzdělávání</a:t>
            </a:r>
            <a:endParaRPr lang="en-US" dirty="0">
              <a:solidFill>
                <a:srgbClr val="29C1AF"/>
              </a:solidFill>
            </a:endParaRP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38554"/>
          </a:xfrm>
          <a:prstGeom prst="rect">
            <a:avLst/>
          </a:prstGeom>
        </p:spPr>
        <p:txBody>
          <a:bodyPr wrap="square">
            <a:spAutoFit/>
          </a:bodyPr>
          <a:lstStyle/>
          <a:p>
            <a:pPr algn="ctr"/>
            <a:r>
              <a:rPr lang="en-GB" sz="1600" b="1" cap="small" dirty="0">
                <a:solidFill>
                  <a:srgbClr val="FFC000"/>
                </a:solidFill>
                <a:effectLst/>
                <a:latin typeface="Verdana" panose="020B0604030504040204" pitchFamily="34" charset="0"/>
                <a:ea typeface="Times New Roman" panose="02020603050405020304" pitchFamily="18" charset="0"/>
                <a:cs typeface="Times New Roman" panose="02020603050405020304" pitchFamily="18" charset="0"/>
              </a:rPr>
              <a:t>2020-1-UK01-KA201-079177</a:t>
            </a:r>
            <a:endParaRPr lang="en-GB" sz="1000" dirty="0">
              <a:solidFill>
                <a:schemeClr val="tx2"/>
              </a:solidFill>
            </a:endParaRPr>
          </a:p>
        </p:txBody>
      </p:sp>
    </p:spTree>
    <p:extLst>
      <p:ext uri="{BB962C8B-B14F-4D97-AF65-F5344CB8AC3E}">
        <p14:creationId xmlns:p14="http://schemas.microsoft.com/office/powerpoint/2010/main" val="96799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Didactics </a:t>
            </a:r>
            <a:endParaRPr lang="en-US" dirty="0"/>
          </a:p>
        </p:txBody>
      </p:sp>
      <p:sp>
        <p:nvSpPr>
          <p:cNvPr id="3" name="Content Placeholder 2"/>
          <p:cNvSpPr>
            <a:spLocks noGrp="1"/>
          </p:cNvSpPr>
          <p:nvPr>
            <p:ph idx="1"/>
          </p:nvPr>
        </p:nvSpPr>
        <p:spPr/>
        <p:txBody>
          <a:bodyPr>
            <a:normAutofit/>
          </a:bodyPr>
          <a:lstStyle/>
          <a:p>
            <a:pPr marL="285750" indent="-285750">
              <a:buFont typeface="Arial" panose="020B0604020202020204" pitchFamily="34" charset="0"/>
              <a:buChar char="•"/>
            </a:pPr>
            <a:r>
              <a:rPr lang="en-GB" sz="2400" b="0" dirty="0">
                <a:effectLst/>
                <a:latin typeface="Calibri" panose="020F0502020204030204" pitchFamily="34" charset="0"/>
                <a:ea typeface="Calibri" panose="020F0502020204030204" pitchFamily="34" charset="0"/>
              </a:rPr>
              <a:t>is understood as the art of teaching,</a:t>
            </a:r>
          </a:p>
          <a:p>
            <a:pPr marL="285750" indent="-285750">
              <a:buFont typeface="Arial" panose="020B0604020202020204" pitchFamily="34" charset="0"/>
              <a:buChar char="•"/>
            </a:pPr>
            <a:r>
              <a:rPr lang="en-GB" sz="2400" b="0" dirty="0">
                <a:effectLst/>
                <a:latin typeface="Calibri" panose="020F0502020204030204" pitchFamily="34" charset="0"/>
                <a:ea typeface="Calibri" panose="020F0502020204030204" pitchFamily="34" charset="0"/>
              </a:rPr>
              <a:t>includes a wide range of factors that characterize teaching,</a:t>
            </a:r>
          </a:p>
          <a:p>
            <a:pPr marL="285750" indent="-285750">
              <a:buFont typeface="Arial" panose="020B0604020202020204" pitchFamily="34" charset="0"/>
              <a:buChar char="•"/>
            </a:pPr>
            <a:r>
              <a:rPr lang="en-GB" sz="2400" b="0" dirty="0">
                <a:effectLst/>
                <a:latin typeface="Calibri" panose="020F0502020204030204" pitchFamily="34" charset="0"/>
                <a:ea typeface="Calibri" panose="020F0502020204030204" pitchFamily="34" charset="0"/>
              </a:rPr>
              <a:t>goes beyond the usual boundaries of classroom learning, especially in adult education, where too many factors are involved, with a focus on non-formal and informal learning</a:t>
            </a:r>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Categorizations of learning theories</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Behaviourism is interested in behaviour and observable changes. </a:t>
            </a:r>
          </a:p>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Therefore, behaviourism in teaching focuses on creating new patterns of behaviour.</a:t>
            </a:r>
          </a:p>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Cognitivism is interested in the thought processes behind behaviour. </a:t>
            </a:r>
          </a:p>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Therefore, cognitivist learning theory emphasizes the importance of the acquisition (including reorganization) of cognitive structures.</a:t>
            </a:r>
          </a:p>
        </p:txBody>
      </p:sp>
      <p:sp>
        <p:nvSpPr>
          <p:cNvPr id="4" name="Slide Number Placeholder 3"/>
          <p:cNvSpPr>
            <a:spLocks noGrp="1"/>
          </p:cNvSpPr>
          <p:nvPr>
            <p:ph type="sldNum" sz="quarter" idx="12"/>
          </p:nvPr>
        </p:nvSpPr>
        <p:spPr/>
        <p:txBody>
          <a:bodyPr/>
          <a:lstStyle/>
          <a:p>
            <a:fld id="{1E1F44E5-9FB8-4181-B433-C93897A9A40A}" type="slidenum">
              <a:rPr lang="en-US" smtClean="0"/>
              <a:pPr/>
              <a:t>3</a:t>
            </a:fld>
            <a:endParaRPr lang="en-US"/>
          </a:p>
        </p:txBody>
      </p:sp>
    </p:spTree>
    <p:extLst>
      <p:ext uri="{BB962C8B-B14F-4D97-AF65-F5344CB8AC3E}">
        <p14:creationId xmlns:p14="http://schemas.microsoft.com/office/powerpoint/2010/main" val="141702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Categorizations of learning theories</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Constructivism states that knowledge is constructed by the interplay of existing knowledge and individual (or social) experiences.</a:t>
            </a:r>
          </a:p>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Connectivism is a completely new approach, claiming that learning "is aimed at linking specialized information sets and connections that allow us to learn more and are much more important than our current state of knowledge</a:t>
            </a:r>
          </a:p>
        </p:txBody>
      </p:sp>
      <p:sp>
        <p:nvSpPr>
          <p:cNvPr id="4" name="Slide Number Placeholder 3"/>
          <p:cNvSpPr>
            <a:spLocks noGrp="1"/>
          </p:cNvSpPr>
          <p:nvPr>
            <p:ph type="sldNum" sz="quarter" idx="12"/>
          </p:nvPr>
        </p:nvSpPr>
        <p:spPr/>
        <p:txBody>
          <a:bodyPr/>
          <a:lstStyle/>
          <a:p>
            <a:fld id="{1E1F44E5-9FB8-4181-B433-C93897A9A40A}" type="slidenum">
              <a:rPr lang="en-US" smtClean="0"/>
              <a:pPr/>
              <a:t>4</a:t>
            </a:fld>
            <a:endParaRPr lang="en-US"/>
          </a:p>
        </p:txBody>
      </p:sp>
    </p:spTree>
    <p:extLst>
      <p:ext uri="{BB962C8B-B14F-4D97-AF65-F5344CB8AC3E}">
        <p14:creationId xmlns:p14="http://schemas.microsoft.com/office/powerpoint/2010/main" val="1646821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Connectivism </a:t>
            </a:r>
            <a:endParaRPr lang="en-US" dirty="0"/>
          </a:p>
        </p:txBody>
      </p:sp>
      <p:sp>
        <p:nvSpPr>
          <p:cNvPr id="3" name="Content Placeholder 2"/>
          <p:cNvSpPr>
            <a:spLocks noGrp="1"/>
          </p:cNvSpPr>
          <p:nvPr>
            <p:ph idx="1"/>
          </p:nvPr>
        </p:nvSpPr>
        <p:spPr/>
        <p:txBody>
          <a:bodyPr>
            <a:normAutofit/>
          </a:bodyPr>
          <a:lstStyle/>
          <a:p>
            <a:pPr marL="285750" indent="-285750" algn="l" defTabSz="914400" rtl="0" eaLnBrk="1" latinLnBrk="0" hangingPunct="1">
              <a:spcBef>
                <a:spcPct val="20000"/>
              </a:spcBef>
              <a:spcAft>
                <a:spcPts val="60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Connectivism  "Theory of Learning in the Digital Age" developed by George Siemens and Stephen </a:t>
            </a:r>
            <a:r>
              <a:rPr lang="en-GB" sz="2400" b="0" kern="1200" dirty="0" err="1">
                <a:solidFill>
                  <a:schemeClr val="tx1"/>
                </a:solidFill>
                <a:effectLst/>
                <a:latin typeface="Calibri" panose="020F0502020204030204" pitchFamily="34" charset="0"/>
                <a:ea typeface="Calibri" panose="020F0502020204030204" pitchFamily="34" charset="0"/>
                <a:cs typeface="+mn-cs"/>
              </a:rPr>
              <a:t>Dowens</a:t>
            </a:r>
            <a:r>
              <a:rPr lang="en-GB" sz="2400" b="0" kern="1200" dirty="0">
                <a:solidFill>
                  <a:schemeClr val="tx1"/>
                </a:solidFill>
                <a:effectLst/>
                <a:latin typeface="Calibri" panose="020F0502020204030204" pitchFamily="34" charset="0"/>
                <a:ea typeface="Calibri" panose="020F0502020204030204" pitchFamily="34" charset="0"/>
                <a:cs typeface="+mn-cs"/>
              </a:rPr>
              <a:t> based on their analysis of the shortcomings of existing theories of learning based on behaviourism, cognitivism and constructivism</a:t>
            </a:r>
          </a:p>
        </p:txBody>
      </p:sp>
      <p:sp>
        <p:nvSpPr>
          <p:cNvPr id="4" name="Slide Number Placeholder 3"/>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280416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059016" cy="1371600"/>
          </a:xfrm>
        </p:spPr>
        <p:txBody>
          <a:bodyPr>
            <a:normAutofit/>
          </a:bodyPr>
          <a:lstStyle/>
          <a:p>
            <a:r>
              <a:rPr lang="en-GB" dirty="0"/>
              <a:t>Principles of connectivism </a:t>
            </a:r>
            <a:endParaRPr lang="en-US" dirty="0"/>
          </a:p>
        </p:txBody>
      </p:sp>
      <p:sp>
        <p:nvSpPr>
          <p:cNvPr id="3" name="Content Placeholder 2"/>
          <p:cNvSpPr>
            <a:spLocks noGrp="1"/>
          </p:cNvSpPr>
          <p:nvPr>
            <p:ph idx="1"/>
          </p:nvPr>
        </p:nvSpPr>
        <p:spPr>
          <a:xfrm>
            <a:off x="457200" y="1752600"/>
            <a:ext cx="7859216" cy="4700736"/>
          </a:xfrm>
        </p:spPr>
        <p:txBody>
          <a:bodyPr>
            <a:noAutofit/>
          </a:bodyPr>
          <a:lstStyle/>
          <a:p>
            <a:pPr marL="285750" indent="-285750" algn="l" defTabSz="914400" rtl="0" eaLnBrk="1" latinLnBrk="0" hangingPunct="1">
              <a:spcBef>
                <a:spcPts val="0"/>
              </a:spcBef>
              <a:spcAft>
                <a:spcPts val="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the knowledge and skills acquired are based on differences of opinion,</a:t>
            </a:r>
          </a:p>
          <a:p>
            <a:pPr marL="285750" indent="-285750" algn="l" defTabSz="914400" rtl="0" eaLnBrk="1" latinLnBrk="0" hangingPunct="1">
              <a:spcBef>
                <a:spcPts val="0"/>
              </a:spcBef>
              <a:spcAft>
                <a:spcPts val="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learning is the process of connecting specialized nodes or sources of information,</a:t>
            </a:r>
          </a:p>
          <a:p>
            <a:pPr marL="285750" indent="-285750" algn="l" defTabSz="914400" rtl="0" eaLnBrk="1" latinLnBrk="0" hangingPunct="1">
              <a:spcBef>
                <a:spcPts val="0"/>
              </a:spcBef>
              <a:spcAft>
                <a:spcPts val="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the source of learning does not have to be people, but also technology,</a:t>
            </a:r>
          </a:p>
          <a:p>
            <a:pPr marL="285750" indent="-285750" algn="l" defTabSz="914400" rtl="0" eaLnBrk="1" latinLnBrk="0" hangingPunct="1">
              <a:spcBef>
                <a:spcPts val="0"/>
              </a:spcBef>
              <a:spcAft>
                <a:spcPts val="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knowledge may be latently contained in a particular community, network or database,</a:t>
            </a:r>
          </a:p>
          <a:p>
            <a:pPr marL="285750" indent="-285750" algn="l" defTabSz="914400" rtl="0" eaLnBrk="1" latinLnBrk="0" hangingPunct="1">
              <a:spcBef>
                <a:spcPts val="0"/>
              </a:spcBef>
              <a:spcAft>
                <a:spcPts val="0"/>
              </a:spcAft>
              <a:buFont typeface="Arial" panose="020B0604020202020204" pitchFamily="34" charset="0"/>
              <a:buChar char="•"/>
            </a:pPr>
            <a:r>
              <a:rPr lang="en-GB" sz="2400" b="0" kern="1200" dirty="0">
                <a:solidFill>
                  <a:schemeClr val="tx1"/>
                </a:solidFill>
                <a:effectLst/>
                <a:latin typeface="Calibri" panose="020F0502020204030204" pitchFamily="34" charset="0"/>
                <a:ea typeface="Calibri" panose="020F0502020204030204" pitchFamily="34" charset="0"/>
                <a:cs typeface="+mn-cs"/>
              </a:rPr>
              <a:t>the ability to learn is more important than the current volume of charged knowledge,</a:t>
            </a:r>
          </a:p>
        </p:txBody>
      </p:sp>
      <p:sp>
        <p:nvSpPr>
          <p:cNvPr id="4" name="Slide Number Placeholder 3"/>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3054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059016" cy="1371600"/>
          </a:xfrm>
        </p:spPr>
        <p:txBody>
          <a:bodyPr>
            <a:normAutofit/>
          </a:bodyPr>
          <a:lstStyle/>
          <a:p>
            <a:r>
              <a:rPr lang="en-GB" dirty="0"/>
              <a:t>Principles of connectivism </a:t>
            </a:r>
            <a:endParaRPr lang="en-US" dirty="0"/>
          </a:p>
        </p:txBody>
      </p:sp>
      <p:sp>
        <p:nvSpPr>
          <p:cNvPr id="3" name="Content Placeholder 2"/>
          <p:cNvSpPr>
            <a:spLocks noGrp="1"/>
          </p:cNvSpPr>
          <p:nvPr>
            <p:ph idx="1"/>
          </p:nvPr>
        </p:nvSpPr>
        <p:spPr>
          <a:xfrm>
            <a:off x="457200" y="1752600"/>
            <a:ext cx="7859216" cy="4700736"/>
          </a:xfrm>
        </p:spPr>
        <p:txBody>
          <a:bodyPr>
            <a:noAutofit/>
          </a:bodyPr>
          <a:lstStyle/>
          <a:p>
            <a:pPr marL="285750" indent="-285750" algn="l" defTabSz="914400" rtl="0" eaLnBrk="1" latinLnBrk="0" hangingPunct="1">
              <a:spcBef>
                <a:spcPts val="0"/>
              </a:spcBef>
              <a:spcAft>
                <a:spcPts val="0"/>
              </a:spcAft>
              <a:buFont typeface="Arial" panose="020B0604020202020204" pitchFamily="34" charset="0"/>
              <a:buChar char="•"/>
            </a:pPr>
            <a:r>
              <a:rPr lang="en-GB" sz="2200" b="0" kern="1200" dirty="0">
                <a:solidFill>
                  <a:schemeClr val="tx1"/>
                </a:solidFill>
                <a:effectLst/>
                <a:latin typeface="Calibri" panose="020F0502020204030204" pitchFamily="34" charset="0"/>
                <a:ea typeface="Calibri" panose="020F0502020204030204" pitchFamily="34" charset="0"/>
                <a:cs typeface="+mn-cs"/>
              </a:rPr>
              <a:t>the ability to find information is more important than knowing it,</a:t>
            </a:r>
          </a:p>
          <a:p>
            <a:pPr marL="285750" indent="-285750" algn="l" defTabSz="914400" rtl="0" eaLnBrk="1" latinLnBrk="0" hangingPunct="1">
              <a:spcBef>
                <a:spcPts val="0"/>
              </a:spcBef>
              <a:spcAft>
                <a:spcPts val="0"/>
              </a:spcAft>
              <a:buFont typeface="Arial" panose="020B0604020202020204" pitchFamily="34" charset="0"/>
              <a:buChar char="•"/>
            </a:pPr>
            <a:r>
              <a:rPr lang="en-GB" sz="2200" b="0" kern="1200" dirty="0">
                <a:solidFill>
                  <a:schemeClr val="tx1"/>
                </a:solidFill>
                <a:effectLst/>
                <a:latin typeface="Calibri" panose="020F0502020204030204" pitchFamily="34" charset="0"/>
                <a:ea typeface="Calibri" panose="020F0502020204030204" pitchFamily="34" charset="0"/>
                <a:cs typeface="+mn-cs"/>
              </a:rPr>
              <a:t>maintaining and developing connectivity facilitates the growth of education,</a:t>
            </a:r>
          </a:p>
          <a:p>
            <a:pPr marL="285750" indent="-285750" algn="l" defTabSz="914400" rtl="0" eaLnBrk="1" latinLnBrk="0" hangingPunct="1">
              <a:spcBef>
                <a:spcPts val="0"/>
              </a:spcBef>
              <a:spcAft>
                <a:spcPts val="0"/>
              </a:spcAft>
              <a:buFont typeface="Arial" panose="020B0604020202020204" pitchFamily="34" charset="0"/>
              <a:buChar char="•"/>
            </a:pPr>
            <a:r>
              <a:rPr lang="en-GB" sz="2200" b="0" kern="1200" dirty="0">
                <a:solidFill>
                  <a:schemeClr val="tx1"/>
                </a:solidFill>
                <a:effectLst/>
                <a:latin typeface="Calibri" panose="020F0502020204030204" pitchFamily="34" charset="0"/>
                <a:ea typeface="Calibri" panose="020F0502020204030204" pitchFamily="34" charset="0"/>
                <a:cs typeface="+mn-cs"/>
              </a:rPr>
              <a:t>the ability to find connections and parallels between different areas, ideas and concepts is a basic skill,</a:t>
            </a:r>
          </a:p>
          <a:p>
            <a:pPr marL="285750" indent="-285750" algn="l" defTabSz="914400" rtl="0" eaLnBrk="1" latinLnBrk="0" hangingPunct="1">
              <a:spcBef>
                <a:spcPts val="0"/>
              </a:spcBef>
              <a:spcAft>
                <a:spcPts val="0"/>
              </a:spcAft>
              <a:buFont typeface="Arial" panose="020B0604020202020204" pitchFamily="34" charset="0"/>
              <a:buChar char="•"/>
            </a:pPr>
            <a:r>
              <a:rPr lang="en-GB" sz="2200" b="0" kern="1200" dirty="0">
                <a:solidFill>
                  <a:schemeClr val="tx1"/>
                </a:solidFill>
                <a:effectLst/>
                <a:latin typeface="Calibri" panose="020F0502020204030204" pitchFamily="34" charset="0"/>
                <a:ea typeface="Calibri" panose="020F0502020204030204" pitchFamily="34" charset="0"/>
                <a:cs typeface="+mn-cs"/>
              </a:rPr>
              <a:t>the goal of all connectivism learning is accurate and current knowledge,</a:t>
            </a:r>
          </a:p>
          <a:p>
            <a:pPr marL="285750" indent="-285750" algn="l" defTabSz="914400" rtl="0" eaLnBrk="1" latinLnBrk="0" hangingPunct="1">
              <a:spcBef>
                <a:spcPts val="0"/>
              </a:spcBef>
              <a:spcAft>
                <a:spcPts val="0"/>
              </a:spcAft>
              <a:buFont typeface="Arial" panose="020B0604020202020204" pitchFamily="34" charset="0"/>
              <a:buChar char="•"/>
            </a:pPr>
            <a:r>
              <a:rPr lang="en-GB" sz="2200" b="0" kern="1200" dirty="0">
                <a:solidFill>
                  <a:schemeClr val="tx1"/>
                </a:solidFill>
                <a:effectLst/>
                <a:latin typeface="Calibri" panose="020F0502020204030204" pitchFamily="34" charset="0"/>
                <a:ea typeface="Calibri" panose="020F0502020204030204" pitchFamily="34" charset="0"/>
                <a:cs typeface="+mn-cs"/>
              </a:rPr>
              <a:t>decision-making itself is part of the learning process - we choose what we learn and look at the significance of the information we receive through the lens of changing reality (just because we have the right answer today does not mean we will have it tomorrow, because everything around is changing).</a:t>
            </a:r>
          </a:p>
        </p:txBody>
      </p:sp>
      <p:sp>
        <p:nvSpPr>
          <p:cNvPr id="4" name="Slide Number Placeholder 3"/>
          <p:cNvSpPr>
            <a:spLocks noGrp="1"/>
          </p:cNvSpPr>
          <p:nvPr>
            <p:ph type="sldNum" sz="quarter" idx="12"/>
          </p:nvPr>
        </p:nvSpPr>
        <p:spPr/>
        <p:txBody>
          <a:bodyPr/>
          <a:lstStyle/>
          <a:p>
            <a:fld id="{1E1F44E5-9FB8-4181-B433-C93897A9A40A}" type="slidenum">
              <a:rPr lang="en-US" smtClean="0"/>
              <a:pPr/>
              <a:t>7</a:t>
            </a:fld>
            <a:endParaRPr lang="en-US"/>
          </a:p>
        </p:txBody>
      </p:sp>
    </p:spTree>
    <p:extLst>
      <p:ext uri="{BB962C8B-B14F-4D97-AF65-F5344CB8AC3E}">
        <p14:creationId xmlns:p14="http://schemas.microsoft.com/office/powerpoint/2010/main" val="3990770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2153</TotalTime>
  <Words>511</Words>
  <Application>Microsoft Office PowerPoint</Application>
  <PresentationFormat>Prezentácia na obrazovke (4:3)</PresentationFormat>
  <Paragraphs>49</Paragraphs>
  <Slides>7</Slides>
  <Notes>5</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7</vt:i4>
      </vt:variant>
    </vt:vector>
  </HeadingPairs>
  <TitlesOfParts>
    <vt:vector size="13" baseType="lpstr">
      <vt:lpstr>Arial</vt:lpstr>
      <vt:lpstr>Arial </vt:lpstr>
      <vt:lpstr>Arial Black</vt:lpstr>
      <vt:lpstr>Calibri</vt:lpstr>
      <vt:lpstr>Verdana</vt:lpstr>
      <vt:lpstr>Základné</vt:lpstr>
      <vt:lpstr>ICT in Education</vt:lpstr>
      <vt:lpstr>Didactics </vt:lpstr>
      <vt:lpstr>Categorizations of learning theories</vt:lpstr>
      <vt:lpstr>Categorizations of learning theories</vt:lpstr>
      <vt:lpstr>Connectivism </vt:lpstr>
      <vt:lpstr>Principles of connectivism </vt:lpstr>
      <vt:lpstr>Principles of connectivism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Zuzana Palková</cp:lastModifiedBy>
  <cp:revision>149</cp:revision>
  <cp:lastPrinted>2019-02-12T08:21:40Z</cp:lastPrinted>
  <dcterms:created xsi:type="dcterms:W3CDTF">2019-02-10T21:49:04Z</dcterms:created>
  <dcterms:modified xsi:type="dcterms:W3CDTF">2022-10-03T16:31:41Z</dcterms:modified>
</cp:coreProperties>
</file>