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56" r:id="rId2"/>
    <p:sldId id="281" r:id="rId3"/>
    <p:sldId id="282" r:id="rId4"/>
    <p:sldId id="293" r:id="rId5"/>
    <p:sldId id="294" r:id="rId6"/>
    <p:sldId id="295" r:id="rId7"/>
    <p:sldId id="296" r:id="rId8"/>
    <p:sldId id="297" r:id="rId9"/>
    <p:sldId id="298" r:id="rId10"/>
    <p:sldId id="299" r:id="rId11"/>
    <p:sldId id="300" r:id="rId12"/>
    <p:sldId id="301" r:id="rId13"/>
    <p:sldId id="302" r:id="rId14"/>
  </p:sldIdLst>
  <p:sldSz cx="9144000" cy="6858000" type="screen4x3"/>
  <p:notesSz cx="7315200" cy="9601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78" autoAdjust="0"/>
    <p:restoredTop sz="73790" autoAdjust="0"/>
  </p:normalViewPr>
  <p:slideViewPr>
    <p:cSldViewPr>
      <p:cViewPr>
        <p:scale>
          <a:sx n="66" d="100"/>
          <a:sy n="66" d="100"/>
        </p:scale>
        <p:origin x="2742" y="114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fld id="{1372E2F8-8C27-4303-A77C-E724F5C8016B}" type="datetimeFigureOut">
              <a:rPr lang="sk-SK" smtClean="0"/>
              <a:pPr/>
              <a:t>15. 9. 2022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fld id="{1F5F3F0D-312C-4AED-8EB4-1582FE5784D7}" type="datetimeFigureOut">
              <a:rPr lang="sk-SK" smtClean="0"/>
              <a:pPr/>
              <a:t>15. 9. 2022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anchor="ctr">
            <a:noAutofit/>
          </a:bodyPr>
          <a:lstStyle>
            <a:lvl1pPr>
              <a:lnSpc>
                <a:spcPct val="100000"/>
              </a:lnSpc>
              <a:defRPr sz="6000" cap="none" spc="-80" baseline="0">
                <a:solidFill>
                  <a:srgbClr val="FFC000"/>
                </a:solidFill>
              </a:defRPr>
            </a:lvl1pPr>
          </a:lstStyle>
          <a:p>
            <a:r>
              <a:rPr lang="sk-SK" dirty="0"/>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a:norm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
              </a:defRPr>
            </a:lvl1pPr>
          </a:lstStyle>
          <a:p>
            <a:r>
              <a:rPr lang="sk-SK" dirty="0"/>
              <a:t>Kliknutím upravte štýl predlohy nadpisu</a:t>
            </a:r>
            <a:endParaRPr lang="en-US" dirty="0"/>
          </a:p>
        </p:txBody>
      </p:sp>
      <p:sp>
        <p:nvSpPr>
          <p:cNvPr id="3" name="Content Placeholder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7200" b="0" cap="none" spc="-80" baseline="0">
                <a:solidFill>
                  <a:srgbClr val="FFC000"/>
                </a:solidFill>
              </a:defRPr>
            </a:lvl1pPr>
          </a:lstStyle>
          <a:p>
            <a:r>
              <a:rPr lang="sk-SK" dirty="0"/>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7" name="Date Placeholder 6"/>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8" name="Slide Number Placeholder 7"/>
          <p:cNvSpPr>
            <a:spLocks noGrp="1"/>
          </p:cNvSpPr>
          <p:nvPr>
            <p:ph type="sldNum" sz="quarter" idx="11"/>
          </p:nvPr>
        </p:nvSpPr>
        <p:spPr/>
        <p:txBody>
          <a:bodyPr/>
          <a:lstStyle/>
          <a:p>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a:lstStyle/>
          <a:p>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k-SK"/>
              <a:t>Upraviť štýly predlohy textu</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
        <p:nvSpPr>
          <p:cNvPr id="8" name="Title 7"/>
          <p:cNvSpPr>
            <a:spLocks noGrp="1"/>
          </p:cNvSpPr>
          <p:nvPr>
            <p:ph type="title"/>
          </p:nvPr>
        </p:nvSpPr>
        <p:spPr/>
        <p:txBody>
          <a:bodyPr>
            <a:noAutofit/>
          </a:bodyPr>
          <a:lstStyle>
            <a:lvl1pPr>
              <a:defRPr sz="2800"/>
            </a:lvl1pPr>
          </a:lstStyle>
          <a:p>
            <a:r>
              <a:rPr lang="sk-SK"/>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anchor="t">
            <a:noAutofit/>
          </a:bodyPr>
          <a:lstStyle>
            <a:lvl1pPr>
              <a:defRPr sz="2400"/>
            </a:lvl1pPr>
          </a:lstStyle>
          <a:p>
            <a:r>
              <a:rPr lang="sk-SK" dirty="0"/>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sk-SK" dirty="0"/>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A76AC6C-1845-4AD9-86CE-459EC2905EDA}" type="datetimeFigureOut">
              <a:rPr lang="sk-SK" smtClean="0"/>
              <a:pPr/>
              <a:t>15. 9. 2022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161085" y="2793092"/>
            <a:ext cx="8676456" cy="1297250"/>
          </a:xfrm>
        </p:spPr>
        <p:txBody>
          <a:bodyPr/>
          <a:lstStyle/>
          <a:p>
            <a:pPr algn="ctr"/>
            <a:r>
              <a:rPr lang="el-G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Δομικά Στοιχεία των Εκπαιδευτικών Παιχνιδιών</a:t>
            </a:r>
            <a:endPar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endParaRP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a:spAutoFit/>
          </a:bodyPr>
          <a:lstStyle/>
          <a:p>
            <a:pPr algn="ctr"/>
            <a:r>
              <a:rPr lang="en-GB" sz="1600" b="1" cap="small" dirty="0">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21115" y="6047991"/>
            <a:ext cx="8101770" cy="646331"/>
          </a:xfrm>
          <a:prstGeom prst="rect">
            <a:avLst/>
          </a:prstGeom>
        </p:spPr>
        <p:txBody>
          <a:bodyPr wrap="square">
            <a:spAutoFit/>
          </a:bodyPr>
          <a:lstStyle/>
          <a:p>
            <a:pPr algn="ctr"/>
            <a:r>
              <a:rPr lang="el-GR" dirty="0">
                <a:solidFill>
                  <a:srgbClr val="EF8E7B"/>
                </a:solidFill>
              </a:rPr>
              <a:t>Μάθηση με βάση το Παιχνίδι και Παιχνιδοποίηση σε Τρισδιάστατα Περιβάλλοντα Εικονικής Μάθησης</a:t>
            </a:r>
            <a:endParaRPr lang="en-US" dirty="0">
              <a:solidFill>
                <a:srgbClr val="EF8E7B"/>
              </a:solidFill>
            </a:endParaRPr>
          </a:p>
        </p:txBody>
      </p:sp>
    </p:spTree>
    <p:extLst>
      <p:ext uri="{BB962C8B-B14F-4D97-AF65-F5344CB8AC3E}">
        <p14:creationId xmlns:p14="http://schemas.microsoft.com/office/powerpoint/2010/main" val="967997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831622"/>
          </a:xfrm>
        </p:spPr>
        <p:txBody>
          <a:bodyPr/>
          <a:lstStyle/>
          <a:p>
            <a:r>
              <a:rPr lang="el-GR" dirty="0" err="1"/>
              <a:t>ελευθερια</a:t>
            </a:r>
            <a:endParaRPr lang="en-US" dirty="0"/>
          </a:p>
        </p:txBody>
      </p:sp>
      <p:sp>
        <p:nvSpPr>
          <p:cNvPr id="3" name="Content Placeholder 2"/>
          <p:cNvSpPr>
            <a:spLocks noGrp="1"/>
          </p:cNvSpPr>
          <p:nvPr>
            <p:ph idx="1"/>
          </p:nvPr>
        </p:nvSpPr>
        <p:spPr>
          <a:xfrm>
            <a:off x="143508" y="2229448"/>
            <a:ext cx="8640960" cy="4464496"/>
          </a:xfrm>
        </p:spPr>
        <p:txBody>
          <a:bodyPr>
            <a:noAutofit/>
          </a:bodyPr>
          <a:lstStyle/>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Στο πλαίσιο της Μάθησης με Βάση το Παιχνίδι, η ελευθερία περιλαμβάνει τις ακόλουθες έννοιες</a:t>
            </a:r>
            <a:r>
              <a:rPr lang="en-US" sz="1400" b="0" dirty="0">
                <a:latin typeface="Arial (Body)"/>
                <a:cs typeface="Times New Roman" panose="02020603050405020304" pitchFamily="18" charset="0"/>
              </a:rPr>
              <a:t>:</a:t>
            </a:r>
            <a:endParaRPr lang="el-GR" sz="1400" b="0" dirty="0">
              <a:latin typeface="Arial (Body)"/>
              <a:cs typeface="Times New Roman" panose="02020603050405020304" pitchFamily="18" charset="0"/>
            </a:endParaRPr>
          </a:p>
          <a:p>
            <a:pPr marL="731520" algn="just">
              <a:lnSpc>
                <a:spcPct val="150000"/>
              </a:lnSpc>
              <a:spcBef>
                <a:spcPts val="0"/>
              </a:spcBef>
            </a:pPr>
            <a:r>
              <a:rPr lang="el-GR" sz="1400" b="0" dirty="0">
                <a:latin typeface="Arial (Body)"/>
                <a:cs typeface="Times New Roman" panose="02020603050405020304" pitchFamily="18" charset="0"/>
              </a:rPr>
              <a:t>(α)     την ελευθερία επιλογής να παιχθεί το (εκπαιδευτικό) παιχνίδι </a:t>
            </a:r>
          </a:p>
          <a:p>
            <a:pPr marL="731520" algn="just">
              <a:lnSpc>
                <a:spcPct val="150000"/>
              </a:lnSpc>
              <a:spcBef>
                <a:spcPts val="0"/>
              </a:spcBef>
            </a:pPr>
            <a:r>
              <a:rPr lang="el-GR" sz="1400" b="0" dirty="0">
                <a:latin typeface="Arial (Body)"/>
                <a:cs typeface="Times New Roman" panose="02020603050405020304" pitchFamily="18" charset="0"/>
              </a:rPr>
              <a:t>(β)     την ελευθερία μέσα στο (εκπαιδευτικό) περιβάλλον παιχνιδιού</a:t>
            </a:r>
            <a:r>
              <a:rPr lang="en-US" sz="1400" b="0" dirty="0">
                <a:latin typeface="Arial (Body)"/>
                <a:cs typeface="Times New Roman" panose="02020603050405020304" pitchFamily="18" charset="0"/>
              </a:rPr>
              <a:t>.</a:t>
            </a:r>
            <a:endParaRPr lang="el-GR" sz="1400" b="0" dirty="0">
              <a:latin typeface="Arial (Body)"/>
              <a:cs typeface="Times New Roman" panose="02020603050405020304" pitchFamily="18" charset="0"/>
            </a:endParaRP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Η δυνατότητα των μαθητών να ελέγχουν τη μαθησιακή τους προσέγγιση και τη μαθησιακή διαδικασία, αντίστοιχα, προωθεί τα κίνητρα και διευκολύνει την απόκτηση/διατήρηση γνώσεων</a:t>
            </a:r>
            <a:r>
              <a:rPr lang="en-US" sz="1400" b="0" dirty="0">
                <a:latin typeface="Arial (Body)"/>
                <a:cs typeface="Times New Roman" panose="02020603050405020304" pitchFamily="18" charset="0"/>
              </a:rPr>
              <a:t>.</a:t>
            </a:r>
            <a:endParaRPr lang="el-GR" sz="1400" b="0" dirty="0">
              <a:latin typeface="Arial (Body)"/>
              <a:cs typeface="Times New Roman" panose="02020603050405020304" pitchFamily="18" charset="0"/>
            </a:endParaRP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Ωστόσο, αυτό δεν σημαίνει ότι οι μαθητές πρέπει απλά να μένουν μόνοι τους</a:t>
            </a:r>
            <a:r>
              <a:rPr lang="en-US" sz="1400" b="0" dirty="0">
                <a:latin typeface="Arial (Body)"/>
                <a:cs typeface="Times New Roman" panose="02020603050405020304" pitchFamily="18" charset="0"/>
              </a:rPr>
              <a:t>.</a:t>
            </a:r>
            <a:endParaRPr lang="el-GR" sz="1400" b="0" dirty="0">
              <a:latin typeface="Arial (Body)"/>
              <a:cs typeface="Times New Roman" panose="02020603050405020304" pitchFamily="18" charset="0"/>
            </a:endParaRP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Οι εκπαιδευτικοί θα πρέπει να ενθαρρύνουν τους εκπαιδευόμενους να εξετάσουν την υιοθέτηση του εκπαιδευτικού παιχνιδιού ως μέρος της πρακτικής τους ρουτίνας, ενώ, η ενσωμάτωση σαφώς καθορισμένων κανόνων παιχνιδιού, παρέχει τα μέσα για τον έλεγχο του βαθμού ελευθερίας που έχουν οι εκπαιδευόμενοι μέσα στο παιχνίδι</a:t>
            </a:r>
            <a:r>
              <a:rPr lang="en-US" sz="1400" b="0" dirty="0">
                <a:latin typeface="Arial (Body)"/>
                <a:cs typeface="Times New Roman" panose="02020603050405020304" pitchFamily="18" charset="0"/>
              </a:rPr>
              <a:t>.</a:t>
            </a:r>
            <a:endParaRPr lang="el-GR" sz="1400" b="0" dirty="0">
              <a:latin typeface="Arial (Body)"/>
              <a:cs typeface="Times New Roman" panose="02020603050405020304" pitchFamily="18" charset="0"/>
            </a:endParaRP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Ως γενική κατευθυντήρια γραμμή, η προσφορά στον εκπαιδευόμενο ενός μέτριου βαθμού ελευθερίας (όπως και να έχει) έχει βρεθεί θεμελιώδης προς την αυτόνομη μάθηση</a:t>
            </a:r>
            <a:r>
              <a:rPr lang="en-US" sz="14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524897"/>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9712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a:t>προκλησεις</a:t>
            </a:r>
            <a:r>
              <a:rPr lang="en-US" dirty="0"/>
              <a:t> &amp; </a:t>
            </a:r>
            <a:r>
              <a:rPr lang="el-GR" dirty="0" err="1"/>
              <a:t>συγκρουσεισ</a:t>
            </a:r>
            <a:endParaRPr lang="en-US" dirty="0"/>
          </a:p>
        </p:txBody>
      </p:sp>
      <p:sp>
        <p:nvSpPr>
          <p:cNvPr id="3" name="Content Placeholder 2"/>
          <p:cNvSpPr>
            <a:spLocks noGrp="1"/>
          </p:cNvSpPr>
          <p:nvPr>
            <p:ph idx="1"/>
          </p:nvPr>
        </p:nvSpPr>
        <p:spPr>
          <a:xfrm>
            <a:off x="143508" y="2229448"/>
            <a:ext cx="8640960" cy="4464496"/>
          </a:xfrm>
        </p:spPr>
        <p:txBody>
          <a:bodyPr>
            <a:noAutofit/>
          </a:bodyPr>
          <a:lstStyle/>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Οι προκλήσεις του παιχνιδιού καθορίζουν την προσπάθεια που πρέπει να καταβάλουν οι παίκτες για να επιτύχουν τους προσωπικούς τους στόχους, ενώ, οι συγκρούσεις του παιχνιδιού, εντείνουν τον βαθμό της πρόκλησης</a:t>
            </a:r>
            <a:r>
              <a:rPr lang="en-US" sz="14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Παρόλο που οι συγκρούσεις στο παιχνίδι δεν αποτελούν απαραίτητα παράγοντα μάθησης, παραμένουν ένα από τα βασικά στοιχεία που παρακινούν τους παίκτες να εμπλακούν</a:t>
            </a:r>
            <a:r>
              <a:rPr lang="en-US" sz="14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Η προσπάθεια που απαιτείται για την αντιμετώπιση των προκλήσεων μπορεί να είναι είτε σωματική/κινητική (έλεγχος της ακρίβειας των παικτών, χρόνος αντίδρασης, αντοχή) είτε γνωστική/μη κινητική (δοκιμή των αποφάσεων των παικτών, δεξιότητες επίλυσης προβλημάτων, χωρική συλλογιστική). </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Οι φυσικές/κινητικές προκλήσεις είναι συνήθως ερμηνευτικές, καθώς ο παίκτης πρέπει να εκτελέσει σωστά μια σειρά γνωστών ενεργειών σε ένα συγκεκριμένο χρονικό πλαίσιο, ενώ οι γνωστικές/μη κινητικές προκλήσεις είναι διερευνητικές, απαιτώντας από τον παίκτη να λάβει αποφάσεις και να προβλέψει τα αποτελέσματά του</a:t>
            </a:r>
            <a:r>
              <a:rPr lang="en-US" sz="14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4041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37392"/>
            <a:ext cx="5791200" cy="759614"/>
          </a:xfrm>
        </p:spPr>
        <p:txBody>
          <a:bodyPr/>
          <a:lstStyle/>
          <a:p>
            <a:r>
              <a:rPr lang="el-GR" dirty="0" err="1"/>
              <a:t>ποροι</a:t>
            </a:r>
            <a:endParaRPr lang="en-US" dirty="0"/>
          </a:p>
        </p:txBody>
      </p:sp>
      <p:sp>
        <p:nvSpPr>
          <p:cNvPr id="3" name="Content Placeholder 2"/>
          <p:cNvSpPr>
            <a:spLocks noGrp="1"/>
          </p:cNvSpPr>
          <p:nvPr>
            <p:ph idx="1"/>
          </p:nvPr>
        </p:nvSpPr>
        <p:spPr>
          <a:xfrm>
            <a:off x="143508" y="2229448"/>
            <a:ext cx="8640960" cy="4475834"/>
          </a:xfrm>
        </p:spPr>
        <p:txBody>
          <a:bodyPr>
            <a:noAutofit/>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Ένας πόρος είναι οτιδήποτε μπορεί ενδεχομένως να βοηθήσει έναν παίκτη να αλλάξει την κατάσταση του παιχνιδιού</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Όλα τα παιχνίδια περιλαμβάνουν κάποιο είδος συλλογής πόρων, ως μέσο για την ανάπτυξη της οικονομίας του παιχνιδιού (π.χ. νόμισμα, μάρκες) ή τη διαχείριση πόρων, ως μέθοδο για να επηρεάσει την εμπειρία παιχνιδιού (π.χ. πόντοι, επιλογές). </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φύση (περιορισμένη, ανανεώσιμη, ανταλλάξιμη) των πόρων του παιχνιδιού εξαρτάται συνήθως από το είδος του παιχνιδιού, ενώ η πολυπλοκότητα της απόκτησης και της χρήσης τους καθορίζεται από τους κανόνες του παιχνιδιού</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Σε κάθε περίπτωση, οι αποφάσεις των παικτών επηρεάζουν την πρόοδο και τελικά το αποτέλεσμα του παιχνιδιού</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1617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759" y="476672"/>
            <a:ext cx="5791200" cy="687606"/>
          </a:xfrm>
        </p:spPr>
        <p:txBody>
          <a:bodyPr/>
          <a:lstStyle/>
          <a:p>
            <a:r>
              <a:rPr lang="el-GR" dirty="0" err="1"/>
              <a:t>αισθητικη</a:t>
            </a:r>
            <a:endParaRPr lang="en-US" dirty="0"/>
          </a:p>
        </p:txBody>
      </p:sp>
      <p:sp>
        <p:nvSpPr>
          <p:cNvPr id="3" name="Content Placeholder 2"/>
          <p:cNvSpPr>
            <a:spLocks noGrp="1"/>
          </p:cNvSpPr>
          <p:nvPr>
            <p:ph idx="1"/>
          </p:nvPr>
        </p:nvSpPr>
        <p:spPr>
          <a:xfrm>
            <a:off x="107504" y="2118935"/>
            <a:ext cx="8640960" cy="4377766"/>
          </a:xfrm>
        </p:spPr>
        <p:txBody>
          <a:bodyPr>
            <a:noAutofit/>
          </a:bodyPr>
          <a:lstStyle/>
          <a:p>
            <a:pPr marL="457200" indent="-457200" algn="just">
              <a:lnSpc>
                <a:spcPct val="150000"/>
              </a:lnSpc>
              <a:spcBef>
                <a:spcPts val="0"/>
              </a:spcBef>
              <a:buFont typeface="Wingdings" panose="05000000000000000000" pitchFamily="2" charset="2"/>
              <a:buChar char="ü"/>
            </a:pPr>
            <a:r>
              <a:rPr lang="el-GR" sz="1500" b="0" dirty="0">
                <a:latin typeface="Arial (Body)"/>
                <a:cs typeface="Times New Roman" panose="02020603050405020304" pitchFamily="18" charset="0"/>
              </a:rPr>
              <a:t>Στο πλαίσιο του σχεδιασμού του παιχνιδιού, η αισθητική αναφέρεται στην εμπειρία του παίκτη</a:t>
            </a:r>
            <a:r>
              <a:rPr lang="en-US" sz="15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500" b="0" dirty="0">
                <a:latin typeface="Arial (Body)"/>
                <a:cs typeface="Times New Roman" panose="02020603050405020304" pitchFamily="18" charset="0"/>
              </a:rPr>
              <a:t>Οι παίκτες βιώνουν πρώτα την αισθητική και στη συνέχεια εμβυθίζονται στη τη ροή του παιχνιδιού (δυναμική, μηχανική).</a:t>
            </a:r>
          </a:p>
          <a:p>
            <a:pPr marL="457200" indent="-457200" algn="just">
              <a:lnSpc>
                <a:spcPct val="150000"/>
              </a:lnSpc>
              <a:spcBef>
                <a:spcPts val="0"/>
              </a:spcBef>
              <a:buFont typeface="Wingdings" panose="05000000000000000000" pitchFamily="2" charset="2"/>
              <a:buChar char="ü"/>
            </a:pPr>
            <a:r>
              <a:rPr lang="el-GR" sz="1500" b="0" dirty="0">
                <a:latin typeface="Arial (Body)"/>
                <a:cs typeface="Times New Roman" panose="02020603050405020304" pitchFamily="18" charset="0"/>
              </a:rPr>
              <a:t>Ο σχεδιασμός των χαρακτήρων καθώς και του περιβάλλοντος περιγράφουν τις συναισθηματικές απαντήσεις που οι προγραμματιστές παιχνιδιών στοχεύουν να προκαλέσουν όταν οι παίκτες αλληλεπιδρούν με το σύστημα παιχνιδιού</a:t>
            </a:r>
            <a:r>
              <a:rPr lang="en-US" sz="15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500" b="0" dirty="0">
                <a:latin typeface="Arial (Body)"/>
                <a:cs typeface="Times New Roman" panose="02020603050405020304" pitchFamily="18" charset="0"/>
              </a:rPr>
              <a:t>Οι σχεδιαστές παιχνιδιών έχουν ταξινομήσει τους θεμελιώδεις τύπους αισθητικής σύμφωνα με τα συναισθήματα που προκαλούν ως εξής: (</a:t>
            </a:r>
            <a:r>
              <a:rPr lang="en-US" sz="1500" b="0" dirty="0" err="1">
                <a:latin typeface="Arial (Body)"/>
                <a:cs typeface="Times New Roman" panose="02020603050405020304" pitchFamily="18" charset="0"/>
              </a:rPr>
              <a:t>i</a:t>
            </a:r>
            <a:r>
              <a:rPr lang="el-GR" sz="1500" b="0" dirty="0">
                <a:latin typeface="Arial (Body)"/>
                <a:cs typeface="Times New Roman" panose="02020603050405020304" pitchFamily="18" charset="0"/>
              </a:rPr>
              <a:t>)</a:t>
            </a:r>
            <a:r>
              <a:rPr lang="en-US" sz="1500" b="0" dirty="0">
                <a:latin typeface="Arial (Body)"/>
                <a:cs typeface="Times New Roman" panose="02020603050405020304" pitchFamily="18" charset="0"/>
              </a:rPr>
              <a:t> </a:t>
            </a:r>
            <a:r>
              <a:rPr lang="el-GR" sz="1500" b="0" dirty="0">
                <a:latin typeface="Arial (Body)"/>
                <a:cs typeface="Times New Roman" panose="02020603050405020304" pitchFamily="18" charset="0"/>
              </a:rPr>
              <a:t>αίσθηση</a:t>
            </a:r>
            <a:r>
              <a:rPr lang="en-US" sz="1500" b="0" dirty="0">
                <a:latin typeface="Arial (Body)"/>
                <a:cs typeface="Times New Roman" panose="02020603050405020304" pitchFamily="18" charset="0"/>
              </a:rPr>
              <a:t>,</a:t>
            </a:r>
            <a:r>
              <a:rPr lang="el-GR" sz="1500" b="0" dirty="0">
                <a:latin typeface="Arial (Body)"/>
                <a:cs typeface="Times New Roman" panose="02020603050405020304" pitchFamily="18" charset="0"/>
              </a:rPr>
              <a:t> </a:t>
            </a:r>
            <a:r>
              <a:rPr lang="en-US" sz="1500" b="0" dirty="0">
                <a:latin typeface="Arial (Body)"/>
                <a:cs typeface="Times New Roman" panose="02020603050405020304" pitchFamily="18" charset="0"/>
              </a:rPr>
              <a:t>(ii)</a:t>
            </a:r>
            <a:r>
              <a:rPr lang="el-GR" sz="1500" b="0" dirty="0">
                <a:latin typeface="Arial (Body)"/>
                <a:cs typeface="Times New Roman" panose="02020603050405020304" pitchFamily="18" charset="0"/>
              </a:rPr>
              <a:t> φαντασία, </a:t>
            </a:r>
            <a:r>
              <a:rPr lang="en-US" sz="1500" b="0" dirty="0">
                <a:latin typeface="Arial (Body)"/>
                <a:cs typeface="Times New Roman" panose="02020603050405020304" pitchFamily="18" charset="0"/>
              </a:rPr>
              <a:t>(iii) </a:t>
            </a:r>
            <a:r>
              <a:rPr lang="el-GR" sz="1500" b="0" dirty="0">
                <a:latin typeface="Arial (Body)"/>
                <a:cs typeface="Times New Roman" panose="02020603050405020304" pitchFamily="18" charset="0"/>
              </a:rPr>
              <a:t>αφήγηση, </a:t>
            </a:r>
            <a:r>
              <a:rPr lang="en-US" sz="1500" b="0" dirty="0">
                <a:latin typeface="Arial (Body)"/>
                <a:cs typeface="Times New Roman" panose="02020603050405020304" pitchFamily="18" charset="0"/>
              </a:rPr>
              <a:t>(iv) </a:t>
            </a:r>
            <a:r>
              <a:rPr lang="el-GR" sz="1500" b="0" dirty="0">
                <a:latin typeface="Arial (Body)"/>
                <a:cs typeface="Times New Roman" panose="02020603050405020304" pitchFamily="18" charset="0"/>
              </a:rPr>
              <a:t>πρόκληση, </a:t>
            </a:r>
            <a:r>
              <a:rPr lang="en-US" sz="1500" b="0" dirty="0">
                <a:latin typeface="Arial (Body)"/>
                <a:cs typeface="Times New Roman" panose="02020603050405020304" pitchFamily="18" charset="0"/>
              </a:rPr>
              <a:t>(v) </a:t>
            </a:r>
            <a:r>
              <a:rPr lang="el-GR" sz="1500" b="0" dirty="0">
                <a:latin typeface="Arial (Body)"/>
                <a:cs typeface="Times New Roman" panose="02020603050405020304" pitchFamily="18" charset="0"/>
              </a:rPr>
              <a:t>συντροφικότητα, </a:t>
            </a:r>
            <a:r>
              <a:rPr lang="en-US" sz="1500" b="0" dirty="0">
                <a:latin typeface="Arial (Body)"/>
                <a:cs typeface="Times New Roman" panose="02020603050405020304" pitchFamily="18" charset="0"/>
              </a:rPr>
              <a:t>(vi) </a:t>
            </a:r>
            <a:r>
              <a:rPr lang="el-GR" sz="1500" b="0" dirty="0">
                <a:latin typeface="Arial (Body)"/>
                <a:cs typeface="Times New Roman" panose="02020603050405020304" pitchFamily="18" charset="0"/>
              </a:rPr>
              <a:t>ανακάλυψη, </a:t>
            </a:r>
            <a:r>
              <a:rPr lang="en-US" sz="1500" b="0" dirty="0">
                <a:latin typeface="Arial (Body)"/>
                <a:cs typeface="Times New Roman" panose="02020603050405020304" pitchFamily="18" charset="0"/>
              </a:rPr>
              <a:t>(vii) </a:t>
            </a:r>
            <a:r>
              <a:rPr lang="el-GR" sz="1500" b="0" dirty="0">
                <a:latin typeface="Arial (Body)"/>
                <a:cs typeface="Times New Roman" panose="02020603050405020304" pitchFamily="18" charset="0"/>
              </a:rPr>
              <a:t>έκφραση, και </a:t>
            </a:r>
            <a:r>
              <a:rPr lang="en-US" sz="1500" b="0" dirty="0">
                <a:latin typeface="Arial (Body)"/>
                <a:cs typeface="Times New Roman" panose="02020603050405020304" pitchFamily="18" charset="0"/>
              </a:rPr>
              <a:t>(viii) </a:t>
            </a:r>
            <a:r>
              <a:rPr lang="el-GR" sz="1500" b="0" dirty="0">
                <a:latin typeface="Arial (Body)"/>
                <a:cs typeface="Times New Roman" panose="02020603050405020304" pitchFamily="18" charset="0"/>
              </a:rPr>
              <a:t>υποταγή</a:t>
            </a:r>
            <a:r>
              <a:rPr lang="en-US" sz="15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500" b="0" dirty="0">
                <a:latin typeface="Arial (Body)"/>
                <a:cs typeface="Times New Roman" panose="02020603050405020304" pitchFamily="18" charset="0"/>
              </a:rPr>
              <a:t>Ανάλογα με το θέμα του εκπαιδευτικού παιχνιδιού μπορούν να χρησιμοποιηθούν περισσότερες από μία αισθητικές προσεγγίσεις</a:t>
            </a:r>
            <a:r>
              <a:rPr lang="en-US" sz="15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218842" y="1451848"/>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4546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43408"/>
            <a:ext cx="5791200" cy="1371600"/>
          </a:xfrm>
        </p:spPr>
        <p:txBody>
          <a:bodyPr/>
          <a:lstStyle/>
          <a:p>
            <a:r>
              <a:rPr lang="el-GR" dirty="0" err="1"/>
              <a:t>Επισκοπηση</a:t>
            </a:r>
            <a:r>
              <a:rPr lang="el-GR" dirty="0"/>
              <a:t> </a:t>
            </a:r>
            <a:r>
              <a:rPr lang="en-US" dirty="0"/>
              <a:t>Questline</a:t>
            </a:r>
          </a:p>
        </p:txBody>
      </p:sp>
      <p:sp>
        <p:nvSpPr>
          <p:cNvPr id="13" name="TextBox 12">
            <a:extLst>
              <a:ext uri="{FF2B5EF4-FFF2-40B4-BE49-F238E27FC236}">
                <a16:creationId xmlns:a16="http://schemas.microsoft.com/office/drawing/2014/main" id="{32CA23D1-1838-4B59-86F4-6793D4456D3A}"/>
              </a:ext>
            </a:extLst>
          </p:cNvPr>
          <p:cNvSpPr txBox="1"/>
          <p:nvPr/>
        </p:nvSpPr>
        <p:spPr>
          <a:xfrm>
            <a:off x="755576" y="1185453"/>
            <a:ext cx="763284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Δομικά Στοιχεία των Εκπαιδευτικών Παιχνιδιών</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graphicFrame>
        <p:nvGraphicFramePr>
          <p:cNvPr id="4" name="Table 13">
            <a:extLst>
              <a:ext uri="{FF2B5EF4-FFF2-40B4-BE49-F238E27FC236}">
                <a16:creationId xmlns:a16="http://schemas.microsoft.com/office/drawing/2014/main" id="{CDF714E8-7D2C-1F0C-88F4-6C78291F6FBA}"/>
              </a:ext>
            </a:extLst>
          </p:cNvPr>
          <p:cNvGraphicFramePr>
            <a:graphicFrameLocks noGrp="1"/>
          </p:cNvGraphicFramePr>
          <p:nvPr>
            <p:extLst>
              <p:ext uri="{D42A27DB-BD31-4B8C-83A1-F6EECF244321}">
                <p14:modId xmlns:p14="http://schemas.microsoft.com/office/powerpoint/2010/main" val="1318631010"/>
              </p:ext>
            </p:extLst>
          </p:nvPr>
        </p:nvGraphicFramePr>
        <p:xfrm>
          <a:off x="1" y="1754056"/>
          <a:ext cx="8964487" cy="5103938"/>
        </p:xfrm>
        <a:graphic>
          <a:graphicData uri="http://schemas.openxmlformats.org/drawingml/2006/table">
            <a:tbl>
              <a:tblPr firstRow="1" bandRow="1">
                <a:tableStyleId>{5C22544A-7EE6-4342-B048-85BDC9FD1C3A}</a:tableStyleId>
              </a:tblPr>
              <a:tblGrid>
                <a:gridCol w="4974102">
                  <a:extLst>
                    <a:ext uri="{9D8B030D-6E8A-4147-A177-3AD203B41FA5}">
                      <a16:colId xmlns:a16="http://schemas.microsoft.com/office/drawing/2014/main" val="1215602583"/>
                    </a:ext>
                  </a:extLst>
                </a:gridCol>
                <a:gridCol w="3990385">
                  <a:extLst>
                    <a:ext uri="{9D8B030D-6E8A-4147-A177-3AD203B41FA5}">
                      <a16:colId xmlns:a16="http://schemas.microsoft.com/office/drawing/2014/main" val="3474826915"/>
                    </a:ext>
                  </a:extLst>
                </a:gridCol>
              </a:tblGrid>
              <a:tr h="304081">
                <a:tc>
                  <a:txBody>
                    <a:bodyPr/>
                    <a:lstStyle/>
                    <a:p>
                      <a:pPr marL="0" marR="0" algn="ctr">
                        <a:lnSpc>
                          <a:spcPct val="115000"/>
                        </a:lnSpc>
                        <a:spcBef>
                          <a:spcPts val="300"/>
                        </a:spcBef>
                        <a:spcAft>
                          <a:spcPts val="300"/>
                        </a:spcAft>
                      </a:pPr>
                      <a:r>
                        <a:rPr lang="el-GR" sz="1000" dirty="0">
                          <a:effectLst/>
                        </a:rPr>
                        <a:t>Αποστολή</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300"/>
                        </a:spcBef>
                        <a:spcAft>
                          <a:spcPts val="300"/>
                        </a:spcAft>
                      </a:pPr>
                      <a:r>
                        <a:rPr lang="el-GR" sz="1000">
                          <a:effectLst/>
                        </a:rPr>
                        <a:t>Εργασία</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60957375"/>
                  </a:ext>
                </a:extLst>
              </a:tr>
              <a:tr h="304081">
                <a:tc>
                  <a:txBody>
                    <a:bodyPr/>
                    <a:lstStyle/>
                    <a:p>
                      <a:pPr marL="0" marR="0" lvl="0" indent="0" algn="just">
                        <a:lnSpc>
                          <a:spcPct val="115000"/>
                        </a:lnSpc>
                        <a:spcBef>
                          <a:spcPts val="300"/>
                        </a:spcBef>
                        <a:spcAft>
                          <a:spcPts val="300"/>
                        </a:spcAft>
                        <a:buFont typeface="+mj-lt"/>
                        <a:buNone/>
                      </a:pPr>
                      <a:r>
                        <a:rPr lang="el-GR" sz="1000" dirty="0">
                          <a:effectLst/>
                        </a:rPr>
                        <a:t>Στόχοι παιχνιδιού</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a:effectLst/>
                        </a:rPr>
                        <a:t>Μελέτη</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7337354"/>
                  </a:ext>
                </a:extLst>
              </a:tr>
              <a:tr h="304081">
                <a:tc>
                  <a:txBody>
                    <a:bodyPr/>
                    <a:lstStyle/>
                    <a:p>
                      <a:pPr marL="0" marR="0" lvl="0" indent="0" algn="just">
                        <a:lnSpc>
                          <a:spcPct val="115000"/>
                        </a:lnSpc>
                        <a:spcBef>
                          <a:spcPts val="300"/>
                        </a:spcBef>
                        <a:spcAft>
                          <a:spcPts val="300"/>
                        </a:spcAft>
                        <a:buFont typeface="+mj-lt"/>
                        <a:buNone/>
                      </a:pPr>
                      <a:r>
                        <a:rPr lang="el-GR" sz="1000" dirty="0">
                          <a:effectLst/>
                        </a:rPr>
                        <a:t>Μαθησιακοί Στόχοι</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a:effectLst/>
                        </a:rPr>
                        <a:t>Μελέτη</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61387298"/>
                  </a:ext>
                </a:extLst>
              </a:tr>
              <a:tr h="304081">
                <a:tc>
                  <a:txBody>
                    <a:bodyPr/>
                    <a:lstStyle/>
                    <a:p>
                      <a:pPr marL="0" marR="0" lvl="0" indent="0" algn="just">
                        <a:lnSpc>
                          <a:spcPct val="115000"/>
                        </a:lnSpc>
                        <a:spcBef>
                          <a:spcPts val="300"/>
                        </a:spcBef>
                        <a:spcAft>
                          <a:spcPts val="300"/>
                        </a:spcAft>
                        <a:buFont typeface="+mj-lt"/>
                        <a:buNone/>
                      </a:pPr>
                      <a:r>
                        <a:rPr lang="el-GR" sz="1000" dirty="0">
                          <a:effectLst/>
                        </a:rPr>
                        <a:t>Αποτελέσματα και Εκβάσεις</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a:effectLst/>
                        </a:rPr>
                        <a:t>Μελέτη</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14837386"/>
                  </a:ext>
                </a:extLst>
              </a:tr>
              <a:tr h="304081">
                <a:tc>
                  <a:txBody>
                    <a:bodyPr/>
                    <a:lstStyle/>
                    <a:p>
                      <a:pPr marL="0" marR="0" lvl="0" indent="0" algn="just">
                        <a:lnSpc>
                          <a:spcPct val="115000"/>
                        </a:lnSpc>
                        <a:spcBef>
                          <a:spcPts val="300"/>
                        </a:spcBef>
                        <a:spcAft>
                          <a:spcPts val="300"/>
                        </a:spcAft>
                        <a:buFont typeface="+mj-lt"/>
                        <a:buNone/>
                      </a:pPr>
                      <a:r>
                        <a:rPr lang="el-GR" sz="1000" dirty="0">
                          <a:effectLst/>
                        </a:rPr>
                        <a:t>Σενάριο ιστορίας (Αφήγηση)</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a:effectLst/>
                        </a:rPr>
                        <a:t>Μελέτη</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62330513"/>
                  </a:ext>
                </a:extLst>
              </a:tr>
              <a:tr h="304081">
                <a:tc>
                  <a:txBody>
                    <a:bodyPr/>
                    <a:lstStyle/>
                    <a:p>
                      <a:pPr marL="0" marR="0" lvl="0" indent="0" algn="just">
                        <a:lnSpc>
                          <a:spcPct val="115000"/>
                        </a:lnSpc>
                        <a:spcBef>
                          <a:spcPts val="300"/>
                        </a:spcBef>
                        <a:spcAft>
                          <a:spcPts val="300"/>
                        </a:spcAft>
                        <a:buFont typeface="+mj-lt"/>
                        <a:buNone/>
                      </a:pPr>
                      <a:r>
                        <a:rPr lang="el-GR" sz="1000" dirty="0">
                          <a:effectLst/>
                        </a:rPr>
                        <a:t>Αλληλεπίδραση</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dirty="0">
                          <a:effectLst/>
                        </a:rPr>
                        <a:t>Μελέτη</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97053818"/>
                  </a:ext>
                </a:extLst>
              </a:tr>
              <a:tr h="304081">
                <a:tc>
                  <a:txBody>
                    <a:bodyPr/>
                    <a:lstStyle/>
                    <a:p>
                      <a:pPr marL="0" marR="0" lvl="0" indent="0" algn="just">
                        <a:lnSpc>
                          <a:spcPct val="115000"/>
                        </a:lnSpc>
                        <a:spcBef>
                          <a:spcPts val="300"/>
                        </a:spcBef>
                        <a:spcAft>
                          <a:spcPts val="300"/>
                        </a:spcAft>
                        <a:buFont typeface="+mj-lt"/>
                        <a:buNone/>
                      </a:pPr>
                      <a:r>
                        <a:rPr lang="el-GR" sz="1000" dirty="0">
                          <a:effectLst/>
                        </a:rPr>
                        <a:t>Κανόνες</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a:effectLst/>
                        </a:rPr>
                        <a:t>Μελέτη</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24087375"/>
                  </a:ext>
                </a:extLst>
              </a:tr>
              <a:tr h="304081">
                <a:tc>
                  <a:txBody>
                    <a:bodyPr/>
                    <a:lstStyle/>
                    <a:p>
                      <a:pPr marL="0" marR="0" lvl="0" indent="0" algn="just">
                        <a:lnSpc>
                          <a:spcPct val="115000"/>
                        </a:lnSpc>
                        <a:spcBef>
                          <a:spcPts val="300"/>
                        </a:spcBef>
                        <a:spcAft>
                          <a:spcPts val="300"/>
                        </a:spcAft>
                        <a:buFont typeface="+mj-lt"/>
                        <a:buNone/>
                      </a:pPr>
                      <a:r>
                        <a:rPr lang="el-GR" sz="1000" dirty="0">
                          <a:effectLst/>
                        </a:rPr>
                        <a:t>Ελευθερία</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dirty="0">
                          <a:effectLst/>
                        </a:rPr>
                        <a:t>Μελέτη</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70611564"/>
                  </a:ext>
                </a:extLst>
              </a:tr>
              <a:tr h="304081">
                <a:tc>
                  <a:txBody>
                    <a:bodyPr/>
                    <a:lstStyle/>
                    <a:p>
                      <a:pPr marL="0" marR="0" lvl="0" indent="0" algn="just">
                        <a:lnSpc>
                          <a:spcPct val="115000"/>
                        </a:lnSpc>
                        <a:spcBef>
                          <a:spcPts val="300"/>
                        </a:spcBef>
                        <a:spcAft>
                          <a:spcPts val="300"/>
                        </a:spcAft>
                        <a:buFont typeface="+mj-lt"/>
                        <a:buNone/>
                      </a:pPr>
                      <a:r>
                        <a:rPr lang="el-GR" sz="1000" dirty="0">
                          <a:effectLst/>
                        </a:rPr>
                        <a:t>Προκλήσεις και Συγκρούσεις</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dirty="0">
                          <a:effectLst/>
                        </a:rPr>
                        <a:t>Μελέτη</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24064352"/>
                  </a:ext>
                </a:extLst>
              </a:tr>
              <a:tr h="304081">
                <a:tc>
                  <a:txBody>
                    <a:bodyPr/>
                    <a:lstStyle/>
                    <a:p>
                      <a:pPr marL="0" marR="0" lvl="0" indent="0" algn="just">
                        <a:lnSpc>
                          <a:spcPct val="115000"/>
                        </a:lnSpc>
                        <a:spcBef>
                          <a:spcPts val="300"/>
                        </a:spcBef>
                        <a:spcAft>
                          <a:spcPts val="300"/>
                        </a:spcAft>
                        <a:buFont typeface="+mj-lt"/>
                        <a:buNone/>
                      </a:pPr>
                      <a:r>
                        <a:rPr lang="el-GR" sz="1000" dirty="0">
                          <a:effectLst/>
                        </a:rPr>
                        <a:t>Πόροι</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a:effectLst/>
                        </a:rPr>
                        <a:t>Μελέτη</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4596273"/>
                  </a:ext>
                </a:extLst>
              </a:tr>
              <a:tr h="304081">
                <a:tc>
                  <a:txBody>
                    <a:bodyPr/>
                    <a:lstStyle/>
                    <a:p>
                      <a:pPr marL="0" marR="0" lvl="0" indent="0" algn="just">
                        <a:lnSpc>
                          <a:spcPct val="115000"/>
                        </a:lnSpc>
                        <a:spcBef>
                          <a:spcPts val="300"/>
                        </a:spcBef>
                        <a:spcAft>
                          <a:spcPts val="300"/>
                        </a:spcAft>
                        <a:buFont typeface="+mj-lt"/>
                        <a:buNone/>
                      </a:pPr>
                      <a:r>
                        <a:rPr lang="el-GR" sz="1000" dirty="0">
                          <a:effectLst/>
                        </a:rPr>
                        <a:t>Αισθητική</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nSpc>
                          <a:spcPct val="115000"/>
                        </a:lnSpc>
                        <a:spcBef>
                          <a:spcPts val="300"/>
                        </a:spcBef>
                        <a:spcAft>
                          <a:spcPts val="300"/>
                        </a:spcAft>
                      </a:pPr>
                      <a:r>
                        <a:rPr lang="el-GR" sz="1000" dirty="0">
                          <a:effectLst/>
                        </a:rPr>
                        <a:t>Μελέτη</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425039"/>
                  </a:ext>
                </a:extLst>
              </a:tr>
              <a:tr h="304081">
                <a:tc>
                  <a:txBody>
                    <a:bodyPr/>
                    <a:lstStyle/>
                    <a:p>
                      <a:pPr marL="0" marR="0">
                        <a:lnSpc>
                          <a:spcPct val="115000"/>
                        </a:lnSpc>
                        <a:spcBef>
                          <a:spcPts val="300"/>
                        </a:spcBef>
                        <a:spcAft>
                          <a:spcPts val="300"/>
                        </a:spcAft>
                      </a:pPr>
                      <a:r>
                        <a:rPr lang="el-GR" sz="1000">
                          <a:effectLst/>
                        </a:rPr>
                        <a:t>Επίπεδο</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300"/>
                        </a:spcBef>
                        <a:spcAft>
                          <a:spcPts val="300"/>
                        </a:spcAft>
                      </a:pPr>
                      <a:r>
                        <a:rPr lang="el-GR" sz="10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52288307"/>
                  </a:ext>
                </a:extLst>
              </a:tr>
              <a:tr h="542723">
                <a:tc>
                  <a:txBody>
                    <a:bodyPr/>
                    <a:lstStyle/>
                    <a:p>
                      <a:pPr marL="0" marR="0">
                        <a:lnSpc>
                          <a:spcPct val="115000"/>
                        </a:lnSpc>
                        <a:spcBef>
                          <a:spcPts val="300"/>
                        </a:spcBef>
                        <a:spcAft>
                          <a:spcPts val="300"/>
                        </a:spcAft>
                      </a:pPr>
                      <a:r>
                        <a:rPr lang="el-GR" sz="1000">
                          <a:effectLst/>
                        </a:rPr>
                        <a:t>Πρόκληση</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300"/>
                        </a:spcBef>
                        <a:spcAft>
                          <a:spcPts val="300"/>
                        </a:spcAft>
                      </a:pPr>
                      <a:r>
                        <a:rPr lang="el-GR" sz="1000" dirty="0">
                          <a:effectLst/>
                        </a:rPr>
                        <a:t>Προσδιορίστε ένα ψηφιακό εκπαιδευτικό παιχνίδι της προτίμησής σας, </a:t>
                      </a:r>
                      <a:r>
                        <a:rPr lang="el-GR" sz="1000" dirty="0" err="1">
                          <a:effectLst/>
                        </a:rPr>
                        <a:t>αποδομήστε</a:t>
                      </a:r>
                      <a:r>
                        <a:rPr lang="el-GR" sz="1000" dirty="0">
                          <a:effectLst/>
                        </a:rPr>
                        <a:t> τα βασικά δομικά στοιχεία του</a:t>
                      </a:r>
                      <a:r>
                        <a:rPr lang="el-GR" sz="1100" dirty="0">
                          <a:effectLst/>
                        </a:rPr>
                        <a:t> </a:t>
                      </a:r>
                      <a:r>
                        <a:rPr lang="el-GR" sz="1000" dirty="0">
                          <a:effectLst/>
                        </a:rPr>
                        <a:t>και σημειώστε τις παρατηρήσεις σας.</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94567852"/>
                  </a:ext>
                </a:extLst>
              </a:tr>
              <a:tr h="304081">
                <a:tc>
                  <a:txBody>
                    <a:bodyPr/>
                    <a:lstStyle/>
                    <a:p>
                      <a:pPr marL="0" marR="0">
                        <a:lnSpc>
                          <a:spcPct val="115000"/>
                        </a:lnSpc>
                        <a:spcBef>
                          <a:spcPts val="300"/>
                        </a:spcBef>
                        <a:spcAft>
                          <a:spcPts val="300"/>
                        </a:spcAft>
                      </a:pPr>
                      <a:r>
                        <a:rPr lang="el-GR" sz="1000">
                          <a:effectLst/>
                        </a:rPr>
                        <a:t>Τελική Μάχη</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300"/>
                        </a:spcBef>
                        <a:spcAft>
                          <a:spcPts val="300"/>
                        </a:spcAft>
                      </a:pPr>
                      <a:r>
                        <a:rPr lang="el-GR" sz="1000" dirty="0">
                          <a:effectLst/>
                        </a:rPr>
                        <a:t>Παιχνίδι βασισμένο σε κουίζ</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0079041"/>
                  </a:ext>
                </a:extLst>
              </a:tr>
              <a:tr h="304081">
                <a:tc>
                  <a:txBody>
                    <a:bodyPr/>
                    <a:lstStyle/>
                    <a:p>
                      <a:pPr marL="0" marR="0">
                        <a:lnSpc>
                          <a:spcPct val="115000"/>
                        </a:lnSpc>
                        <a:spcBef>
                          <a:spcPts val="300"/>
                        </a:spcBef>
                        <a:spcAft>
                          <a:spcPts val="300"/>
                        </a:spcAft>
                      </a:pPr>
                      <a:r>
                        <a:rPr lang="el-GR" sz="1000">
                          <a:effectLst/>
                        </a:rPr>
                        <a:t>Πόντοι εμπειρίας</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300"/>
                        </a:spcBef>
                        <a:spcAft>
                          <a:spcPts val="300"/>
                        </a:spcAft>
                      </a:pPr>
                      <a:r>
                        <a:rPr lang="en-US" sz="1000" dirty="0">
                          <a:effectLst/>
                        </a:rPr>
                        <a:t>4</a:t>
                      </a:r>
                      <a:r>
                        <a:rPr lang="el-GR" sz="1000" dirty="0">
                          <a:effectLst/>
                        </a:rPr>
                        <a:t>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35949027"/>
                  </a:ext>
                </a:extLst>
              </a:tr>
              <a:tr h="304081">
                <a:tc>
                  <a:txBody>
                    <a:bodyPr/>
                    <a:lstStyle/>
                    <a:p>
                      <a:pPr marL="0" marR="0">
                        <a:lnSpc>
                          <a:spcPct val="115000"/>
                        </a:lnSpc>
                        <a:spcBef>
                          <a:spcPts val="300"/>
                        </a:spcBef>
                        <a:spcAft>
                          <a:spcPts val="300"/>
                        </a:spcAft>
                      </a:pPr>
                      <a:r>
                        <a:rPr lang="el-GR" sz="1000" dirty="0">
                          <a:effectLst/>
                        </a:rPr>
                        <a:t>Επίτευγμα</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300"/>
                        </a:spcBef>
                        <a:spcAft>
                          <a:spcPts val="300"/>
                        </a:spcAft>
                      </a:pPr>
                      <a:r>
                        <a:rPr lang="el-GR" sz="1000" dirty="0">
                          <a:effectLst/>
                        </a:rPr>
                        <a:t>Η γνώση είναι δύναμη</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8306076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50869"/>
            <a:ext cx="5791200" cy="831622"/>
          </a:xfrm>
        </p:spPr>
        <p:txBody>
          <a:bodyPr/>
          <a:lstStyle/>
          <a:p>
            <a:r>
              <a:rPr lang="el-GR" dirty="0" err="1"/>
              <a:t>Περιγραφη</a:t>
            </a:r>
            <a:r>
              <a:rPr lang="el-GR" dirty="0"/>
              <a:t> </a:t>
            </a:r>
            <a:r>
              <a:rPr lang="en-US" dirty="0"/>
              <a:t>Questline</a:t>
            </a:r>
          </a:p>
        </p:txBody>
      </p:sp>
      <p:sp>
        <p:nvSpPr>
          <p:cNvPr id="3" name="Content Placeholder 2"/>
          <p:cNvSpPr>
            <a:spLocks noGrp="1"/>
          </p:cNvSpPr>
          <p:nvPr>
            <p:ph idx="1"/>
          </p:nvPr>
        </p:nvSpPr>
        <p:spPr>
          <a:xfrm>
            <a:off x="0" y="2546305"/>
            <a:ext cx="8892480" cy="3996842"/>
          </a:xfrm>
        </p:spPr>
        <p:txBody>
          <a:bodyPr>
            <a:noAutofit/>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Μηχανική Παιχνιδιών περιλαμβάνει διεπιστημονική εργασία και αυτό καθιστά δύσκολο το σχεδιασμό τους∙ πόσο μάλλον να συνδυάσει εκπαιδευτικές έννοιες και να τις μεταφέρει σε τρισδιάστατους Εικονικούς Κόσμους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Για να μετριάσει αυτό το βάρος, ο </a:t>
            </a:r>
            <a:r>
              <a:rPr lang="el-GR" sz="1600" b="0" dirty="0" err="1">
                <a:latin typeface="Arial (Body)"/>
                <a:cs typeface="Times New Roman" panose="02020603050405020304" pitchFamily="18" charset="0"/>
              </a:rPr>
              <a:t>Prensky</a:t>
            </a:r>
            <a:r>
              <a:rPr lang="el-GR" sz="1600" b="0" dirty="0">
                <a:latin typeface="Arial (Body)"/>
                <a:cs typeface="Times New Roman" panose="02020603050405020304" pitchFamily="18" charset="0"/>
              </a:rPr>
              <a:t> παρέχει έναν εξαντλητικό κατάλογο στοιχείων που οι εκπαιδευτικοί σχεδιαστές και οι εκπαιδευτικοί μάθησης που βασίζονται σε ψηφιακά παιχνίδια θα πρέπει να λαμβάνουν υπόψη κατά την προετοιμασία τέτοιων παρεμβάσεων</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Με βάση το έργο του, παρουσιάζονται και αναλύονται τα θέματα που πρέπει να λαμβάνονται υπόψη κατά τον σχεδιασμό τρισδιάστατων </a:t>
            </a:r>
            <a:r>
              <a:rPr lang="el-GR" sz="1600" b="0" dirty="0" err="1">
                <a:latin typeface="Arial (Body)"/>
                <a:cs typeface="Times New Roman" panose="02020603050405020304" pitchFamily="18" charset="0"/>
              </a:rPr>
              <a:t>παιχνιδοποιημένων</a:t>
            </a:r>
            <a:r>
              <a:rPr lang="el-GR" sz="1600" b="0" dirty="0">
                <a:latin typeface="Arial (Body)"/>
                <a:cs typeface="Times New Roman" panose="02020603050405020304" pitchFamily="18" charset="0"/>
              </a:rPr>
              <a:t> παρεμβάσεων</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847955"/>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Βασικά Σημεία</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a:lstStyle/>
          <a:p>
            <a:r>
              <a:rPr lang="el-GR" dirty="0" err="1"/>
              <a:t>Στοχοι</a:t>
            </a:r>
            <a:r>
              <a:rPr lang="el-GR" dirty="0"/>
              <a:t> </a:t>
            </a:r>
            <a:r>
              <a:rPr lang="el-GR" dirty="0" err="1"/>
              <a:t>παιχνιδιου</a:t>
            </a:r>
            <a:endParaRPr lang="en-US" dirty="0"/>
          </a:p>
        </p:txBody>
      </p:sp>
      <p:sp>
        <p:nvSpPr>
          <p:cNvPr id="3" name="Content Placeholder 2"/>
          <p:cNvSpPr>
            <a:spLocks noGrp="1"/>
          </p:cNvSpPr>
          <p:nvPr>
            <p:ph idx="1"/>
          </p:nvPr>
        </p:nvSpPr>
        <p:spPr>
          <a:xfrm>
            <a:off x="107504" y="2420888"/>
            <a:ext cx="8712968" cy="3960440"/>
          </a:xfrm>
        </p:spPr>
        <p:txBody>
          <a:bodyPr>
            <a:normAutofit/>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στόχοι του παιχνιδιού καθορίζουν τους στόχους και τις ενέργειες που πρέπει να επιτύχουν και να φτάσουν οι παίκτες αντίστοιχα, προκειμένου να προχωρήσουν μέσα στο παιχνίδι</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Μερικοί κοινοί στόχοι παιχνιδιού περιλαμβάνουν τη συλλογή αντικειμένων, την επίλυση γρίφων, το κυνήγι / αγώνα ή ακόμη και την απόδραση</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Μια χρήσιμη πρακτική στο σχεδιασμό στόχων δεν είναι μόνο να υπάρχει τελικός στόχος, αλλά μια σειρά από </a:t>
            </a:r>
            <a:r>
              <a:rPr lang="el-GR" sz="1600" b="0" dirty="0" err="1">
                <a:latin typeface="Arial (Body)"/>
                <a:cs typeface="Times New Roman" panose="02020603050405020304" pitchFamily="18" charset="0"/>
              </a:rPr>
              <a:t>υπο</a:t>
            </a:r>
            <a:r>
              <a:rPr lang="el-GR" sz="1600" b="0" dirty="0">
                <a:latin typeface="Arial (Body)"/>
                <a:cs typeface="Times New Roman" panose="02020603050405020304" pitchFamily="18" charset="0"/>
              </a:rPr>
              <a:t>-στόχους που βοηθούν στην καθοδήγηση του παίκτη</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ολοκλήρωση ενός στόχου παιχνιδιού συνήθως κοινοποιείται μέσω οπτικοακουστικής ανάδρασης (π.χ. τρόπαια, σήματα, σημεία, ήχοι) ή με το ξεκλείδωμα της πρόσβασης σε νέο περιεχόμενο.</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2668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56568"/>
            <a:ext cx="5791200" cy="759614"/>
          </a:xfrm>
        </p:spPr>
        <p:txBody>
          <a:bodyPr/>
          <a:lstStyle/>
          <a:p>
            <a:r>
              <a:rPr lang="el-GR" dirty="0" err="1"/>
              <a:t>Μαθησιακοι</a:t>
            </a:r>
            <a:r>
              <a:rPr lang="el-GR" dirty="0"/>
              <a:t> </a:t>
            </a:r>
            <a:r>
              <a:rPr lang="el-GR" dirty="0" err="1"/>
              <a:t>στοχοι</a:t>
            </a:r>
            <a:endParaRPr lang="en-US" dirty="0"/>
          </a:p>
        </p:txBody>
      </p:sp>
      <p:sp>
        <p:nvSpPr>
          <p:cNvPr id="3" name="Content Placeholder 2"/>
          <p:cNvSpPr>
            <a:spLocks noGrp="1"/>
          </p:cNvSpPr>
          <p:nvPr>
            <p:ph idx="1"/>
          </p:nvPr>
        </p:nvSpPr>
        <p:spPr>
          <a:xfrm>
            <a:off x="179512" y="2211372"/>
            <a:ext cx="8712968" cy="4313972"/>
          </a:xfrm>
        </p:spPr>
        <p:txBody>
          <a:bodyPr>
            <a:normAutofit/>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μαθησιακοί στόχοι καθορίζουν την πραγματική γνώση και τις διανοητικές ικανότητες που οι εκπαιδευτές θέλουν να αποκτήσουν οι μαθητές ενώ παίζουν το παιχνίδι</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Κάνοντας τους στόχους εύκολα </a:t>
            </a:r>
            <a:r>
              <a:rPr lang="el-GR" sz="1600" b="0" dirty="0" err="1">
                <a:latin typeface="Arial (Body)"/>
                <a:cs typeface="Times New Roman" panose="02020603050405020304" pitchFamily="18" charset="0"/>
              </a:rPr>
              <a:t>παρατηρήσιμους</a:t>
            </a:r>
            <a:r>
              <a:rPr lang="el-GR" sz="1600" b="0" dirty="0">
                <a:latin typeface="Arial (Body)"/>
                <a:cs typeface="Times New Roman" panose="02020603050405020304" pitchFamily="18" charset="0"/>
              </a:rPr>
              <a:t> επιτρέπει στους μαθητές να κατανοήσουν καλύτερα τι πρέπει να μάθουν και διευκολύνει τη διαδικασία αξιολόγησης από τη μεριά των εκπαιδευτικών</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 καλύτερος τρόπος για να σχεδιαστούν τέτοιοι στόχοι είναι εφαρμόζοντας ενεργητικά ρήματα κατά τη διάρκεια της διαδικασίας διατύπωσης (π.χ. ταξινομία του </a:t>
            </a:r>
            <a:r>
              <a:rPr lang="el-GR" sz="1600" b="0" dirty="0" err="1">
                <a:latin typeface="Arial (Body)"/>
                <a:cs typeface="Times New Roman" panose="02020603050405020304" pitchFamily="18" charset="0"/>
              </a:rPr>
              <a:t>Bloom</a:t>
            </a:r>
            <a:r>
              <a:rPr lang="el-GR" sz="1600" b="0" dirty="0">
                <a:latin typeface="Arial (Body)"/>
                <a:cs typeface="Times New Roman" panose="02020603050405020304" pitchFamily="18" charset="0"/>
              </a:rPr>
              <a:t>). </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Ένας τρόπος διατύπωσης των μαθησιακών στόχων είναι να δομηθεί η πρόταση με τον ακόλουθο τρόπο: «Μετά το παιχνίδι [όνομα του παιχνιδιού] θα πρέπει να είστε σε θέση να [περιγραφή του μαθησιακού στόχου]».</a:t>
            </a:r>
            <a:endParaRPr lang="en-US" sz="1600" b="0"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4489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09988"/>
            <a:ext cx="5791200" cy="1371600"/>
          </a:xfrm>
        </p:spPr>
        <p:txBody>
          <a:bodyPr/>
          <a:lstStyle/>
          <a:p>
            <a:r>
              <a:rPr lang="el-GR" dirty="0" err="1"/>
              <a:t>Αποτελεσματα</a:t>
            </a:r>
            <a:r>
              <a:rPr lang="el-GR" dirty="0"/>
              <a:t> &amp; </a:t>
            </a:r>
            <a:r>
              <a:rPr lang="el-GR" dirty="0" err="1"/>
              <a:t>εκβασεις</a:t>
            </a:r>
            <a:endParaRPr lang="en-US" dirty="0"/>
          </a:p>
        </p:txBody>
      </p:sp>
      <p:sp>
        <p:nvSpPr>
          <p:cNvPr id="3" name="Content Placeholder 2"/>
          <p:cNvSpPr>
            <a:spLocks noGrp="1"/>
          </p:cNvSpPr>
          <p:nvPr>
            <p:ph idx="1"/>
          </p:nvPr>
        </p:nvSpPr>
        <p:spPr>
          <a:xfrm>
            <a:off x="179512" y="2211372"/>
            <a:ext cx="8712968" cy="4464496"/>
          </a:xfrm>
        </p:spPr>
        <p:txBody>
          <a:bodyPr>
            <a:normAutofit fontScale="925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Και τα δύο προαναφερθέντα στοιχεία σχεδιασμού συμβάλλουν σε έναν συγκεκριμένο στόχο· την επίτευξη ουσιαστικών αποτελεσμάτων και εμπεριστατωμένων (μαθησιακών) εκβάσεων</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Ανεξάρτητα από την επιλεγμένη μέθοδο ή προσέγγιση για την αξιολόγηση της αποτελεσματικότητας της παρέμβασης (δηλαδή εντός ή εκτός του τρισδιάστατου Εικονικού Κόσμου), οι εκπαιδευτικοί και οι σχεδιαστές θα πρέπει να διασφαλίζουν ότι συλλέγονται αποδείξεις όσον αφορά τα κέρδη των γνώσεων και των δεξιοτήτων που έχουν πραγματοποιήσει οι μαθητές τόσο μετά την ολοκλήρωση των μαθησιακών δραστηριοτήτων (άμεση αξιολόγηση) όσο και με την πάροδο του χρόνου (αξιολόγηση διατήρησης)</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Είναι επίσης σημαντικό να διασφαλιστεί ότι, όταν προσομοιώνονται πρακτικές δραστηριότητες στο Εικονικό Περιβάλλον, οι μαθητές έχουν αποκτήσει την απαραίτητη κατανόηση για τη μεταφορά των </a:t>
            </a:r>
            <a:r>
              <a:rPr lang="el-GR" sz="1600" b="0" dirty="0" err="1">
                <a:latin typeface="Arial (Body)"/>
                <a:cs typeface="Times New Roman" panose="02020603050405020304" pitchFamily="18" charset="0"/>
              </a:rPr>
              <a:t>αποκτηθέντων</a:t>
            </a:r>
            <a:r>
              <a:rPr lang="el-GR" sz="1600" b="0" dirty="0">
                <a:latin typeface="Arial (Body)"/>
                <a:cs typeface="Times New Roman" panose="02020603050405020304" pitchFamily="18" charset="0"/>
              </a:rPr>
              <a:t> δεξιοτήτων στο πλαίσιο του πραγματικού κόσμου (δηλαδή εμπειρική αξιολόγηση).</a:t>
            </a:r>
            <a:endParaRPr lang="en-US" sz="1600" b="0"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5611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a:t>Σεναριο</a:t>
            </a:r>
            <a:r>
              <a:rPr lang="el-GR" dirty="0"/>
              <a:t> </a:t>
            </a:r>
            <a:r>
              <a:rPr lang="el-GR" dirty="0" err="1"/>
              <a:t>ιστοριασ</a:t>
            </a:r>
            <a:r>
              <a:rPr lang="el-GR" dirty="0"/>
              <a:t> (</a:t>
            </a:r>
            <a:r>
              <a:rPr lang="el-GR" dirty="0" err="1"/>
              <a:t>αφηγηση</a:t>
            </a:r>
            <a:r>
              <a:rPr lang="el-GR" dirty="0"/>
              <a:t>)</a:t>
            </a:r>
            <a:endParaRPr lang="en-US" dirty="0"/>
          </a:p>
        </p:txBody>
      </p:sp>
      <p:sp>
        <p:nvSpPr>
          <p:cNvPr id="3" name="Content Placeholder 2"/>
          <p:cNvSpPr>
            <a:spLocks noGrp="1"/>
          </p:cNvSpPr>
          <p:nvPr>
            <p:ph idx="1"/>
          </p:nvPr>
        </p:nvSpPr>
        <p:spPr>
          <a:xfrm>
            <a:off x="179512" y="2211372"/>
            <a:ext cx="8712968" cy="4464496"/>
          </a:xfrm>
        </p:spPr>
        <p:txBody>
          <a:bodyPr>
            <a:normAutofit lnSpcReduction="100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Το σενάριο της ιστορίας περιγράφει τι συμβαίνει κατά τη διάρκεια της αλληλεπίδρασης.</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Υπάρχουν πολλοί τρόποι επικοινωνίας της αφήγησης του παιχνιδιού  (π.χ. κείμενο, πολυμέσα), αλλά ο τελικός στόχος παραμένει ο ίδιος∙ θα πρέπει να παρουσιάσει μια ιστορία που περιλαμβάνει ουσιαστικές προκλήσεις και ευκαιρίες για τους μαθητές να ξεδιπλώσουν τις υπάρχουσες ή πρόσφατα αποκτηθείσες γνώσεις τους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Ομοίως, ο βαθμός σπουδαιότητας ποικίλλει και εξαρτάται σε μεγάλο βαθμό από το είδος του παιχνιδιού</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Για παράδειγμα, μια προσομοίωση ή ένα παιχνίδι παζλ μπορεί να απαιτεί γρήγορες ενέργειες από τον τελικό χρήστη με πιθανούς χρονικούς περιορισμούς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Από την άλλη, ένα παιχνίδι εξερεύνησης περιλαμβάνει στοιχεία ιστορίας και, ως εκ τούτου, μπορεί να χρειαστεί περισσότερος χρόνος για να φτάσει ο χρήστης στο τελικό παιχνίδι</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4561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26394"/>
            <a:ext cx="5791200" cy="831622"/>
          </a:xfrm>
        </p:spPr>
        <p:txBody>
          <a:bodyPr/>
          <a:lstStyle/>
          <a:p>
            <a:r>
              <a:rPr lang="el-GR" dirty="0" err="1"/>
              <a:t>αλληλεπιδραση</a:t>
            </a:r>
            <a:endParaRPr lang="en-US" dirty="0"/>
          </a:p>
        </p:txBody>
      </p:sp>
      <p:sp>
        <p:nvSpPr>
          <p:cNvPr id="3" name="Content Placeholder 2"/>
          <p:cNvSpPr>
            <a:spLocks noGrp="1"/>
          </p:cNvSpPr>
          <p:nvPr>
            <p:ph idx="1"/>
          </p:nvPr>
        </p:nvSpPr>
        <p:spPr>
          <a:xfrm>
            <a:off x="4507" y="2123586"/>
            <a:ext cx="8712968" cy="4113726"/>
          </a:xfrm>
        </p:spPr>
        <p:txBody>
          <a:bodyPr>
            <a:noAutofit/>
          </a:bodyPr>
          <a:lstStyle/>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Για να διευκολυνθεί η αλληλεπίδραση και να προωθηθεί η ενεργός συμμετοχή, οι εκπαιδευτικοί σχεδιαστές θα πρέπει να ακολουθούν τις αρχές των διαθέσιμων θεωρητικών μοντέλων, όπως στη Θεωρία Μάθησης Πολυμέσων ή στο μοντέλο INTERACT</a:t>
            </a:r>
            <a:r>
              <a:rPr lang="en-US" sz="1400" b="0" dirty="0">
                <a:latin typeface="Arial (Body)"/>
                <a:cs typeface="Times New Roman" panose="02020603050405020304" pitchFamily="18" charset="0"/>
              </a:rPr>
              <a:t>. </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Τα ακόλουθα βήματα παρέχουν οδηγίες με μια ματιά</a:t>
            </a:r>
            <a:r>
              <a:rPr lang="en-US" sz="1400" b="0" dirty="0">
                <a:latin typeface="Arial (Body)"/>
                <a:cs typeface="Times New Roman" panose="02020603050405020304" pitchFamily="18" charset="0"/>
              </a:rPr>
              <a:t>:</a:t>
            </a:r>
          </a:p>
          <a:p>
            <a:pPr marL="914400" lvl="1" indent="-457200" algn="just">
              <a:lnSpc>
                <a:spcPct val="150000"/>
              </a:lnSpc>
              <a:spcBef>
                <a:spcPts val="0"/>
              </a:spcBef>
              <a:buFont typeface="Wingdings" panose="05000000000000000000" pitchFamily="2" charset="2"/>
              <a:buChar char="ü"/>
            </a:pPr>
            <a:r>
              <a:rPr lang="el-GR" sz="1400" b="1" dirty="0">
                <a:latin typeface="Arial (Body)"/>
                <a:cs typeface="Times New Roman" panose="02020603050405020304" pitchFamily="18" charset="0"/>
              </a:rPr>
              <a:t>Καθορισμός των απαιτήσεων αλληλεπίδρασης</a:t>
            </a:r>
            <a:r>
              <a:rPr lang="en-US" sz="1400" b="0" dirty="0">
                <a:latin typeface="Arial (Body)"/>
                <a:cs typeface="Times New Roman" panose="02020603050405020304" pitchFamily="18" charset="0"/>
              </a:rPr>
              <a:t>: </a:t>
            </a:r>
            <a:r>
              <a:rPr lang="el-GR" sz="1400" b="0" dirty="0">
                <a:latin typeface="Arial (Body)"/>
                <a:cs typeface="Times New Roman" panose="02020603050405020304" pitchFamily="18" charset="0"/>
              </a:rPr>
              <a:t>καθορισμός του περιβάλλοντος, καθορισμός των δραστηριοτήτων και των διαθέσιμων μεθόδων για τη διευκόλυνση της αλληλεπίδρασης</a:t>
            </a:r>
            <a:r>
              <a:rPr lang="en-US" sz="1400" b="0" dirty="0">
                <a:latin typeface="Arial (Body)"/>
                <a:cs typeface="Times New Roman" panose="02020603050405020304" pitchFamily="18" charset="0"/>
              </a:rPr>
              <a:t>.</a:t>
            </a:r>
          </a:p>
          <a:p>
            <a:pPr marL="914400" lvl="1" indent="-457200" algn="just">
              <a:lnSpc>
                <a:spcPct val="150000"/>
              </a:lnSpc>
              <a:spcBef>
                <a:spcPts val="0"/>
              </a:spcBef>
              <a:buFont typeface="Wingdings" panose="05000000000000000000" pitchFamily="2" charset="2"/>
              <a:buChar char="ü"/>
            </a:pPr>
            <a:r>
              <a:rPr lang="el-GR" sz="1400" b="1" dirty="0">
                <a:latin typeface="Arial (Body)"/>
                <a:cs typeface="Times New Roman" panose="02020603050405020304" pitchFamily="18" charset="0"/>
              </a:rPr>
              <a:t>Σχεδιασμός εναλλακτικών λύσεων</a:t>
            </a:r>
            <a:r>
              <a:rPr lang="en-US" sz="1400" b="0" dirty="0">
                <a:latin typeface="Arial (Body)"/>
                <a:cs typeface="Times New Roman" panose="02020603050405020304" pitchFamily="18" charset="0"/>
              </a:rPr>
              <a:t>: </a:t>
            </a:r>
            <a:r>
              <a:rPr lang="el-GR" sz="1400" b="0" dirty="0">
                <a:latin typeface="Arial (Body)"/>
                <a:cs typeface="Times New Roman" panose="02020603050405020304" pitchFamily="18" charset="0"/>
              </a:rPr>
              <a:t>εξερεύνηση διαφορετικών τρόπων ερμηνείας και ικανοποίησης των απαιτήσεων διαδραστικότητας</a:t>
            </a:r>
            <a:r>
              <a:rPr lang="en-US" sz="1400" b="0" dirty="0">
                <a:latin typeface="Arial (Body)"/>
                <a:cs typeface="Times New Roman" panose="02020603050405020304" pitchFamily="18" charset="0"/>
              </a:rPr>
              <a:t>.</a:t>
            </a:r>
          </a:p>
          <a:p>
            <a:pPr marL="914400" lvl="1" indent="-457200" algn="just">
              <a:lnSpc>
                <a:spcPct val="150000"/>
              </a:lnSpc>
              <a:spcBef>
                <a:spcPts val="0"/>
              </a:spcBef>
              <a:buFont typeface="Wingdings" panose="05000000000000000000" pitchFamily="2" charset="2"/>
              <a:buChar char="ü"/>
            </a:pPr>
            <a:r>
              <a:rPr lang="el-GR" sz="1400" b="1" dirty="0">
                <a:latin typeface="Arial (Body)"/>
                <a:cs typeface="Times New Roman" panose="02020603050405020304" pitchFamily="18" charset="0"/>
              </a:rPr>
              <a:t>Σχεδιασμός πρωτότυπου</a:t>
            </a:r>
            <a:r>
              <a:rPr lang="en-US" sz="1400" b="0" dirty="0">
                <a:latin typeface="Arial (Body)"/>
                <a:cs typeface="Times New Roman" panose="02020603050405020304" pitchFamily="18" charset="0"/>
              </a:rPr>
              <a:t>: </a:t>
            </a:r>
            <a:r>
              <a:rPr lang="el-GR" sz="1400" b="0" dirty="0">
                <a:latin typeface="Arial (Body)"/>
                <a:cs typeface="Times New Roman" panose="02020603050405020304" pitchFamily="18" charset="0"/>
              </a:rPr>
              <a:t>προτυποποίηση της πιο υποσχόμενης ιδέας και εκτέλεση προκαταρκτικής αξιολόγησης με μια μικρή ομάδα μαθητών</a:t>
            </a:r>
            <a:r>
              <a:rPr lang="en-US" sz="1400" b="0" dirty="0">
                <a:latin typeface="Arial (Body)"/>
                <a:cs typeface="Times New Roman" panose="02020603050405020304" pitchFamily="18" charset="0"/>
              </a:rPr>
              <a:t>.</a:t>
            </a:r>
          </a:p>
          <a:p>
            <a:pPr marL="914400" lvl="1" indent="-457200" algn="just">
              <a:lnSpc>
                <a:spcPct val="150000"/>
              </a:lnSpc>
              <a:spcBef>
                <a:spcPts val="0"/>
              </a:spcBef>
              <a:buFont typeface="Wingdings" panose="05000000000000000000" pitchFamily="2" charset="2"/>
              <a:buChar char="ü"/>
            </a:pPr>
            <a:r>
              <a:rPr lang="el-GR" sz="1400" b="1" dirty="0">
                <a:latin typeface="Arial (Body)"/>
                <a:cs typeface="Times New Roman" panose="02020603050405020304" pitchFamily="18" charset="0"/>
              </a:rPr>
              <a:t>Αξιολόγηση πρωτοτύπων</a:t>
            </a:r>
            <a:r>
              <a:rPr lang="en-US" sz="1400" b="0" dirty="0">
                <a:latin typeface="Arial (Body)"/>
                <a:cs typeface="Times New Roman" panose="02020603050405020304" pitchFamily="18" charset="0"/>
              </a:rPr>
              <a:t>: </a:t>
            </a:r>
            <a:r>
              <a:rPr lang="el-GR" sz="1400" b="0" dirty="0">
                <a:latin typeface="Arial (Body)"/>
                <a:cs typeface="Times New Roman" panose="02020603050405020304" pitchFamily="18" charset="0"/>
              </a:rPr>
              <a:t>ανάλυση των ευρημάτων που προέκυψαν από το προηγούμενο βήμα για  την αξιολόγηση του βαθμού στον οποίο πληρούνται οι προτεινόμενες απαιτήσεις</a:t>
            </a:r>
            <a:r>
              <a:rPr lang="en-US" sz="14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08141"/>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7461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5791200" cy="687606"/>
          </a:xfrm>
        </p:spPr>
        <p:txBody>
          <a:bodyPr/>
          <a:lstStyle/>
          <a:p>
            <a:r>
              <a:rPr lang="el-GR" dirty="0" err="1"/>
              <a:t>κανονεσ</a:t>
            </a:r>
            <a:endParaRPr lang="en-US" dirty="0"/>
          </a:p>
        </p:txBody>
      </p:sp>
      <p:sp>
        <p:nvSpPr>
          <p:cNvPr id="3" name="Content Placeholder 2"/>
          <p:cNvSpPr>
            <a:spLocks noGrp="1"/>
          </p:cNvSpPr>
          <p:nvPr>
            <p:ph idx="1"/>
          </p:nvPr>
        </p:nvSpPr>
        <p:spPr>
          <a:xfrm>
            <a:off x="16338" y="2204864"/>
            <a:ext cx="8876141" cy="4464496"/>
          </a:xfrm>
        </p:spPr>
        <p:txBody>
          <a:bodyPr>
            <a:normAutofit fontScale="85000" lnSpcReduction="100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κανόνες του παιχνιδιού υποδεικνύουν στους παίκτες πώς να συμπεριφέρονται. Οι εκπαιδευτικοί σχεδιαστές έχουν την «εξουσία» να καθορίζουν και να ερμηνεύουν τους κανόνες του παιχνιδιού σύμφωνα με τις απαιτήσεις διαδραστικότητας και το ευρύτερο πεδίο εφαρμογής του παιχνιδιού</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κανόνες του παιχνιδιού θα πρέπει να συνδέονται με την κεντρική έννοια, αντί να την πλαισιώνουν απλώς, και θα πρέπει να αναφέρονται ρητά εκ των προτέρων με συγκεκριμένο και συνοπτικό τρόπο</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επιβολή των κανόνων του παιχνιδιού επηρεάζει τα κίνητρα και την ικανοποίηση των παικτών εκτός από την καθοδήγηση και τη βοήθεια για να τελειώσουν το παιχνίδι</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Για το λόγο αυτό, θα πρέπει να λαμβάνεται ιδιαίτερη προσοχή για να μην κατακλύζεται το κοινό-στόχος με πάρα πολλές συγκρούσεις ή επιλογές</a:t>
            </a:r>
            <a:r>
              <a:rPr lang="en-US" sz="1600" b="0" dirty="0">
                <a:latin typeface="Arial (Body)"/>
                <a:cs typeface="Times New Roman" panose="02020603050405020304" pitchFamily="18" charset="0"/>
              </a:rPr>
              <a:t>.</a:t>
            </a:r>
            <a:endParaRPr lang="el-GR" sz="1600" b="0" dirty="0">
              <a:latin typeface="Arial (Body)"/>
              <a:cs typeface="Times New Roman" panose="02020603050405020304" pitchFamily="18" charset="0"/>
            </a:endParaRP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Για παράδειγμα, εάν οι μαθητές πρέπει να ακολουθήσουν μια συγκεκριμένη διαδρομή, θα πρέπει να εμφανίζονται υποδείξεις στην οθόνη, ώστε να μπορούν να εξερευνήσουν το χάρτη. Ομοίως, μπορούν να ενσωματωθούν ειδικοί τρόποι λειτουργίας για τον προσδιορισμό της προόδου των μαθητών και την παροχή ανατροφοδότησης</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Ενημερωτικό</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35408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2232</TotalTime>
  <Words>1586</Words>
  <Application>Microsoft Office PowerPoint</Application>
  <PresentationFormat>On-screen Show (4:3)</PresentationFormat>
  <Paragraphs>110</Paragraphs>
  <Slides>13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Arial </vt:lpstr>
      <vt:lpstr>Arial (Body)</vt:lpstr>
      <vt:lpstr>Arial Black</vt:lpstr>
      <vt:lpstr>Calibri</vt:lpstr>
      <vt:lpstr>Verdana</vt:lpstr>
      <vt:lpstr>Wingdings</vt:lpstr>
      <vt:lpstr>Základné</vt:lpstr>
      <vt:lpstr>Δομικά Στοιχεία των Εκπαιδευτικών Παιχνιδιών</vt:lpstr>
      <vt:lpstr>Επισκοπηση Questline</vt:lpstr>
      <vt:lpstr>Περιγραφη Questline</vt:lpstr>
      <vt:lpstr>Στοχοι παιχνιδιου</vt:lpstr>
      <vt:lpstr>Μαθησιακοι στοχοι</vt:lpstr>
      <vt:lpstr>Αποτελεσματα &amp; εκβασεις</vt:lpstr>
      <vt:lpstr>Σεναριο ιστοριασ (αφηγηση)</vt:lpstr>
      <vt:lpstr>αλληλεπιδραση</vt:lpstr>
      <vt:lpstr>κανονεσ</vt:lpstr>
      <vt:lpstr>ελευθερια</vt:lpstr>
      <vt:lpstr>προκλησεις &amp; συγκρουσεισ</vt:lpstr>
      <vt:lpstr>ποροι</vt:lpstr>
      <vt:lpstr>αισθητικη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168</cp:revision>
  <cp:lastPrinted>2019-02-12T08:21:40Z</cp:lastPrinted>
  <dcterms:created xsi:type="dcterms:W3CDTF">2019-02-10T21:49:04Z</dcterms:created>
  <dcterms:modified xsi:type="dcterms:W3CDTF">2022-09-15T15:06:47Z</dcterms:modified>
</cp:coreProperties>
</file>