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p:scale>
          <a:sx n="100" d="100"/>
          <a:sy n="100" d="100"/>
        </p:scale>
        <p:origin x="1752" y="4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a:lstStyle/>
          <a:p>
            <a:pPr algn="ct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Κατηγοριοποίηση</a:t>
            </a:r>
            <a:r>
              <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των</a:t>
            </a:r>
            <a:r>
              <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Σοβαρών</a:t>
            </a:r>
            <a:r>
              <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Παιχνιδιών</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21115" y="5957291"/>
            <a:ext cx="8101770" cy="646331"/>
          </a:xfrm>
          <a:prstGeom prst="rect">
            <a:avLst/>
          </a:prstGeom>
        </p:spPr>
        <p:txBody>
          <a:bodyPr wrap="square">
            <a:spAutoFit/>
          </a:bodyPr>
          <a:lstStyle/>
          <a:p>
            <a:pPr algn="ctr"/>
            <a:r>
              <a:rPr lang="el-GR" dirty="0">
                <a:solidFill>
                  <a:srgbClr val="EF8E7B"/>
                </a:solidFill>
              </a:rPr>
              <a:t>Μάθηση με βάση το Παιχνίδι και Παιχνιδοποίηση σε Τρισδιάστατα Περιβάλλοντα Εικονικής Μάθησης</a:t>
            </a:r>
            <a:endParaRPr lang="en-US" dirty="0">
              <a:solidFill>
                <a:srgbClr val="EF8E7B"/>
              </a:solidFill>
            </a:endParaRP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a:lstStyle/>
          <a:p>
            <a:r>
              <a:rPr lang="el-GR" dirty="0" err="1"/>
              <a:t>Παιχνιδια</a:t>
            </a:r>
            <a:r>
              <a:rPr lang="el-GR" dirty="0"/>
              <a:t> «</a:t>
            </a:r>
            <a:r>
              <a:rPr lang="en-US" dirty="0"/>
              <a:t>Sandbox»</a:t>
            </a:r>
          </a:p>
        </p:txBody>
      </p:sp>
      <p:sp>
        <p:nvSpPr>
          <p:cNvPr id="3" name="Content Placeholder 2"/>
          <p:cNvSpPr>
            <a:spLocks noGrp="1"/>
          </p:cNvSpPr>
          <p:nvPr>
            <p:ph idx="1"/>
          </p:nvPr>
        </p:nvSpPr>
        <p:spPr>
          <a:xfrm>
            <a:off x="35496" y="2132856"/>
            <a:ext cx="8856984" cy="4464496"/>
          </a:xfrm>
        </p:spPr>
        <p:txBody>
          <a:bodyPr>
            <a:normAutofit fontScale="92500"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 όρος «Παιχνίδι </a:t>
            </a:r>
            <a:r>
              <a:rPr lang="el-GR" sz="1600" b="0" dirty="0" err="1">
                <a:latin typeface="Arial (Body)"/>
                <a:cs typeface="Times New Roman" panose="02020603050405020304" pitchFamily="18" charset="0"/>
              </a:rPr>
              <a:t>Sandbox</a:t>
            </a:r>
            <a:r>
              <a:rPr lang="el-GR" sz="1600" b="0" dirty="0">
                <a:latin typeface="Arial (Body)"/>
                <a:cs typeface="Times New Roman" panose="02020603050405020304" pitchFamily="18" charset="0"/>
              </a:rPr>
              <a:t>» προέρχεται από μια αναλογία με τα παιδιά που παίζουν σε ένα «</a:t>
            </a:r>
            <a:r>
              <a:rPr lang="el-GR" sz="1600" b="0" dirty="0" err="1">
                <a:latin typeface="Arial (Body)"/>
                <a:cs typeface="Times New Roman" panose="02020603050405020304" pitchFamily="18" charset="0"/>
              </a:rPr>
              <a:t>sandbox</a:t>
            </a:r>
            <a:r>
              <a:rPr lang="el-GR" sz="1600" b="0" dirty="0">
                <a:latin typeface="Arial (Body)"/>
                <a:cs typeface="Times New Roman" panose="02020603050405020304" pitchFamily="18" charset="0"/>
              </a:rPr>
              <a:t>» (δηλαδή, μια τετραγωνική περιοχή γεμάτη άμμο όπου τα παιδιά μπορούν να δημιουργήσουν οτιδήποτε επιθυμούν μέσα σε αυτό</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Σε αντίθεση με τα παραδοσιακά παιχνίδια - τα οποία έχουν προκαθορισμένη αφήγηση και στόχους - τα παιχνίδια </a:t>
            </a:r>
            <a:r>
              <a:rPr lang="el-GR" sz="1600" b="0" dirty="0" err="1">
                <a:latin typeface="Arial (Body)"/>
                <a:cs typeface="Times New Roman" panose="02020603050405020304" pitchFamily="18" charset="0"/>
              </a:rPr>
              <a:t>sandbox</a:t>
            </a:r>
            <a:r>
              <a:rPr lang="el-GR" sz="1600" b="0" dirty="0">
                <a:latin typeface="Arial (Body)"/>
                <a:cs typeface="Times New Roman" panose="02020603050405020304" pitchFamily="18" charset="0"/>
              </a:rPr>
              <a:t> προσφέρουν στους χρήστες την ελευθερία να δημιουργήσουν το αναδυόμενο παιχνίδι από τη δημιουργικότητα και τη φαντασία τους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Το στοιχείο ελεύθερου παιχνιδιού και η υψηλή επεκτασιμότητα που προσφέρουν αυτά τα τεχνητά περιβάλλοντα, παρέχουν πολλαπλά οφέλη στους χρήστες, συμπεριλαμβανομένης της ενίσχυσης της λήψης αποφάσεων, της ενίσχυσης του αυτοελέγχου και της ανάπτυξης δεξιοτήτων δημιουργικότητας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Ως εκπαιδευτική βοήθεια, τα </a:t>
            </a:r>
            <a:r>
              <a:rPr lang="el-GR" sz="1600" b="0" dirty="0" err="1">
                <a:latin typeface="Arial (Body)"/>
                <a:cs typeface="Times New Roman" panose="02020603050405020304" pitchFamily="18" charset="0"/>
              </a:rPr>
              <a:t>sandboxes</a:t>
            </a:r>
            <a:r>
              <a:rPr lang="el-GR" sz="1600" b="0" dirty="0">
                <a:latin typeface="Arial (Body)"/>
                <a:cs typeface="Times New Roman" panose="02020603050405020304" pitchFamily="18" charset="0"/>
              </a:rPr>
              <a:t> παρέχουν γόνιμο έδαφος για τη διεξαγωγή διαφόρων δραστηριοτήτων που ευθυγραμμίζονται με τις αρχές της (κοινωνικής) προσέγγισης του κονστρουκτιβισμού (π.χ. Μάθηση βάσει έργου/προβλήματος</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15616" y="148803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278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Θησαυρος</a:t>
            </a:r>
            <a:r>
              <a:rPr lang="el-GR" dirty="0"/>
              <a:t> / </a:t>
            </a:r>
            <a:r>
              <a:rPr lang="el-GR" dirty="0" err="1"/>
              <a:t>Κυνηγι</a:t>
            </a:r>
            <a:r>
              <a:rPr lang="el-GR" dirty="0"/>
              <a:t> </a:t>
            </a:r>
            <a:r>
              <a:rPr lang="el-GR" dirty="0" err="1"/>
              <a:t>Θησαυρου</a:t>
            </a:r>
            <a:endParaRPr lang="en-US" dirty="0"/>
          </a:p>
        </p:txBody>
      </p:sp>
      <p:sp>
        <p:nvSpPr>
          <p:cNvPr id="3" name="Content Placeholder 2"/>
          <p:cNvSpPr>
            <a:spLocks noGrp="1"/>
          </p:cNvSpPr>
          <p:nvPr>
            <p:ph idx="1"/>
          </p:nvPr>
        </p:nvSpPr>
        <p:spPr>
          <a:xfrm>
            <a:off x="11063" y="2069140"/>
            <a:ext cx="8868841" cy="4657499"/>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Στο πλαίσιο του ελεύθερου χρόνου και της αναψυχής, οι όροι «</a:t>
            </a:r>
            <a:r>
              <a:rPr lang="el-GR" sz="1400" b="0" dirty="0" err="1">
                <a:latin typeface="Arial (Body)"/>
                <a:cs typeface="Times New Roman" panose="02020603050405020304" pitchFamily="18" charset="0"/>
              </a:rPr>
              <a:t>Treasure</a:t>
            </a:r>
            <a:r>
              <a:rPr lang="el-GR" sz="1400" b="0" dirty="0">
                <a:latin typeface="Arial (Body)"/>
                <a:cs typeface="Times New Roman" panose="02020603050405020304" pitchFamily="18" charset="0"/>
              </a:rPr>
              <a:t> </a:t>
            </a:r>
            <a:r>
              <a:rPr lang="el-GR" sz="1400" b="0" dirty="0" err="1">
                <a:latin typeface="Arial (Body)"/>
                <a:cs typeface="Times New Roman" panose="02020603050405020304" pitchFamily="18" charset="0"/>
              </a:rPr>
              <a:t>Hunt</a:t>
            </a:r>
            <a:r>
              <a:rPr lang="el-GR" sz="1400" b="0" dirty="0">
                <a:latin typeface="Arial (Body)"/>
                <a:cs typeface="Times New Roman" panose="02020603050405020304" pitchFamily="18" charset="0"/>
              </a:rPr>
              <a:t>» και «</a:t>
            </a:r>
            <a:r>
              <a:rPr lang="el-GR" sz="1400" b="0" dirty="0" err="1">
                <a:latin typeface="Arial (Body)"/>
                <a:cs typeface="Times New Roman" panose="02020603050405020304" pitchFamily="18" charset="0"/>
              </a:rPr>
              <a:t>Scavenger</a:t>
            </a:r>
            <a:r>
              <a:rPr lang="el-GR" sz="1400" b="0" dirty="0">
                <a:latin typeface="Arial (Body)"/>
                <a:cs typeface="Times New Roman" panose="02020603050405020304" pitchFamily="18" charset="0"/>
              </a:rPr>
              <a:t> </a:t>
            </a:r>
            <a:r>
              <a:rPr lang="el-GR" sz="1400" b="0" dirty="0" err="1">
                <a:latin typeface="Arial (Body)"/>
                <a:cs typeface="Times New Roman" panose="02020603050405020304" pitchFamily="18" charset="0"/>
              </a:rPr>
              <a:t>Hunt</a:t>
            </a:r>
            <a:r>
              <a:rPr lang="el-GR" sz="1400" b="0" dirty="0">
                <a:latin typeface="Arial (Body)"/>
                <a:cs typeface="Times New Roman" panose="02020603050405020304" pitchFamily="18" charset="0"/>
              </a:rPr>
              <a:t>» (στα ελληνικά αποδίδονται ως «Κυνήγι Θησαυρού») χρησιμοποιούνται συχνά εναλλακτικά καθώς και στα δυο, οι συμμετέχοντες καλούνται να λύσουν γρίφους και να ολοκληρώσουν αποστολές.</a:t>
            </a:r>
            <a:endParaRPr lang="en-US" sz="1400" b="0" dirty="0">
              <a:latin typeface="Arial (Body)"/>
              <a:cs typeface="Times New Roman" panose="02020603050405020304" pitchFamily="18" charset="0"/>
            </a:endParaRPr>
          </a:p>
          <a:p>
            <a:pPr marL="914400" lvl="1"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Σε ένα «</a:t>
            </a:r>
            <a:r>
              <a:rPr lang="el-GR" sz="1400" b="0" dirty="0" err="1">
                <a:latin typeface="Arial (Body)"/>
                <a:cs typeface="Times New Roman" panose="02020603050405020304" pitchFamily="18" charset="0"/>
              </a:rPr>
              <a:t>treasure</a:t>
            </a:r>
            <a:r>
              <a:rPr lang="el-GR" sz="1400" b="0" dirty="0">
                <a:latin typeface="Arial (Body)"/>
                <a:cs typeface="Times New Roman" panose="02020603050405020304" pitchFamily="18" charset="0"/>
              </a:rPr>
              <a:t> </a:t>
            </a:r>
            <a:r>
              <a:rPr lang="el-GR" sz="1400" b="0" dirty="0" err="1">
                <a:latin typeface="Arial (Body)"/>
                <a:cs typeface="Times New Roman" panose="02020603050405020304" pitchFamily="18" charset="0"/>
              </a:rPr>
              <a:t>hunt</a:t>
            </a:r>
            <a:r>
              <a:rPr lang="el-GR" sz="1400" b="0" dirty="0">
                <a:latin typeface="Arial (Body)"/>
                <a:cs typeface="Times New Roman" panose="02020603050405020304" pitchFamily="18" charset="0"/>
              </a:rPr>
              <a:t>» αναφέρεται συνήθως σε ένα παιχνίδι που παρουσιάζει μια σειρά προκλήσεων, η λύση των οποίων παρέχει στοιχεία και απαιτήσεις για τις επόμενες αποστολές</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dirty="0">
                <a:latin typeface="Arial (Body)"/>
                <a:cs typeface="Times New Roman" panose="02020603050405020304" pitchFamily="18" charset="0"/>
              </a:rPr>
              <a:t>Σ</a:t>
            </a:r>
            <a:r>
              <a:rPr lang="el-GR" sz="1400" b="0" dirty="0">
                <a:latin typeface="Arial (Body)"/>
                <a:cs typeface="Times New Roman" panose="02020603050405020304" pitchFamily="18" charset="0"/>
              </a:rPr>
              <a:t>ε ένα «</a:t>
            </a:r>
            <a:r>
              <a:rPr lang="el-GR" sz="1400" b="0" dirty="0" err="1">
                <a:latin typeface="Arial (Body)"/>
                <a:cs typeface="Times New Roman" panose="02020603050405020304" pitchFamily="18" charset="0"/>
              </a:rPr>
              <a:t>scavenger</a:t>
            </a:r>
            <a:r>
              <a:rPr lang="el-GR" sz="1400" b="0" dirty="0">
                <a:latin typeface="Arial (Body)"/>
                <a:cs typeface="Times New Roman" panose="02020603050405020304" pitchFamily="18" charset="0"/>
              </a:rPr>
              <a:t> </a:t>
            </a:r>
            <a:r>
              <a:rPr lang="el-GR" sz="1400" b="0" dirty="0" err="1">
                <a:latin typeface="Arial (Body)"/>
                <a:cs typeface="Times New Roman" panose="02020603050405020304" pitchFamily="18" charset="0"/>
              </a:rPr>
              <a:t>hunt</a:t>
            </a:r>
            <a:r>
              <a:rPr lang="el-GR" sz="1400" b="0" dirty="0">
                <a:latin typeface="Arial (Body)"/>
                <a:cs typeface="Times New Roman" panose="02020603050405020304" pitchFamily="18" charset="0"/>
              </a:rPr>
              <a:t>», οι παίκτες λαμβάνουν μια λίστα ενεργειών που πρέπει να εκτελέσουν (π.χ. ανακάλυψη αντικειμένων,  συλλογή αντικειμένων</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Η ποικιλομορφία στη διαδικασία του παιχνιδιού καθορίζει τους στόχους κάθε παιχνιδιού</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dirty="0">
                <a:latin typeface="Arial (Body)"/>
                <a:cs typeface="Times New Roman" panose="02020603050405020304" pitchFamily="18" charset="0"/>
              </a:rPr>
              <a:t>Στα «</a:t>
            </a:r>
            <a:r>
              <a:rPr lang="en-US" sz="1400" dirty="0">
                <a:latin typeface="Arial (Body)"/>
                <a:cs typeface="Times New Roman" panose="02020603050405020304" pitchFamily="18" charset="0"/>
              </a:rPr>
              <a:t>treasure hunts</a:t>
            </a:r>
            <a:r>
              <a:rPr lang="el-GR" sz="1400" dirty="0">
                <a:latin typeface="Arial (Body)"/>
                <a:cs typeface="Times New Roman" panose="02020603050405020304" pitchFamily="18" charset="0"/>
              </a:rPr>
              <a:t>», ο κύριος στόχος είναι η επίλυση των αινιγματικών ενδείξεων και η ολοκλήρωση της τελικής αποστολής που οδηγεί σε ένα μεγάλο βραβείο («θησαυρός»</a:t>
            </a:r>
            <a:r>
              <a:rPr lang="en-US" sz="140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dirty="0">
                <a:latin typeface="Arial (Body)"/>
                <a:cs typeface="Times New Roman" panose="02020603050405020304" pitchFamily="18" charset="0"/>
              </a:rPr>
              <a:t>Στα «</a:t>
            </a:r>
            <a:r>
              <a:rPr lang="el-GR" sz="1400" dirty="0" err="1">
                <a:latin typeface="Arial (Body)"/>
                <a:cs typeface="Times New Roman" panose="02020603050405020304" pitchFamily="18" charset="0"/>
              </a:rPr>
              <a:t>scavenger</a:t>
            </a:r>
            <a:r>
              <a:rPr lang="el-GR" sz="1400" dirty="0">
                <a:latin typeface="Arial (Body)"/>
                <a:cs typeface="Times New Roman" panose="02020603050405020304" pitchFamily="18" charset="0"/>
              </a:rPr>
              <a:t> </a:t>
            </a:r>
            <a:r>
              <a:rPr lang="el-GR" sz="1400" dirty="0" err="1">
                <a:latin typeface="Arial (Body)"/>
                <a:cs typeface="Times New Roman" panose="02020603050405020304" pitchFamily="18" charset="0"/>
              </a:rPr>
              <a:t>hunt</a:t>
            </a:r>
            <a:r>
              <a:rPr lang="en-US" sz="1400" dirty="0">
                <a:latin typeface="Arial (Body)"/>
                <a:cs typeface="Times New Roman" panose="02020603050405020304" pitchFamily="18" charset="0"/>
              </a:rPr>
              <a:t>s</a:t>
            </a:r>
            <a:r>
              <a:rPr lang="el-GR" sz="1400" dirty="0">
                <a:latin typeface="Arial (Body)"/>
                <a:cs typeface="Times New Roman" panose="02020603050405020304" pitchFamily="18" charset="0"/>
              </a:rPr>
              <a:t>», κάθε ολοκληρωμένη εργασία αξίζει έναν ορισμένο αριθμό πόντων και έτσι, στο τέλος του παιχνιδιού,  η ομάδα με τους περισσότερους πόντους ανακηρύσσεται νικήτρια</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Ανεξάρτητα από την επιλεγμένη εκδοχή, το εκπαιδευτικό δυναμικό αυτών των παιχνιδιών είναι ατελείωτο, καθώς επιτρέπουν στους μαθητές να ασκούν τόσο το όσο και το μυαλό </a:t>
            </a:r>
            <a:endParaRPr lang="en-US" sz="14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69119" y="1412776"/>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1310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5791200" cy="759614"/>
          </a:xfrm>
        </p:spPr>
        <p:txBody>
          <a:bodyPr/>
          <a:lstStyle/>
          <a:p>
            <a:r>
              <a:rPr lang="el-GR" dirty="0" err="1"/>
              <a:t>προσομοιωτες</a:t>
            </a:r>
            <a:endParaRPr lang="en-US" dirty="0"/>
          </a:p>
        </p:txBody>
      </p:sp>
      <p:sp>
        <p:nvSpPr>
          <p:cNvPr id="3" name="Content Placeholder 2"/>
          <p:cNvSpPr>
            <a:spLocks noGrp="1"/>
          </p:cNvSpPr>
          <p:nvPr>
            <p:ph idx="1"/>
          </p:nvPr>
        </p:nvSpPr>
        <p:spPr>
          <a:xfrm>
            <a:off x="107504" y="2132856"/>
            <a:ext cx="8712968" cy="4464496"/>
          </a:xfrm>
        </p:spPr>
        <p:txBody>
          <a:bodyPr>
            <a:normAutofit fontScale="92500" lnSpcReduction="2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Ένας «προσομοιωτής» είναι ένα περιβάλλον που δημιουργείται από υπολογιστή και χρησιμοποιείται για τη δημιουργία μιας εικονικής έκδοσης ενός πραγματικού συστήματος ή ενός υποθετικού μοντέλου</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 όρος «μικρόκοσμοι» αναφέρεται στην εκπαιδευτική εφαρμογή προσομοιωτών ή, άλλως, στον «κόσμο» στον οποίο οι μαθητές τοποθετούνται από τον δάσκαλο για διδακτικούς, εκπαιδευτικούς ή πειραματισμούς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 υψηλός οπτικός ρεαλισμός καθώς και ο υψηλός βαθμός ελευθερίας (δοκιμής και σφάλματος) που προσφέρουν οι προσομοιωτές</a:t>
            </a:r>
            <a:r>
              <a:rPr lang="en-US" sz="16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διευκολύνει την επίδειξη αφηρημένων εννοιών</a:t>
            </a:r>
            <a:r>
              <a:rPr lang="en-US" sz="16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και προωθεί την ενεργή συμμετοχή των μαθητών σε καθήκοντα που ενέχουν πολύ υψηλό κίνδυνο ή επιβαρύνονται με απαγορευτικά ακριβό λειτουργικό κόστος στον πραγματικό κόσμο, και</a:t>
            </a:r>
            <a:endParaRPr lang="en-US" sz="1600" b="0" dirty="0">
              <a:latin typeface="Arial (Body)"/>
              <a:cs typeface="Times New Roman" panose="02020603050405020304" pitchFamily="18" charset="0"/>
            </a:endParaRPr>
          </a:p>
          <a:p>
            <a:pPr marL="914400" lvl="1"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επιτρέπει στους εκπαιδευόμενους να αναπτύσσουν βαθιά κατανόηση των βασικών εννοιών που διερευνώνται χωρίς σημαντικό αντίκτυπο στη μαθησιακή εμπειρία </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59632" y="134076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8829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5791200" cy="687606"/>
          </a:xfrm>
        </p:spPr>
        <p:txBody>
          <a:bodyPr/>
          <a:lstStyle/>
          <a:p>
            <a:r>
              <a:rPr lang="el-GR" dirty="0" err="1"/>
              <a:t>Αθλητικα</a:t>
            </a:r>
            <a:r>
              <a:rPr lang="el-GR" dirty="0"/>
              <a:t> </a:t>
            </a:r>
            <a:r>
              <a:rPr lang="el-GR" dirty="0" err="1"/>
              <a:t>παιχνιδια</a:t>
            </a:r>
            <a:endParaRPr lang="en-US" dirty="0"/>
          </a:p>
        </p:txBody>
      </p:sp>
      <p:sp>
        <p:nvSpPr>
          <p:cNvPr id="3" name="Content Placeholder 2"/>
          <p:cNvSpPr>
            <a:spLocks noGrp="1"/>
          </p:cNvSpPr>
          <p:nvPr>
            <p:ph idx="1"/>
          </p:nvPr>
        </p:nvSpPr>
        <p:spPr>
          <a:xfrm>
            <a:off x="179512" y="2211372"/>
            <a:ext cx="8712968" cy="4464496"/>
          </a:xfrm>
        </p:spPr>
        <p:txBody>
          <a:bodyPr>
            <a:normAutofit fontScale="92500" lnSpcReduction="2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Το είδος των «Αθλητικών Παιχνιδιών» είναι ένα από τα παλαιότερα είδη στην ιστορία των παιχνιδιών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ηλεκτρονικά αθλητικά παιχνίδια προσομοιώνουν πραγματικά αθλήματα συμπεριλαμβανομένου του σκηνικού και της μορφής του παιχνιδιού </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Εναρμονισμένα με την ανταγωνιστική φύση που έχουν τα αθλήματα, τα διαδικτυακά (</a:t>
            </a:r>
            <a:r>
              <a:rPr lang="el-GR" sz="1600" b="0" dirty="0" err="1">
                <a:latin typeface="Arial (Body)"/>
                <a:cs typeface="Times New Roman" panose="02020603050405020304" pitchFamily="18" charset="0"/>
              </a:rPr>
              <a:t>online</a:t>
            </a:r>
            <a:r>
              <a:rPr lang="el-GR" sz="1600" b="0" dirty="0">
                <a:latin typeface="Arial (Body)"/>
                <a:cs typeface="Times New Roman" panose="02020603050405020304" pitchFamily="18" charset="0"/>
              </a:rPr>
              <a:t>) αθλητικά παιχνίδια συνήθως εμφανίζουν έναν πίνακα αποτελεσμάτων ή έναν πίνακα κατάταξης για να παρακολουθείται και να απεικονίζεται πόσο καλά έχουν αποδώσει οι παίκτες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Από εκπαιδευτική άποψη, τα ηλεκτρονικά αθλητικά παιχνίδια μπορούν να χρησιμοποιηθούν είτε για να διδάξουν στους μαθητές τα ιδιαίτερα χαρακτηριστικά ενός αθλήματος (π.χ. τους κανόνες, τον απαιτούμενο εξοπλισμό) είτε ως μέσο για ενσωμάτωση εκπαιδευτικών διεργασιών σε αυτά (π.χ. ασκήσεις που σχετίζονται με συγκεκριμένα μαθήματα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Και στις δύο περιπτώσεις, η ενασχόλησή της με τα αθλητικά παιχνίδια προωθεί την ανάπτυξη τόσο των κινητικών δεξιοτήτων όσο και των γνωστικών δεξιοτήτων</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4866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a:t>ΠΑΙΧΝΙΔΙΑ ΣΤΡΑΤΗΓΙΚΗΣ</a:t>
            </a:r>
            <a:endParaRPr lang="en-US" dirty="0"/>
          </a:p>
        </p:txBody>
      </p:sp>
      <p:sp>
        <p:nvSpPr>
          <p:cNvPr id="3" name="Content Placeholder 2"/>
          <p:cNvSpPr>
            <a:spLocks noGrp="1"/>
          </p:cNvSpPr>
          <p:nvPr>
            <p:ph idx="1"/>
          </p:nvPr>
        </p:nvSpPr>
        <p:spPr>
          <a:xfrm>
            <a:off x="107504" y="2132856"/>
            <a:ext cx="8712968" cy="4493910"/>
          </a:xfrm>
        </p:spPr>
        <p:txBody>
          <a:bodyPr>
            <a:normAutofit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«παιχνίδια στρατηγικής» θεωρούνται απόγονοι πολεμικών παιχνιδιών, μιας και δίνουν έμφαση στις τακτικές ικανότητες των παικτών και στις λογικές δεξιότητες για την επίτευξη νίκης, ενώ το στοιχείο της τύχης έχει ελάχιστη ή καθόλου επίδραση</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παιχνίδια στρατηγικής συνήθως δίνουν μεγάλη σημασία στην εξερεύνηση και στη διαχείριση της οικονομίας που εκτυλίσσεται στο πλαίσιο διαφορετικών ιστορικών, γεγονότων και πλαισίων </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Παρά την ευρεία υιοθέτηση στρατηγικών παιχνιδιών στη στρατιωτική εκπαίδευση και κατάρτιση, οι προσπάθειες ενσωμάτωσης τέτοιων παιχνιδιών στο επίσημο εκπαιδευτικό πρόγραμμα σπουδών είναι περιορισμένες και σπάνιες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Ωστόσο, αφού ληφθεί υπόψη ότι η πνευματική ανάπτυξη είναι από τα πιο αξιοσημείωτα οφέλη που μπορούν να προσδώσουν τα (ψηφιακά) παιχνίδια στρατηγικής, καθίσταται εμφανής η ανάγκη ενσωμάτωσης τέτοιων εναλλακτικών εκπαιδευτικών προσεγγίσεων</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91169"/>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7570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5791200" cy="687606"/>
          </a:xfrm>
        </p:spPr>
        <p:txBody>
          <a:bodyPr/>
          <a:lstStyle/>
          <a:p>
            <a:r>
              <a:rPr lang="el-GR" dirty="0" err="1"/>
              <a:t>Επισκοπηση</a:t>
            </a:r>
            <a:r>
              <a:rPr lang="el-GR" dirty="0"/>
              <a:t> </a:t>
            </a:r>
            <a:r>
              <a:rPr lang="en-US" dirty="0"/>
              <a:t>Questline</a:t>
            </a:r>
          </a:p>
        </p:txBody>
      </p:sp>
      <p:sp>
        <p:nvSpPr>
          <p:cNvPr id="13" name="TextBox 12">
            <a:extLst>
              <a:ext uri="{FF2B5EF4-FFF2-40B4-BE49-F238E27FC236}">
                <a16:creationId xmlns:a16="http://schemas.microsoft.com/office/drawing/2014/main" id="{32CA23D1-1838-4B59-86F4-6793D4456D3A}"/>
              </a:ext>
            </a:extLst>
          </p:cNvPr>
          <p:cNvSpPr txBox="1"/>
          <p:nvPr/>
        </p:nvSpPr>
        <p:spPr>
          <a:xfrm>
            <a:off x="800708" y="1412776"/>
            <a:ext cx="7542584"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Κατηγοριοποίηση (Σοβαρών) Παιχνιδιών</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graphicFrame>
        <p:nvGraphicFramePr>
          <p:cNvPr id="4" name="Table 13">
            <a:extLst>
              <a:ext uri="{FF2B5EF4-FFF2-40B4-BE49-F238E27FC236}">
                <a16:creationId xmlns:a16="http://schemas.microsoft.com/office/drawing/2014/main" id="{FC0209B9-11B1-6BD1-AF95-954CB909CB32}"/>
              </a:ext>
            </a:extLst>
          </p:cNvPr>
          <p:cNvGraphicFramePr>
            <a:graphicFrameLocks noGrp="1"/>
          </p:cNvGraphicFramePr>
          <p:nvPr>
            <p:extLst>
              <p:ext uri="{D42A27DB-BD31-4B8C-83A1-F6EECF244321}">
                <p14:modId xmlns:p14="http://schemas.microsoft.com/office/powerpoint/2010/main" val="3587386587"/>
              </p:ext>
            </p:extLst>
          </p:nvPr>
        </p:nvGraphicFramePr>
        <p:xfrm>
          <a:off x="0" y="2016230"/>
          <a:ext cx="8964488" cy="4725138"/>
        </p:xfrm>
        <a:graphic>
          <a:graphicData uri="http://schemas.openxmlformats.org/drawingml/2006/table">
            <a:tbl>
              <a:tblPr firstRow="1" bandRow="1">
                <a:tableStyleId>{5C22544A-7EE6-4342-B048-85BDC9FD1C3A}</a:tableStyleId>
              </a:tblPr>
              <a:tblGrid>
                <a:gridCol w="4974104">
                  <a:extLst>
                    <a:ext uri="{9D8B030D-6E8A-4147-A177-3AD203B41FA5}">
                      <a16:colId xmlns:a16="http://schemas.microsoft.com/office/drawing/2014/main" val="1215602583"/>
                    </a:ext>
                  </a:extLst>
                </a:gridCol>
                <a:gridCol w="3990384">
                  <a:extLst>
                    <a:ext uri="{9D8B030D-6E8A-4147-A177-3AD203B41FA5}">
                      <a16:colId xmlns:a16="http://schemas.microsoft.com/office/drawing/2014/main" val="3474826915"/>
                    </a:ext>
                  </a:extLst>
                </a:gridCol>
              </a:tblGrid>
              <a:tr h="262568">
                <a:tc>
                  <a:txBody>
                    <a:bodyPr/>
                    <a:lstStyle/>
                    <a:p>
                      <a:pPr marL="0" marR="0" algn="ctr">
                        <a:lnSpc>
                          <a:spcPct val="115000"/>
                        </a:lnSpc>
                        <a:spcBef>
                          <a:spcPts val="300"/>
                        </a:spcBef>
                        <a:spcAft>
                          <a:spcPts val="300"/>
                        </a:spcAft>
                      </a:pPr>
                      <a:r>
                        <a:rPr lang="el-GR" sz="1000" dirty="0">
                          <a:effectLst/>
                        </a:rPr>
                        <a:t>Αποστολή</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a:effectLst/>
                        </a:rPr>
                        <a:t>Εργασία</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0957375"/>
                  </a:ext>
                </a:extLst>
              </a:tr>
              <a:tr h="262568">
                <a:tc>
                  <a:txBody>
                    <a:bodyPr/>
                    <a:lstStyle/>
                    <a:p>
                      <a:pPr marL="0" marR="0" lvl="0" indent="0" algn="just">
                        <a:lnSpc>
                          <a:spcPct val="115000"/>
                        </a:lnSpc>
                        <a:spcBef>
                          <a:spcPts val="300"/>
                        </a:spcBef>
                        <a:spcAft>
                          <a:spcPts val="300"/>
                        </a:spcAft>
                        <a:buFont typeface="+mj-lt"/>
                        <a:buNone/>
                      </a:pPr>
                      <a:r>
                        <a:rPr lang="el-GR" sz="1000" dirty="0">
                          <a:effectLst/>
                        </a:rPr>
                        <a:t>Παιχνίδια Δράσης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83957289"/>
                  </a:ext>
                </a:extLst>
              </a:tr>
              <a:tr h="262568">
                <a:tc>
                  <a:txBody>
                    <a:bodyPr/>
                    <a:lstStyle/>
                    <a:p>
                      <a:pPr marL="0" marR="0" lvl="0" indent="0" algn="just">
                        <a:lnSpc>
                          <a:spcPct val="115000"/>
                        </a:lnSpc>
                        <a:spcBef>
                          <a:spcPts val="300"/>
                        </a:spcBef>
                        <a:spcAft>
                          <a:spcPts val="300"/>
                        </a:spcAft>
                        <a:buFont typeface="+mj-lt"/>
                        <a:buNone/>
                      </a:pPr>
                      <a:r>
                        <a:rPr lang="el-GR" sz="1000" dirty="0">
                          <a:effectLst/>
                        </a:rPr>
                        <a:t>Παιχνίδια περιπέτειας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1170386"/>
                  </a:ext>
                </a:extLst>
              </a:tr>
              <a:tr h="262568">
                <a:tc>
                  <a:txBody>
                    <a:bodyPr/>
                    <a:lstStyle/>
                    <a:p>
                      <a:pPr marL="0" marR="0" lvl="0" indent="0" algn="just">
                        <a:lnSpc>
                          <a:spcPct val="115000"/>
                        </a:lnSpc>
                        <a:spcBef>
                          <a:spcPts val="300"/>
                        </a:spcBef>
                        <a:spcAft>
                          <a:spcPts val="300"/>
                        </a:spcAft>
                        <a:buFont typeface="+mj-lt"/>
                        <a:buNone/>
                      </a:pPr>
                      <a:r>
                        <a:rPr lang="el-GR" sz="1000" dirty="0">
                          <a:effectLst/>
                        </a:rPr>
                        <a:t>Επιτραπέζια Παιχνίδια</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 / Εξερεύνηση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6694254"/>
                  </a:ext>
                </a:extLst>
              </a:tr>
              <a:tr h="262568">
                <a:tc>
                  <a:txBody>
                    <a:bodyPr/>
                    <a:lstStyle/>
                    <a:p>
                      <a:pPr marL="0" marR="0" lvl="0" indent="0" algn="just">
                        <a:lnSpc>
                          <a:spcPct val="115000"/>
                        </a:lnSpc>
                        <a:spcBef>
                          <a:spcPts val="300"/>
                        </a:spcBef>
                        <a:spcAft>
                          <a:spcPts val="300"/>
                        </a:spcAft>
                        <a:buFont typeface="+mj-lt"/>
                        <a:buNone/>
                      </a:pPr>
                      <a:r>
                        <a:rPr lang="el-GR" sz="1000" dirty="0">
                          <a:effectLst/>
                        </a:rPr>
                        <a:t>Παζλ</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1504271"/>
                  </a:ext>
                </a:extLst>
              </a:tr>
              <a:tr h="262568">
                <a:tc>
                  <a:txBody>
                    <a:bodyPr/>
                    <a:lstStyle/>
                    <a:p>
                      <a:pPr marL="0" marR="0" lvl="0" indent="0" algn="just">
                        <a:lnSpc>
                          <a:spcPct val="115000"/>
                        </a:lnSpc>
                        <a:spcBef>
                          <a:spcPts val="300"/>
                        </a:spcBef>
                        <a:spcAft>
                          <a:spcPts val="300"/>
                        </a:spcAft>
                        <a:buFont typeface="+mj-lt"/>
                        <a:buNone/>
                      </a:pPr>
                      <a:r>
                        <a:rPr lang="el-GR" sz="1000" dirty="0">
                          <a:effectLst/>
                        </a:rPr>
                        <a:t>Κουίζ / Γνώσεων</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 / Εξερεύνηση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8660854"/>
                  </a:ext>
                </a:extLst>
              </a:tr>
              <a:tr h="262568">
                <a:tc>
                  <a:txBody>
                    <a:bodyPr/>
                    <a:lstStyle/>
                    <a:p>
                      <a:pPr marL="0" marR="0" lvl="0" indent="0" algn="just">
                        <a:lnSpc>
                          <a:spcPct val="115000"/>
                        </a:lnSpc>
                        <a:spcBef>
                          <a:spcPts val="300"/>
                        </a:spcBef>
                        <a:spcAft>
                          <a:spcPts val="300"/>
                        </a:spcAft>
                        <a:buFont typeface="+mj-lt"/>
                        <a:buNone/>
                      </a:pPr>
                      <a:r>
                        <a:rPr lang="el-GR" sz="1000" dirty="0">
                          <a:effectLst/>
                        </a:rPr>
                        <a:t>Παιχνίδια ρόλων</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7897720"/>
                  </a:ext>
                </a:extLst>
              </a:tr>
              <a:tr h="262568">
                <a:tc>
                  <a:txBody>
                    <a:bodyPr/>
                    <a:lstStyle/>
                    <a:p>
                      <a:pPr marL="0" marR="0" lvl="0" indent="0" algn="just">
                        <a:lnSpc>
                          <a:spcPct val="115000"/>
                        </a:lnSpc>
                        <a:spcBef>
                          <a:spcPts val="300"/>
                        </a:spcBef>
                        <a:spcAft>
                          <a:spcPts val="300"/>
                        </a:spcAft>
                        <a:buFont typeface="+mj-lt"/>
                        <a:buNone/>
                      </a:pPr>
                      <a:r>
                        <a:rPr lang="el-GR" sz="1000" dirty="0">
                          <a:effectLst/>
                        </a:rPr>
                        <a:t>Παιχνίδια «</a:t>
                      </a:r>
                      <a:r>
                        <a:rPr lang="en-US" sz="1000" dirty="0">
                          <a:effectLst/>
                        </a:rPr>
                        <a:t>sandbox</a:t>
                      </a:r>
                      <a:r>
                        <a:rPr lang="el-GR" sz="10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7554046"/>
                  </a:ext>
                </a:extLst>
              </a:tr>
              <a:tr h="262568">
                <a:tc>
                  <a:txBody>
                    <a:bodyPr/>
                    <a:lstStyle/>
                    <a:p>
                      <a:pPr marL="0" marR="0" lvl="0" indent="0" algn="just">
                        <a:lnSpc>
                          <a:spcPct val="115000"/>
                        </a:lnSpc>
                        <a:spcBef>
                          <a:spcPts val="300"/>
                        </a:spcBef>
                        <a:spcAft>
                          <a:spcPts val="300"/>
                        </a:spcAft>
                        <a:buFont typeface="+mj-lt"/>
                        <a:buNone/>
                      </a:pPr>
                      <a:r>
                        <a:rPr lang="el-GR" sz="1000" dirty="0">
                          <a:effectLst/>
                        </a:rPr>
                        <a:t>Θησαυρός / Κυνήγι Θησαυρού</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0611564"/>
                  </a:ext>
                </a:extLst>
              </a:tr>
              <a:tr h="262568">
                <a:tc>
                  <a:txBody>
                    <a:bodyPr/>
                    <a:lstStyle/>
                    <a:p>
                      <a:pPr marL="0" marR="0" lvl="0" indent="0" algn="just">
                        <a:lnSpc>
                          <a:spcPct val="115000"/>
                        </a:lnSpc>
                        <a:spcBef>
                          <a:spcPts val="300"/>
                        </a:spcBef>
                        <a:spcAft>
                          <a:spcPts val="300"/>
                        </a:spcAft>
                        <a:buFont typeface="+mj-lt"/>
                        <a:buNone/>
                      </a:pPr>
                      <a:r>
                        <a:rPr lang="el-GR" sz="1000" dirty="0">
                          <a:effectLst/>
                        </a:rPr>
                        <a:t>Προσομοιωτές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4064352"/>
                  </a:ext>
                </a:extLst>
              </a:tr>
              <a:tr h="262568">
                <a:tc>
                  <a:txBody>
                    <a:bodyPr/>
                    <a:lstStyle/>
                    <a:p>
                      <a:pPr marL="0" marR="0" lvl="0" indent="0" algn="just">
                        <a:lnSpc>
                          <a:spcPct val="115000"/>
                        </a:lnSpc>
                        <a:spcBef>
                          <a:spcPts val="300"/>
                        </a:spcBef>
                        <a:spcAft>
                          <a:spcPts val="300"/>
                        </a:spcAft>
                        <a:buFont typeface="+mj-lt"/>
                        <a:buNone/>
                      </a:pPr>
                      <a:r>
                        <a:rPr lang="el-GR" sz="1000" dirty="0">
                          <a:effectLst/>
                        </a:rPr>
                        <a:t>Αθλητικά Παιχνίδια</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 / Εξερεύνηση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596273"/>
                  </a:ext>
                </a:extLst>
              </a:tr>
              <a:tr h="262568">
                <a:tc>
                  <a:txBody>
                    <a:bodyPr/>
                    <a:lstStyle/>
                    <a:p>
                      <a:pPr marL="0" marR="0" lvl="0" indent="0" algn="just">
                        <a:lnSpc>
                          <a:spcPct val="115000"/>
                        </a:lnSpc>
                        <a:spcBef>
                          <a:spcPts val="300"/>
                        </a:spcBef>
                        <a:spcAft>
                          <a:spcPts val="300"/>
                        </a:spcAft>
                        <a:buFont typeface="+mj-lt"/>
                        <a:buNone/>
                      </a:pPr>
                      <a:r>
                        <a:rPr lang="el-GR" sz="1000" dirty="0">
                          <a:effectLst/>
                        </a:rPr>
                        <a:t>Παιχνίδια Στρατηγικής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 / Εξερεύνηση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425039"/>
                  </a:ext>
                </a:extLst>
              </a:tr>
              <a:tr h="262568">
                <a:tc>
                  <a:txBody>
                    <a:bodyPr/>
                    <a:lstStyle/>
                    <a:p>
                      <a:pPr marL="0" marR="0">
                        <a:lnSpc>
                          <a:spcPct val="115000"/>
                        </a:lnSpc>
                        <a:spcBef>
                          <a:spcPts val="300"/>
                        </a:spcBef>
                        <a:spcAft>
                          <a:spcPts val="300"/>
                        </a:spcAft>
                      </a:pPr>
                      <a:r>
                        <a:rPr lang="el-GR" sz="1000" dirty="0">
                          <a:effectLst/>
                        </a:rPr>
                        <a:t>Επίπεδο</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dirty="0">
                          <a:effectLst/>
                        </a:rPr>
                        <a:t>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52288307"/>
                  </a:ext>
                </a:extLst>
              </a:tr>
              <a:tr h="524050">
                <a:tc>
                  <a:txBody>
                    <a:bodyPr/>
                    <a:lstStyle/>
                    <a:p>
                      <a:pPr marL="0" marR="0">
                        <a:lnSpc>
                          <a:spcPct val="115000"/>
                        </a:lnSpc>
                        <a:spcBef>
                          <a:spcPts val="300"/>
                        </a:spcBef>
                        <a:spcAft>
                          <a:spcPts val="300"/>
                        </a:spcAft>
                      </a:pPr>
                      <a:r>
                        <a:rPr lang="el-GR" sz="1000">
                          <a:effectLst/>
                        </a:rPr>
                        <a:t>Πρόκληση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300"/>
                        </a:spcBef>
                        <a:spcAft>
                          <a:spcPts val="300"/>
                        </a:spcAft>
                      </a:pPr>
                      <a:r>
                        <a:rPr lang="el-GR" sz="1000" dirty="0">
                          <a:effectLst/>
                        </a:rPr>
                        <a:t>Προσδιορισμός ενός ψηφιακού εκπαιδευτικού παιχνιδιού για τουλάχιστον 2 κατηγορίες.  Σημειώστε τα ευρήματά σας στο παρεχόμενο φύλλο άσκησης.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4567852"/>
                  </a:ext>
                </a:extLst>
              </a:tr>
              <a:tr h="262568">
                <a:tc>
                  <a:txBody>
                    <a:bodyPr/>
                    <a:lstStyle/>
                    <a:p>
                      <a:pPr marL="0" marR="0">
                        <a:lnSpc>
                          <a:spcPct val="115000"/>
                        </a:lnSpc>
                        <a:spcBef>
                          <a:spcPts val="300"/>
                        </a:spcBef>
                        <a:spcAft>
                          <a:spcPts val="300"/>
                        </a:spcAft>
                      </a:pPr>
                      <a:r>
                        <a:rPr lang="el-GR" sz="1000">
                          <a:effectLst/>
                        </a:rPr>
                        <a:t>Τελική Μάχη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dirty="0">
                          <a:effectLst/>
                        </a:rPr>
                        <a:t>Παιχνίδι με βάση το κουίζ</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0079041"/>
                  </a:ext>
                </a:extLst>
              </a:tr>
              <a:tr h="262568">
                <a:tc>
                  <a:txBody>
                    <a:bodyPr/>
                    <a:lstStyle/>
                    <a:p>
                      <a:pPr marL="0" marR="0">
                        <a:lnSpc>
                          <a:spcPct val="115000"/>
                        </a:lnSpc>
                        <a:spcBef>
                          <a:spcPts val="300"/>
                        </a:spcBef>
                        <a:spcAft>
                          <a:spcPts val="300"/>
                        </a:spcAft>
                      </a:pPr>
                      <a:r>
                        <a:rPr lang="el-GR" sz="1000">
                          <a:effectLst/>
                        </a:rPr>
                        <a:t>Πόντοι εμπειρίας</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5949027"/>
                  </a:ext>
                </a:extLst>
              </a:tr>
              <a:tr h="262568">
                <a:tc>
                  <a:txBody>
                    <a:bodyPr/>
                    <a:lstStyle/>
                    <a:p>
                      <a:pPr marL="0" marR="0">
                        <a:lnSpc>
                          <a:spcPct val="115000"/>
                        </a:lnSpc>
                        <a:spcBef>
                          <a:spcPts val="300"/>
                        </a:spcBef>
                        <a:spcAft>
                          <a:spcPts val="300"/>
                        </a:spcAft>
                      </a:pPr>
                      <a:r>
                        <a:rPr lang="el-GR" sz="1000" dirty="0">
                          <a:effectLst/>
                        </a:rPr>
                        <a:t>Επίτευγμα</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dirty="0">
                          <a:effectLst/>
                        </a:rPr>
                        <a:t>«Δίψα» για παιχνίδια</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306076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44539"/>
            <a:ext cx="5791200" cy="759614"/>
          </a:xfrm>
        </p:spPr>
        <p:txBody>
          <a:bodyPr/>
          <a:lstStyle/>
          <a:p>
            <a:r>
              <a:rPr lang="el-GR" dirty="0" err="1"/>
              <a:t>Περιγραφη</a:t>
            </a:r>
            <a:r>
              <a:rPr lang="el-GR" dirty="0"/>
              <a:t> </a:t>
            </a:r>
            <a:r>
              <a:rPr lang="en-US" dirty="0"/>
              <a:t>Questline</a:t>
            </a:r>
          </a:p>
        </p:txBody>
      </p:sp>
      <p:sp>
        <p:nvSpPr>
          <p:cNvPr id="3" name="Content Placeholder 2"/>
          <p:cNvSpPr>
            <a:spLocks noGrp="1"/>
          </p:cNvSpPr>
          <p:nvPr>
            <p:ph idx="1"/>
          </p:nvPr>
        </p:nvSpPr>
        <p:spPr>
          <a:xfrm>
            <a:off x="179512" y="2204864"/>
            <a:ext cx="8712968" cy="3816424"/>
          </a:xfrm>
        </p:spPr>
        <p:txBody>
          <a:bodyPr>
            <a:normAutofit fontScale="92500" lnSpcReduction="2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Διαφορετικά παιχνίδια απευθύνονται σε διαφορετικούς ανθρώπους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ερευνητές έχουν κατηγοριοποιήσει σε γενικές γραμμές τα ψηφιακά παιχνίδια με βάση</a:t>
            </a:r>
            <a:r>
              <a:rPr lang="en-US" sz="1600" b="0" dirty="0">
                <a:latin typeface="Arial (Body)"/>
                <a:cs typeface="Times New Roman" panose="02020603050405020304" pitchFamily="18" charset="0"/>
              </a:rPr>
              <a:t>:</a:t>
            </a:r>
          </a:p>
          <a:p>
            <a:pPr marL="1188720" indent="-457200" algn="just">
              <a:lnSpc>
                <a:spcPct val="150000"/>
              </a:lnSpc>
              <a:spcBef>
                <a:spcPts val="0"/>
              </a:spcBef>
              <a:buAutoNum type="arabicParenBoth"/>
            </a:pPr>
            <a:r>
              <a:rPr lang="el-GR" sz="1600" b="0" dirty="0">
                <a:latin typeface="Arial (Body)"/>
                <a:cs typeface="Times New Roman" panose="02020603050405020304" pitchFamily="18" charset="0"/>
              </a:rPr>
              <a:t>Το είδος</a:t>
            </a: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Δράμα, Έγκλημα, Φαντασία, Τρόμος, Μυστήριο, Επιστημονική Φαντασία, Πόλεμος και Κατασκοπεία</a:t>
            </a:r>
            <a:endParaRPr lang="en-US" sz="1600" b="0" dirty="0">
              <a:latin typeface="Arial (Body)"/>
              <a:cs typeface="Times New Roman" panose="02020603050405020304" pitchFamily="18" charset="0"/>
            </a:endParaRPr>
          </a:p>
          <a:p>
            <a:pPr marL="1188720" indent="-457200" algn="just">
              <a:lnSpc>
                <a:spcPct val="150000"/>
              </a:lnSpc>
              <a:spcBef>
                <a:spcPts val="0"/>
              </a:spcBef>
              <a:buAutoNum type="arabicParenBoth"/>
            </a:pPr>
            <a:r>
              <a:rPr lang="el-GR" sz="1600" b="0" dirty="0">
                <a:latin typeface="Arial (Body)"/>
                <a:cs typeface="Times New Roman" panose="02020603050405020304" pitchFamily="18" charset="0"/>
              </a:rPr>
              <a:t>Τον τύπο</a:t>
            </a: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Δράση, Περιπέτεια, Παζλ, Παιχνίδι Ρόλων, Προσομοιώσεις, Αθλητισμός, Στρατηγική</a:t>
            </a:r>
            <a:endParaRPr lang="en-US"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σύγχρονα (εκπαιδευτικά) παιχνίδια παίρνουν το καλύτερο από «όλους τους κόσμους» και τα ενσωματώνουν σε μια πλήρως διασκεδαστική συλλογή μηχανισμών παιχνιδιών και κανόνων αφήγησης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επιλογή του κατάλληλου τύπου παιχνιδιού για εκπαιδευτικούς σκοπούς εξαρτάται από το περιεχόμενο που πρέπει να διδαχθεί ή /και τις διανοητικές διαδικασίες που θα αναπτυχθούν</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1920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Βασικά Σημεία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a:lstStyle/>
          <a:p>
            <a:r>
              <a:rPr lang="el-GR" dirty="0" err="1"/>
              <a:t>Παιχνιδια</a:t>
            </a:r>
            <a:r>
              <a:rPr lang="el-GR" dirty="0"/>
              <a:t> </a:t>
            </a:r>
            <a:r>
              <a:rPr lang="el-GR" dirty="0" err="1"/>
              <a:t>δρασησ</a:t>
            </a:r>
            <a:endParaRPr lang="en-US" dirty="0"/>
          </a:p>
        </p:txBody>
      </p:sp>
      <p:sp>
        <p:nvSpPr>
          <p:cNvPr id="3" name="Content Placeholder 2"/>
          <p:cNvSpPr>
            <a:spLocks noGrp="1"/>
          </p:cNvSpPr>
          <p:nvPr>
            <p:ph idx="1"/>
          </p:nvPr>
        </p:nvSpPr>
        <p:spPr>
          <a:xfrm>
            <a:off x="107504" y="2127319"/>
            <a:ext cx="8712968" cy="4493910"/>
          </a:xfrm>
        </p:spPr>
        <p:txBody>
          <a:bodyPr>
            <a:norm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Στα «Παιχνίδια Δράσης» ο παίκτης ελέγχει μια ψηφιακή προσωπικότητα (avatar), μέσω της οποίας αναλαμβάνει το ρόλο ενός πρωταγωνιστή, ο οποίος καλείται να ολοκληρώσει μια συγκεκριμένη αποστολή ή να εκπληρώσει έναν συγκεκριμένο στόχο</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Καθώς οι αισθητηριακές δεξιότητες υπερισχύουν των γνωστικών ικανοτήτων, οι παίκτες – ενώ επιτυγχάνουν τους στόχους του παιχνιδιού – ενδέχεται να αντιμετωπίσουν απρόβλεπτους κινδύνους, παγίδες ή/και να διαχειριστούν διλήμματα – πλαισιωμένοι από διαφορετικά είδη δραστηριοτήτων (π.χ. εξερεύνηση, αγώνες, σκοποβολή) – οι οποίες συνήθως απαιτούν την απόδοση βραχυπρόθεσμων ακολουθιών δράσης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Όσον αφορά τα εκπαιδευτικά παιχνίδια δράσης, οι μαθητές καλούνται να χρησιμοποιήσουν τις δεξιότητες κοινής σκέψης τους για να προχωρήσουν σε διαφορετικά επίπεδα και τελικά να ολοκληρώσουν το παιχνίδι</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59632" y="146901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970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a:lstStyle/>
          <a:p>
            <a:r>
              <a:rPr lang="el-GR" dirty="0" err="1"/>
              <a:t>Παιχνιδια</a:t>
            </a:r>
            <a:r>
              <a:rPr lang="el-GR" dirty="0"/>
              <a:t> </a:t>
            </a:r>
            <a:r>
              <a:rPr lang="el-GR" dirty="0" err="1"/>
              <a:t>περιπετειασ</a:t>
            </a:r>
            <a:endParaRPr lang="en-US" dirty="0"/>
          </a:p>
        </p:txBody>
      </p:sp>
      <p:sp>
        <p:nvSpPr>
          <p:cNvPr id="3" name="Content Placeholder 2"/>
          <p:cNvSpPr>
            <a:spLocks noGrp="1"/>
          </p:cNvSpPr>
          <p:nvPr>
            <p:ph idx="1"/>
          </p:nvPr>
        </p:nvSpPr>
        <p:spPr>
          <a:xfrm>
            <a:off x="107504" y="2211372"/>
            <a:ext cx="8712968" cy="4464496"/>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«Παιχνίδια Περιπέτειας» έχουν πιο προσεγμένο «</a:t>
            </a:r>
            <a:r>
              <a:rPr lang="el-GR" sz="1600" b="0" dirty="0" err="1">
                <a:latin typeface="Arial (Body)"/>
                <a:cs typeface="Times New Roman" panose="02020603050405020304" pitchFamily="18" charset="0"/>
              </a:rPr>
              <a:t>gameplay</a:t>
            </a:r>
            <a:r>
              <a:rPr lang="el-GR" sz="1600" b="0" dirty="0">
                <a:latin typeface="Arial (Body)"/>
                <a:cs typeface="Times New Roman" panose="02020603050405020304" pitchFamily="18" charset="0"/>
              </a:rPr>
              <a:t>», που ξεδιπλώνεται μέσα από μια σειρά προσαρμοστικών ιστοριών (πλοκές), οι οποίες στοχεύουν στην τόνωση της ψυχικής διέγερσης των παικτών</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Δεδομένου ότι τα παιχνίδια περιπέτειας καθοδηγούνται από την αφήγηση δίνεται έμφαση στην ανάπτυξη χαρακτήρων (προσωπική και συναισθηματική ανάπτυξη) και όχι στην απόκτηση νέων δυνάμεων ή ικανοτήτων που επηρεάζουν το παιχνίδι</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Στα εκπαιδευτικά παιχνίδια περιπέτειας, οι μαθητές καλούνται να εφαρμόσουν τις δεξιότητές τους στην επίλυση προβλημάτων για να συλλέξουν και να συνδυάσουν πληροφορίες ή αντικείμενα που απαιτούνται για την επίλυση του κυρίως μυστηρίου της ιστορίας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Το πλαίσιο της ιστορίας (π.χ. το βασικό περιβάλλον, το θέμα της πλοκής, οι εμπλεκόμενοι χαρακτήρες) συνήθως προσαρμόζεται ή ευθυγραμμίζεται με το υπό εξέταση θέμα (π.χ. μαθηματικά, φυσική, βιολογία, γλώσσα).</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15616" y="148803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5307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831622"/>
          </a:xfrm>
        </p:spPr>
        <p:txBody>
          <a:bodyPr/>
          <a:lstStyle/>
          <a:p>
            <a:r>
              <a:rPr lang="el-GR" dirty="0" err="1"/>
              <a:t>Επιτραπεζια</a:t>
            </a:r>
            <a:r>
              <a:rPr lang="el-GR" dirty="0"/>
              <a:t> </a:t>
            </a:r>
            <a:r>
              <a:rPr lang="el-GR" dirty="0" err="1"/>
              <a:t>παιχνιδια</a:t>
            </a:r>
            <a:endParaRPr lang="en-US" dirty="0"/>
          </a:p>
        </p:txBody>
      </p:sp>
      <p:sp>
        <p:nvSpPr>
          <p:cNvPr id="3" name="Content Placeholder 2"/>
          <p:cNvSpPr>
            <a:spLocks noGrp="1"/>
          </p:cNvSpPr>
          <p:nvPr>
            <p:ph idx="1"/>
          </p:nvPr>
        </p:nvSpPr>
        <p:spPr>
          <a:xfrm>
            <a:off x="179512" y="2211372"/>
            <a:ext cx="8712968" cy="4464496"/>
          </a:xfrm>
        </p:spPr>
        <p:txBody>
          <a:bodyPr>
            <a:normAutofit fontScale="92500" lnSpcReduction="20000"/>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a:t>
            </a:r>
            <a:r>
              <a:rPr lang="el-GR" sz="1600" b="0" dirty="0">
                <a:latin typeface="Arial (Body)"/>
                <a:cs typeface="Times New Roman" panose="02020603050405020304" pitchFamily="18" charset="0"/>
              </a:rPr>
              <a:t>Τα «Επιτραπέζια Παιχνίδια» θεωρούνται μία από τις πρώτες μορφές ψυχαγωγίας</a:t>
            </a:r>
            <a:r>
              <a:rPr lang="en-US" sz="1600" b="0" dirty="0">
                <a:latin typeface="Arial (Body)"/>
                <a:cs typeface="Times New Roman" panose="02020603050405020304" pitchFamily="18" charset="0"/>
              </a:rPr>
              <a:t>. </a:t>
            </a:r>
            <a:endParaRPr lang="el-GR"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Περιλαμβάνουν πιόνια που μετακινούνται ή τοποθετούνται σε </a:t>
            </a:r>
            <a:r>
              <a:rPr lang="el-GR" sz="1600" b="0" dirty="0" err="1">
                <a:latin typeface="Arial (Body)"/>
                <a:cs typeface="Times New Roman" panose="02020603050405020304" pitchFamily="18" charset="0"/>
              </a:rPr>
              <a:t>προσημανσμένη</a:t>
            </a:r>
            <a:r>
              <a:rPr lang="el-GR" sz="1600" b="0" dirty="0">
                <a:latin typeface="Arial (Body)"/>
                <a:cs typeface="Times New Roman" panose="02020603050405020304" pitchFamily="18" charset="0"/>
              </a:rPr>
              <a:t> επιφάνεια (ταμπλό παιχνιδιού) σύμφωνα με ένα σύνολο κανόνων (π.χ. πιθανές κινήσεις) και περιορισμούς (π.χ. αριθμός παικτών)</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Σαν γενικό κανόνα, τα επιτραπέζια παιχνίδια μπορούν να χωριστούν σε τρεις κατηγορίες: (α) πολεμικά παιχνίδια, (β) παιχνίδια αγώνων και (γ) παιχνίδια ευθυγράμμισης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Ορισμένα επιτραπέζια παιχνίδια βασίζονται σε καθαρή στρατηγική, αλλά πολλά περιέχουν ένα στοιχείο τύχης, και μερικά είναι καθαρά τυχαία, χωρίς στοιχείο ικανότητας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εκπαιδευτικά επιτραπέζια παιχνίδια μπορούν να βοηθήσουν τους μαθητές να αναπτύξουν τις λογικές τους δεξιότητες (π.χ. αλληλουχία μοτίβων, αντιστοίχιση) και κριτική σκέψη (π.χ. ανάλυση πληροφοριών και ερμηνεία, λήψη αποφάσεων) εκτός από τις λεγόμενες «ήπιες δεξιότητες» (π.χ. επικοινωνία, διαπραγμάτευση, ομαδική εργασία/συνεργασία), καθώς απαιτούν τη συμμετοχή δύο ή περισσότερων ατόμων στο παιχνίδι</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2717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430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5791200" cy="687606"/>
          </a:xfrm>
        </p:spPr>
        <p:txBody>
          <a:bodyPr/>
          <a:lstStyle/>
          <a:p>
            <a:r>
              <a:rPr lang="el-GR" dirty="0"/>
              <a:t>παζλ</a:t>
            </a:r>
            <a:endParaRPr lang="en-US" dirty="0"/>
          </a:p>
        </p:txBody>
      </p:sp>
      <p:sp>
        <p:nvSpPr>
          <p:cNvPr id="3" name="Content Placeholder 2"/>
          <p:cNvSpPr>
            <a:spLocks noGrp="1"/>
          </p:cNvSpPr>
          <p:nvPr>
            <p:ph idx="1"/>
          </p:nvPr>
        </p:nvSpPr>
        <p:spPr>
          <a:xfrm>
            <a:off x="0" y="2211372"/>
            <a:ext cx="8892480" cy="4464496"/>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Ένα «Παζλ» είναι ένα μπερδεμένο ή συγκεχυμένο έργο, με υπαινιγμούς μυστηρίου, που πρόκειται να επιλυθεί</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Μπορεί να είναι μια ερώτηση ή ένα πρόβλημα αρκετά μπερδεμένο, σκοπίμως, για να μπερδέψει το μυαλό και να δοκιμάσει την εφευρετικότητα κάποιου</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παζλ ταξινομούνται σε γενικές γραμμές βάσει του τύπου τους (π.χ. αινιγματικό, λογικό, μαθηματικό, γενικών γνώσεων, εύρεση μοτίβων λέξεων, γρίφοι, μηχανικό) και του επιπέδου δυσκολίας (δηλαδή, την πολυπλοκότητα των τεχνικών που απαιτούνται για την επίτευξη λύσης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Όσον αφορά τους εκπαιδευτικούς γρίφους, οι μαθητές μπορούν να αναπτύξουν μια μεγάλη ποικιλία ικανοτήτων που κυμαίνονται από σωματικές δεξιότητες (π.χ. συντονισμό χεριών-ματιών, «χοντροκομμένες» κινητικές δεξιότητες, εκλεπτυσμένες κινητικές δεξιότητες) και γνωστικές ικανότητες (π.χ. αναγνώριση σχήματος, εκπαίδευση μνήμης, επίλυση προβλημάτων) έως ενίσχυση της συναισθηματικής νοημοσύνης (π.χ. καθορισμός στόχων, επιμονή</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55165"/>
            <a:ext cx="6552728" cy="465320"/>
          </a:xfrm>
          <a:prstGeom prst="rect">
            <a:avLst/>
          </a:prstGeom>
          <a:noFill/>
        </p:spPr>
        <p:txBody>
          <a:bodyPr wrap="square">
            <a:spAutoFit/>
          </a:bodyPr>
          <a:lstStyle/>
          <a:p>
            <a:pPr marL="0" marR="0" algn="ctr">
              <a:lnSpc>
                <a:spcPct val="150000"/>
              </a:lnSpc>
              <a:spcBef>
                <a:spcPts val="0"/>
              </a:spcBef>
              <a:spcAft>
                <a:spcPts val="600"/>
              </a:spcAft>
            </a:pPr>
            <a:r>
              <a:rPr lang="el-GR" b="1" i="1" dirty="0">
                <a:solidFill>
                  <a:srgbClr val="2F5496"/>
                </a:solidFill>
                <a:latin typeface="Arial (Body)"/>
                <a:ea typeface="Times New Roman" panose="02020603050405020304" pitchFamily="18" charset="0"/>
                <a:cs typeface="Times New Roman" panose="02020603050405020304" pitchFamily="18" charset="0"/>
              </a:rPr>
              <a:t>Ε</a:t>
            </a: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3433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818" y="476672"/>
            <a:ext cx="6347048" cy="683600"/>
          </a:xfrm>
        </p:spPr>
        <p:txBody>
          <a:bodyPr/>
          <a:lstStyle/>
          <a:p>
            <a:r>
              <a:rPr lang="el-GR" dirty="0" err="1"/>
              <a:t>κουιζ</a:t>
            </a:r>
            <a:r>
              <a:rPr lang="en-US" dirty="0"/>
              <a:t> / </a:t>
            </a:r>
            <a:r>
              <a:rPr lang="el-GR" dirty="0" err="1"/>
              <a:t>γενικων</a:t>
            </a:r>
            <a:r>
              <a:rPr lang="el-GR" dirty="0"/>
              <a:t> </a:t>
            </a:r>
            <a:r>
              <a:rPr lang="el-GR" dirty="0" err="1"/>
              <a:t>γνωσεων</a:t>
            </a:r>
            <a:endParaRPr lang="en-US" dirty="0"/>
          </a:p>
        </p:txBody>
      </p:sp>
      <p:sp>
        <p:nvSpPr>
          <p:cNvPr id="3" name="Content Placeholder 2"/>
          <p:cNvSpPr>
            <a:spLocks noGrp="1"/>
          </p:cNvSpPr>
          <p:nvPr>
            <p:ph idx="1"/>
          </p:nvPr>
        </p:nvSpPr>
        <p:spPr>
          <a:xfrm>
            <a:off x="0" y="2211372"/>
            <a:ext cx="8892480" cy="4464496"/>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a:t>
            </a:r>
            <a:r>
              <a:rPr lang="el-GR" sz="1600" b="0" dirty="0">
                <a:latin typeface="Arial (Body)"/>
                <a:cs typeface="Times New Roman" panose="02020603050405020304" pitchFamily="18" charset="0"/>
              </a:rPr>
              <a:t>Το «Κουίζ» είναι ένα είδος παιχνιδιού στο οποίο οι συμμετέχοντες δοκιμάζουν τις ακαδημαϊκές τους γνώσεις απαντώντας σε ερωτήσεις σχετικά με διαφορετικά θέματα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Ένα παιχνίδι ή διαγωνισμός «Γνώσεων» (</a:t>
            </a:r>
            <a:r>
              <a:rPr lang="en-US" sz="1600" b="0" dirty="0">
                <a:latin typeface="Arial (Body)"/>
                <a:cs typeface="Times New Roman" panose="02020603050405020304" pitchFamily="18" charset="0"/>
              </a:rPr>
              <a:t>Trivia</a:t>
            </a:r>
            <a:r>
              <a:rPr lang="el-GR" sz="1600" b="0" dirty="0">
                <a:latin typeface="Arial (Body)"/>
                <a:cs typeface="Times New Roman" panose="02020603050405020304" pitchFamily="18" charset="0"/>
              </a:rPr>
              <a:t>) είναι μια υποκατηγορία του «κουίζ», που συνήθως διοργανώνεται στο πλαίσιο διαγωνισμών, όπου οι συμμετέχοντες πρέπει να λάβουν όσο το δυνατόν πιο σωστές απαντήσεις σχετικά με αμελητέα γεγονότα της ιστορίας, του πολιτισμού, της τέχνης και της επιστήμης για να κερδίσουν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Στο πλαίσιο της ευρύτερης εξέλιξης της εξατομικευμένης μάθησης, τα προσαρμοστικά κουίζ έχουν κερδίσει σημαντικό έδαφος ως μηχανισμός για να κρατηθούν οι μαθητές παρακινημένοι και αφοσιωμένοι στη δική τους μαθησιακή πρόοδο σε όλη τη διάρκεια της διδακτικής περιόδου</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Από παιδαγωγικής άποψης, τα εκπαιδευτικά κουίζ επιτρέπουν στους εκπαιδευόμενους να αποκτήσουν γνώσεις δημιουργώντας συσχετισμούς μεταξύ διαφορετικών εννοιών και να αναπτύξουν δεξιότητες εκτελώντας σταδιακά πολύπλοκες δράσεις</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15616" y="1453162"/>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2092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a:lstStyle/>
          <a:p>
            <a:r>
              <a:rPr lang="el-GR" dirty="0" err="1"/>
              <a:t>Παιχνιδια</a:t>
            </a:r>
            <a:r>
              <a:rPr lang="el-GR" dirty="0"/>
              <a:t> </a:t>
            </a:r>
            <a:r>
              <a:rPr lang="el-GR" dirty="0" err="1"/>
              <a:t>ρολων</a:t>
            </a:r>
            <a:endParaRPr lang="en-US" dirty="0"/>
          </a:p>
        </p:txBody>
      </p:sp>
      <p:sp>
        <p:nvSpPr>
          <p:cNvPr id="3" name="Content Placeholder 2"/>
          <p:cNvSpPr>
            <a:spLocks noGrp="1"/>
          </p:cNvSpPr>
          <p:nvPr>
            <p:ph idx="1"/>
          </p:nvPr>
        </p:nvSpPr>
        <p:spPr>
          <a:xfrm>
            <a:off x="30484" y="2255252"/>
            <a:ext cx="8861995" cy="4464496"/>
          </a:xfrm>
        </p:spPr>
        <p:txBody>
          <a:bodyPr>
            <a:normAutofit fontScale="92500" lnSpcReduction="2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Στα «Παιχνίδια Ρόλων» οι παίκτες συμμετέχουν σε ένα πλούσιο αφηγηματικό σενάριο, που αποδίδεται σε ένα φανταστικό περιβάλλον, μέσω του οποίου αναλαμβάνουν διαφορετικούς ρόλους και εμβυθίζονται στην κατάσταση του χαρακτήρα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παίκτες προχωρούν μέσα από την αφήγηση του παιχνιδιού  μέσω μιας ποικιλίας αναζητήσεων καθώς και από τον συναγωνισμό με ή εναντίον άλλων παικτών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επιτυχία των παικτών εξαρτάται σημαντικά από τη δομημένη λήψη αποφάσεων, καθώς και την ακρίβεια της ανάληψης του ρόλου τους όταν συμμετέχουν στις διάφορες προκλήσεις/καθήκοντα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εκπαιδευτικά παιχνίδια ρόλων προωθούν την απόκτηση ικανοτήτων που σχετίζονται με το πρόγραμμα σπουδών και διευκολύνουν περαιτέρω την ανάπτυξη κοινωνικών και πνευματικών δεξιοτήτων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Για να είναι επιτυχή τέτοια σενάρια, συνιστάται μια επίσημη συνεδρία ενημέρωσης, ώστε οι μαθητές (παίκτες) να προβληματιστούν για την εμπειρία του παιχνιδιού και να συζητήσουν τις δεξιότητες που χρησιμοποιούνται για να ξεπεραστούν οι προκλήσεις που παρουσιάζονται</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21971"/>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3809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2471</TotalTime>
  <Words>1963</Words>
  <Application>Microsoft Office PowerPoint</Application>
  <PresentationFormat>On-screen Show (4:3)</PresentationFormat>
  <Paragraphs>121</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vt:lpstr>
      <vt:lpstr>Arial (Body)</vt:lpstr>
      <vt:lpstr>Arial Black</vt:lpstr>
      <vt:lpstr>Calibri</vt:lpstr>
      <vt:lpstr>Verdana</vt:lpstr>
      <vt:lpstr>Wingdings</vt:lpstr>
      <vt:lpstr>Základné</vt:lpstr>
      <vt:lpstr>Κατηγοριοποίηση των (Σοβαρών) Παιχνιδιών</vt:lpstr>
      <vt:lpstr>Επισκοπηση Questline</vt:lpstr>
      <vt:lpstr>Περιγραφη Questline</vt:lpstr>
      <vt:lpstr>Παιχνιδια δρασησ</vt:lpstr>
      <vt:lpstr>Παιχνιδια περιπετειασ</vt:lpstr>
      <vt:lpstr>Επιτραπεζια παιχνιδια</vt:lpstr>
      <vt:lpstr>παζλ</vt:lpstr>
      <vt:lpstr>κουιζ / γενικων γνωσεων</vt:lpstr>
      <vt:lpstr>Παιχνιδια ρολων</vt:lpstr>
      <vt:lpstr>Παιχνιδια «Sandbox»</vt:lpstr>
      <vt:lpstr>Θησαυρος / Κυνηγι Θησαυρου</vt:lpstr>
      <vt:lpstr>προσομοιωτες</vt:lpstr>
      <vt:lpstr>Αθλητικα παιχνιδια</vt:lpstr>
      <vt:lpstr>ΠΑΙΧΝΙΔΙΑ ΣΤΡΑΤΗΓΙΚΗΣ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178</cp:revision>
  <cp:lastPrinted>2019-02-12T08:21:40Z</cp:lastPrinted>
  <dcterms:created xsi:type="dcterms:W3CDTF">2019-02-10T21:49:04Z</dcterms:created>
  <dcterms:modified xsi:type="dcterms:W3CDTF">2022-09-15T15:01:29Z</dcterms:modified>
</cp:coreProperties>
</file>