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81" r:id="rId3"/>
    <p:sldId id="282" r:id="rId4"/>
    <p:sldId id="312" r:id="rId5"/>
    <p:sldId id="309" r:id="rId6"/>
    <p:sldId id="313" r:id="rId7"/>
    <p:sldId id="310" r:id="rId8"/>
    <p:sldId id="311" r:id="rId9"/>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p:scale>
          <a:sx n="100" d="100"/>
          <a:sy n="100" d="100"/>
        </p:scale>
        <p:origin x="1752" y="4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Κατηγοριοποίηση των Μηχανισμών του Παιχνιδιού</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sp>
        <p:nvSpPr>
          <p:cNvPr id="3" name="Podnadpis 2"/>
          <p:cNvSpPr>
            <a:spLocks noGrp="1"/>
          </p:cNvSpPr>
          <p:nvPr>
            <p:ph type="subTitle" idx="1"/>
          </p:nvPr>
        </p:nvSpPr>
        <p:spPr>
          <a:xfrm>
            <a:off x="642910" y="4000504"/>
            <a:ext cx="7283152" cy="576064"/>
          </a:xfrm>
        </p:spPr>
        <p:txBody>
          <a:bodyPr>
            <a:normAutofit/>
          </a:bodyPr>
          <a:lstStyle/>
          <a:p>
            <a:pPr algn="ctr"/>
            <a:r>
              <a:rPr lang="en-GB" dirty="0"/>
              <a:t> </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21115" y="6072205"/>
            <a:ext cx="8101770" cy="646331"/>
          </a:xfrm>
          <a:prstGeom prst="rect">
            <a:avLst/>
          </a:prstGeom>
        </p:spPr>
        <p:txBody>
          <a:bodyPr wrap="square">
            <a:spAutoFit/>
          </a:bodyPr>
          <a:lstStyle/>
          <a:p>
            <a:pPr algn="ctr"/>
            <a:r>
              <a:rPr lang="el-GR" dirty="0">
                <a:solidFill>
                  <a:srgbClr val="EF8E7B"/>
                </a:solidFill>
              </a:rPr>
              <a:t>Μάθηση με βάση το Παιχνίδι και Παιχνιδοποίηση σε Τρισδιάστατα Περιβάλλοντα Εικονικής Μάθησης</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3408"/>
            <a:ext cx="5791200" cy="1371600"/>
          </a:xfrm>
        </p:spPr>
        <p:txBody>
          <a:bodyPr/>
          <a:lstStyle/>
          <a:p>
            <a:r>
              <a:rPr lang="el-GR" dirty="0" err="1"/>
              <a:t>Επισκοπηση</a:t>
            </a:r>
            <a:r>
              <a:rPr lang="el-GR" dirty="0"/>
              <a:t> </a:t>
            </a:r>
            <a:r>
              <a:rPr lang="en-US" dirty="0"/>
              <a:t>Questline</a:t>
            </a:r>
          </a:p>
        </p:txBody>
      </p:sp>
      <p:sp>
        <p:nvSpPr>
          <p:cNvPr id="13" name="TextBox 12">
            <a:extLst>
              <a:ext uri="{FF2B5EF4-FFF2-40B4-BE49-F238E27FC236}">
                <a16:creationId xmlns:a16="http://schemas.microsoft.com/office/drawing/2014/main" id="{32CA23D1-1838-4B59-86F4-6793D4456D3A}"/>
              </a:ext>
            </a:extLst>
          </p:cNvPr>
          <p:cNvSpPr txBox="1"/>
          <p:nvPr/>
        </p:nvSpPr>
        <p:spPr>
          <a:xfrm>
            <a:off x="755576" y="1268760"/>
            <a:ext cx="763284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Κατηγοριοποίηση των Μηχανισμών του Παιχνιδιού</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graphicFrame>
        <p:nvGraphicFramePr>
          <p:cNvPr id="3" name="Table 3">
            <a:extLst>
              <a:ext uri="{FF2B5EF4-FFF2-40B4-BE49-F238E27FC236}">
                <a16:creationId xmlns:a16="http://schemas.microsoft.com/office/drawing/2014/main" id="{6D79BE5A-BE32-4C6C-B3E1-B2352DAEF16A}"/>
              </a:ext>
            </a:extLst>
          </p:cNvPr>
          <p:cNvGraphicFramePr>
            <a:graphicFrameLocks noGrp="1"/>
          </p:cNvGraphicFramePr>
          <p:nvPr>
            <p:extLst>
              <p:ext uri="{D42A27DB-BD31-4B8C-83A1-F6EECF244321}">
                <p14:modId xmlns:p14="http://schemas.microsoft.com/office/powerpoint/2010/main" val="1420324809"/>
              </p:ext>
            </p:extLst>
          </p:nvPr>
        </p:nvGraphicFramePr>
        <p:xfrm>
          <a:off x="0" y="2094120"/>
          <a:ext cx="8964488" cy="4412855"/>
        </p:xfrm>
        <a:graphic>
          <a:graphicData uri="http://schemas.openxmlformats.org/drawingml/2006/table">
            <a:tbl>
              <a:tblPr firstRow="1" bandRow="1">
                <a:tableStyleId>{5C22544A-7EE6-4342-B048-85BDC9FD1C3A}</a:tableStyleId>
              </a:tblPr>
              <a:tblGrid>
                <a:gridCol w="4482244">
                  <a:extLst>
                    <a:ext uri="{9D8B030D-6E8A-4147-A177-3AD203B41FA5}">
                      <a16:colId xmlns:a16="http://schemas.microsoft.com/office/drawing/2014/main" val="1720858226"/>
                    </a:ext>
                  </a:extLst>
                </a:gridCol>
                <a:gridCol w="4482244">
                  <a:extLst>
                    <a:ext uri="{9D8B030D-6E8A-4147-A177-3AD203B41FA5}">
                      <a16:colId xmlns:a16="http://schemas.microsoft.com/office/drawing/2014/main" val="2469675038"/>
                    </a:ext>
                  </a:extLst>
                </a:gridCol>
              </a:tblGrid>
              <a:tr h="328535">
                <a:tc>
                  <a:txBody>
                    <a:bodyPr/>
                    <a:lstStyle/>
                    <a:p>
                      <a:pPr algn="ctr"/>
                      <a:r>
                        <a:rPr lang="en-US" sz="1600" b="1" dirty="0"/>
                        <a:t>Quest</a:t>
                      </a:r>
                    </a:p>
                  </a:txBody>
                  <a:tcPr anchor="ctr"/>
                </a:tc>
                <a:tc>
                  <a:txBody>
                    <a:bodyPr/>
                    <a:lstStyle/>
                    <a:p>
                      <a:pPr algn="ctr"/>
                      <a:r>
                        <a:rPr lang="en-US" sz="1600" b="1" dirty="0"/>
                        <a:t>Task</a:t>
                      </a:r>
                    </a:p>
                  </a:txBody>
                  <a:tcPr anchor="ctr"/>
                </a:tc>
                <a:extLst>
                  <a:ext uri="{0D108BD9-81ED-4DB2-BD59-A6C34878D82A}">
                    <a16:rowId xmlns:a16="http://schemas.microsoft.com/office/drawing/2014/main" val="2490793634"/>
                  </a:ext>
                </a:extLst>
              </a:tr>
              <a:tr h="328535">
                <a:tc>
                  <a:txBody>
                    <a:bodyPr/>
                    <a:lstStyle/>
                    <a:p>
                      <a:pPr marL="0" lvl="0" indent="0" algn="just">
                        <a:lnSpc>
                          <a:spcPct val="115000"/>
                        </a:lnSpc>
                        <a:spcBef>
                          <a:spcPts val="300"/>
                        </a:spcBef>
                        <a:spcAft>
                          <a:spcPts val="300"/>
                        </a:spcAft>
                        <a:buFont typeface="+mj-lt"/>
                        <a:buNone/>
                      </a:pPr>
                      <a:r>
                        <a:rPr lang="el-GR" sz="1600" b="0" kern="1200" dirty="0">
                          <a:solidFill>
                            <a:schemeClr val="dk1"/>
                          </a:solidFill>
                          <a:latin typeface="+mn-lt"/>
                          <a:ea typeface="+mn-ea"/>
                          <a:cs typeface="+mn-cs"/>
                        </a:rPr>
                        <a:t>Γύροι</a:t>
                      </a:r>
                    </a:p>
                  </a:txBody>
                  <a:tcPr marL="68580" marR="68580" marT="0" marB="0" anchor="ctr"/>
                </a:tc>
                <a:tc>
                  <a:txBody>
                    <a:bodyPr/>
                    <a:lstStyle/>
                    <a:p>
                      <a:pPr algn="ctr"/>
                      <a:r>
                        <a:rPr lang="el-GR" sz="1600" b="0" dirty="0"/>
                        <a:t>Μελέτη</a:t>
                      </a:r>
                      <a:endParaRPr lang="en-US" sz="1600" b="0" dirty="0"/>
                    </a:p>
                  </a:txBody>
                  <a:tcPr anchor="ctr"/>
                </a:tc>
                <a:extLst>
                  <a:ext uri="{0D108BD9-81ED-4DB2-BD59-A6C34878D82A}">
                    <a16:rowId xmlns:a16="http://schemas.microsoft.com/office/drawing/2014/main" val="4010958722"/>
                  </a:ext>
                </a:extLst>
              </a:tr>
              <a:tr h="328535">
                <a:tc>
                  <a:txBody>
                    <a:bodyPr/>
                    <a:lstStyle/>
                    <a:p>
                      <a:pPr marL="0" lvl="0" indent="0" algn="just">
                        <a:lnSpc>
                          <a:spcPct val="115000"/>
                        </a:lnSpc>
                        <a:spcBef>
                          <a:spcPts val="300"/>
                        </a:spcBef>
                        <a:spcAft>
                          <a:spcPts val="300"/>
                        </a:spcAft>
                        <a:buFont typeface="+mj-lt"/>
                        <a:buNone/>
                      </a:pPr>
                      <a:r>
                        <a:rPr lang="el-GR" sz="1600" b="0" kern="1200" dirty="0">
                          <a:solidFill>
                            <a:schemeClr val="dk1"/>
                          </a:solidFill>
                          <a:latin typeface="+mn-lt"/>
                          <a:ea typeface="+mn-ea"/>
                          <a:cs typeface="+mn-cs"/>
                        </a:rPr>
                        <a:t>Αποστολές</a:t>
                      </a:r>
                    </a:p>
                  </a:txBody>
                  <a:tcPr marL="68580" marR="68580" marT="0" marB="0" anchor="ctr"/>
                </a:tc>
                <a:tc>
                  <a:txBody>
                    <a:bodyPr/>
                    <a:lstStyle/>
                    <a:p>
                      <a:pPr algn="ctr"/>
                      <a:r>
                        <a:rPr kumimoji="0" lang="el-GR" sz="1600" b="0" i="0" u="none" strike="noStrike" kern="1200" cap="none" spc="0" normalizeH="0" baseline="0" noProof="0">
                          <a:ln>
                            <a:noFill/>
                          </a:ln>
                          <a:solidFill>
                            <a:prstClr val="black"/>
                          </a:solidFill>
                          <a:effectLst/>
                          <a:uLnTx/>
                          <a:uFillTx/>
                          <a:latin typeface="Arial"/>
                          <a:ea typeface="+mn-ea"/>
                          <a:cs typeface="+mn-cs"/>
                        </a:rPr>
                        <a:t>Μελέτη</a:t>
                      </a:r>
                      <a:endParaRPr lang="en-US" sz="1600" b="0" dirty="0"/>
                    </a:p>
                  </a:txBody>
                  <a:tcPr anchor="ctr"/>
                </a:tc>
                <a:extLst>
                  <a:ext uri="{0D108BD9-81ED-4DB2-BD59-A6C34878D82A}">
                    <a16:rowId xmlns:a16="http://schemas.microsoft.com/office/drawing/2014/main" val="2593458390"/>
                  </a:ext>
                </a:extLst>
              </a:tr>
              <a:tr h="328535">
                <a:tc>
                  <a:txBody>
                    <a:bodyPr/>
                    <a:lstStyle/>
                    <a:p>
                      <a:pPr marL="0" lvl="0" indent="0" algn="just">
                        <a:lnSpc>
                          <a:spcPct val="115000"/>
                        </a:lnSpc>
                        <a:spcBef>
                          <a:spcPts val="300"/>
                        </a:spcBef>
                        <a:spcAft>
                          <a:spcPts val="300"/>
                        </a:spcAft>
                        <a:buFont typeface="+mj-lt"/>
                        <a:buNone/>
                      </a:pPr>
                      <a:r>
                        <a:rPr lang="el-GR" sz="1600" b="0" kern="1200" dirty="0">
                          <a:solidFill>
                            <a:schemeClr val="dk1"/>
                          </a:solidFill>
                          <a:latin typeface="+mn-lt"/>
                          <a:ea typeface="+mn-ea"/>
                          <a:cs typeface="+mn-cs"/>
                        </a:rPr>
                        <a:t>Ανταμοιβές</a:t>
                      </a:r>
                    </a:p>
                  </a:txBody>
                  <a:tcPr marL="68580" marR="68580" marT="0" marB="0" anchor="ctr"/>
                </a:tc>
                <a:tc>
                  <a:txBody>
                    <a:bodyPr/>
                    <a:lstStyle/>
                    <a:p>
                      <a:pPr algn="ctr"/>
                      <a:r>
                        <a:rPr kumimoji="0" lang="el-GR" sz="1600" b="0" i="0" u="none" strike="noStrike" kern="1200" cap="none" spc="0" normalizeH="0" baseline="0" noProof="0">
                          <a:ln>
                            <a:noFill/>
                          </a:ln>
                          <a:solidFill>
                            <a:prstClr val="black"/>
                          </a:solidFill>
                          <a:effectLst/>
                          <a:uLnTx/>
                          <a:uFillTx/>
                          <a:latin typeface="Arial"/>
                          <a:ea typeface="+mn-ea"/>
                          <a:cs typeface="+mn-cs"/>
                        </a:rPr>
                        <a:t>Μελέτη</a:t>
                      </a:r>
                      <a:endParaRPr lang="en-US" sz="1600" b="0" dirty="0"/>
                    </a:p>
                  </a:txBody>
                  <a:tcPr anchor="ctr"/>
                </a:tc>
                <a:extLst>
                  <a:ext uri="{0D108BD9-81ED-4DB2-BD59-A6C34878D82A}">
                    <a16:rowId xmlns:a16="http://schemas.microsoft.com/office/drawing/2014/main" val="1440980562"/>
                  </a:ext>
                </a:extLst>
              </a:tr>
              <a:tr h="328535">
                <a:tc>
                  <a:txBody>
                    <a:bodyPr/>
                    <a:lstStyle/>
                    <a:p>
                      <a:pPr marL="0" lvl="0" indent="0" algn="just">
                        <a:lnSpc>
                          <a:spcPct val="115000"/>
                        </a:lnSpc>
                        <a:spcBef>
                          <a:spcPts val="300"/>
                        </a:spcBef>
                        <a:spcAft>
                          <a:spcPts val="300"/>
                        </a:spcAft>
                        <a:buFont typeface="+mj-lt"/>
                        <a:buNone/>
                      </a:pPr>
                      <a:r>
                        <a:rPr lang="el-GR" sz="1600" b="0" kern="1200" dirty="0">
                          <a:solidFill>
                            <a:schemeClr val="dk1"/>
                          </a:solidFill>
                          <a:latin typeface="+mn-lt"/>
                          <a:ea typeface="+mn-ea"/>
                          <a:cs typeface="+mn-cs"/>
                        </a:rPr>
                        <a:t>Πίνακες κατάταξης</a:t>
                      </a:r>
                    </a:p>
                  </a:txBody>
                  <a:tcPr marL="68580" marR="68580" marT="0" marB="0" anchor="ctr"/>
                </a:tc>
                <a:tc>
                  <a:txBody>
                    <a:bodyPr/>
                    <a:lstStyle/>
                    <a:p>
                      <a:pPr algn="ctr"/>
                      <a:r>
                        <a:rPr kumimoji="0" lang="el-GR" sz="1600" b="0" i="0" u="none" strike="noStrike" kern="1200" cap="none" spc="0" normalizeH="0" baseline="0" noProof="0">
                          <a:ln>
                            <a:noFill/>
                          </a:ln>
                          <a:solidFill>
                            <a:prstClr val="black"/>
                          </a:solidFill>
                          <a:effectLst/>
                          <a:uLnTx/>
                          <a:uFillTx/>
                          <a:latin typeface="Arial"/>
                          <a:ea typeface="+mn-ea"/>
                          <a:cs typeface="+mn-cs"/>
                        </a:rPr>
                        <a:t>Μελέτη</a:t>
                      </a:r>
                      <a:endParaRPr lang="en-US" sz="1600" b="0" dirty="0"/>
                    </a:p>
                  </a:txBody>
                  <a:tcPr anchor="ctr"/>
                </a:tc>
                <a:extLst>
                  <a:ext uri="{0D108BD9-81ED-4DB2-BD59-A6C34878D82A}">
                    <a16:rowId xmlns:a16="http://schemas.microsoft.com/office/drawing/2014/main" val="3320973372"/>
                  </a:ext>
                </a:extLst>
              </a:tr>
              <a:tr h="328535">
                <a:tc>
                  <a:txBody>
                    <a:bodyPr/>
                    <a:lstStyle/>
                    <a:p>
                      <a:pPr marL="0" lvl="0" indent="0" algn="just">
                        <a:lnSpc>
                          <a:spcPct val="115000"/>
                        </a:lnSpc>
                        <a:spcBef>
                          <a:spcPts val="300"/>
                        </a:spcBef>
                        <a:spcAft>
                          <a:spcPts val="300"/>
                        </a:spcAft>
                        <a:buFont typeface="+mj-lt"/>
                        <a:buNone/>
                      </a:pPr>
                      <a:r>
                        <a:rPr lang="el-GR" sz="1600" b="0" kern="1200" dirty="0">
                          <a:solidFill>
                            <a:schemeClr val="dk1"/>
                          </a:solidFill>
                          <a:latin typeface="+mn-lt"/>
                          <a:ea typeface="+mn-ea"/>
                          <a:cs typeface="+mn-cs"/>
                        </a:rPr>
                        <a:t>Χαρακτήρες </a:t>
                      </a:r>
                      <a:r>
                        <a:rPr lang="en-US" sz="1600" b="0" kern="1200" dirty="0">
                          <a:solidFill>
                            <a:schemeClr val="dk1"/>
                          </a:solidFill>
                          <a:latin typeface="+mn-lt"/>
                          <a:ea typeface="+mn-ea"/>
                          <a:cs typeface="+mn-cs"/>
                        </a:rPr>
                        <a:t>NPC</a:t>
                      </a:r>
                      <a:r>
                        <a:rPr lang="el-GR" sz="1600" b="0" kern="1200" dirty="0">
                          <a:solidFill>
                            <a:schemeClr val="dk1"/>
                          </a:solidFill>
                          <a:latin typeface="+mn-lt"/>
                          <a:ea typeface="+mn-ea"/>
                          <a:cs typeface="+mn-cs"/>
                        </a:rPr>
                        <a:t> (προαιρετικά)</a:t>
                      </a:r>
                    </a:p>
                  </a:txBody>
                  <a:tcPr marL="68580" marR="68580" marT="0" marB="0" anchor="ctr"/>
                </a:tc>
                <a:tc>
                  <a:txBody>
                    <a:bodyPr/>
                    <a:lstStyle/>
                    <a:p>
                      <a:pPr algn="ctr"/>
                      <a:r>
                        <a:rPr kumimoji="0" lang="el-GR" sz="1600" b="0" i="0" u="none" strike="noStrike" kern="1200" cap="none" spc="0" normalizeH="0" baseline="0" noProof="0" dirty="0">
                          <a:ln>
                            <a:noFill/>
                          </a:ln>
                          <a:solidFill>
                            <a:prstClr val="black"/>
                          </a:solidFill>
                          <a:effectLst/>
                          <a:uLnTx/>
                          <a:uFillTx/>
                          <a:latin typeface="Arial"/>
                          <a:ea typeface="+mn-ea"/>
                          <a:cs typeface="+mn-cs"/>
                        </a:rPr>
                        <a:t>Μελέτη</a:t>
                      </a:r>
                      <a:endParaRPr lang="en-US" sz="1600" b="0" dirty="0"/>
                    </a:p>
                  </a:txBody>
                  <a:tcPr anchor="ctr"/>
                </a:tc>
                <a:extLst>
                  <a:ext uri="{0D108BD9-81ED-4DB2-BD59-A6C34878D82A}">
                    <a16:rowId xmlns:a16="http://schemas.microsoft.com/office/drawing/2014/main" val="4017189507"/>
                  </a:ext>
                </a:extLst>
              </a:tr>
              <a:tr h="328535">
                <a:tc>
                  <a:txBody>
                    <a:bodyPr/>
                    <a:lstStyle/>
                    <a:p>
                      <a:pPr>
                        <a:lnSpc>
                          <a:spcPct val="115000"/>
                        </a:lnSpc>
                        <a:spcBef>
                          <a:spcPts val="300"/>
                        </a:spcBef>
                        <a:spcAft>
                          <a:spcPts val="300"/>
                        </a:spcAft>
                      </a:pPr>
                      <a:r>
                        <a:rPr lang="el-GR" sz="1600" b="0" kern="1200">
                          <a:solidFill>
                            <a:schemeClr val="dk1"/>
                          </a:solidFill>
                          <a:latin typeface="+mn-lt"/>
                          <a:ea typeface="+mn-ea"/>
                          <a:cs typeface="+mn-cs"/>
                        </a:rPr>
                        <a:t>Επίπεδο</a:t>
                      </a:r>
                    </a:p>
                  </a:txBody>
                  <a:tcPr marL="68580" marR="68580" marT="0" marB="0" anchor="ctr"/>
                </a:tc>
                <a:tc>
                  <a:txBody>
                    <a:bodyPr/>
                    <a:lstStyle/>
                    <a:p>
                      <a:pPr algn="ctr"/>
                      <a:r>
                        <a:rPr lang="en-US" sz="1600" b="0" dirty="0"/>
                        <a:t>7</a:t>
                      </a:r>
                    </a:p>
                  </a:txBody>
                  <a:tcPr anchor="ctr"/>
                </a:tc>
                <a:extLst>
                  <a:ext uri="{0D108BD9-81ED-4DB2-BD59-A6C34878D82A}">
                    <a16:rowId xmlns:a16="http://schemas.microsoft.com/office/drawing/2014/main" val="2382023650"/>
                  </a:ext>
                </a:extLst>
              </a:tr>
              <a:tr h="806404">
                <a:tc>
                  <a:txBody>
                    <a:bodyPr/>
                    <a:lstStyle/>
                    <a:p>
                      <a:pPr>
                        <a:lnSpc>
                          <a:spcPct val="115000"/>
                        </a:lnSpc>
                        <a:spcBef>
                          <a:spcPts val="300"/>
                        </a:spcBef>
                        <a:spcAft>
                          <a:spcPts val="300"/>
                        </a:spcAft>
                      </a:pPr>
                      <a:r>
                        <a:rPr lang="el-GR" sz="1600" b="0" kern="1200" dirty="0">
                          <a:solidFill>
                            <a:schemeClr val="dk1"/>
                          </a:solidFill>
                          <a:latin typeface="+mn-lt"/>
                          <a:ea typeface="+mn-ea"/>
                          <a:cs typeface="+mn-cs"/>
                        </a:rPr>
                        <a:t>Πρόκληση</a:t>
                      </a:r>
                    </a:p>
                  </a:txBody>
                  <a:tcPr marL="68580" marR="68580" marT="0" marB="0" anchor="ctr"/>
                </a:tc>
                <a:tc>
                  <a:txBody>
                    <a:bodyPr/>
                    <a:lstStyle/>
                    <a:p>
                      <a:pPr algn="just"/>
                      <a:r>
                        <a:rPr lang="el-GR" sz="1600" kern="1200" dirty="0">
                          <a:solidFill>
                            <a:schemeClr val="dk1"/>
                          </a:solidFill>
                          <a:effectLst/>
                          <a:latin typeface="+mn-lt"/>
                          <a:ea typeface="+mn-ea"/>
                          <a:cs typeface="+mn-cs"/>
                        </a:rPr>
                        <a:t>Επιλέξτε 2 Μηχανισμούς Παιχνιδιών και δώστε μια σύντομη περιγραφή μιας εκπαιδευτικής παρέμβασης σε ένα τρισδιάστατο Εικονικό Μαθησιακό Περιβάλλον</a:t>
                      </a:r>
                      <a:r>
                        <a:rPr lang="en-US" sz="1600" kern="1200" dirty="0">
                          <a:solidFill>
                            <a:schemeClr val="dk1"/>
                          </a:solidFill>
                          <a:effectLst/>
                          <a:latin typeface="+mn-lt"/>
                          <a:ea typeface="+mn-ea"/>
                          <a:cs typeface="+mn-cs"/>
                        </a:rPr>
                        <a:t>.</a:t>
                      </a:r>
                      <a:endParaRPr lang="en-US" sz="1600" b="0" dirty="0"/>
                    </a:p>
                  </a:txBody>
                  <a:tcPr anchor="ctr"/>
                </a:tc>
                <a:extLst>
                  <a:ext uri="{0D108BD9-81ED-4DB2-BD59-A6C34878D82A}">
                    <a16:rowId xmlns:a16="http://schemas.microsoft.com/office/drawing/2014/main" val="164969082"/>
                  </a:ext>
                </a:extLst>
              </a:tr>
              <a:tr h="328535">
                <a:tc>
                  <a:txBody>
                    <a:bodyPr/>
                    <a:lstStyle/>
                    <a:p>
                      <a:pPr>
                        <a:lnSpc>
                          <a:spcPct val="115000"/>
                        </a:lnSpc>
                        <a:spcBef>
                          <a:spcPts val="300"/>
                        </a:spcBef>
                        <a:spcAft>
                          <a:spcPts val="300"/>
                        </a:spcAft>
                      </a:pPr>
                      <a:r>
                        <a:rPr lang="el-GR" sz="1600" b="0" kern="1200" dirty="0">
                          <a:solidFill>
                            <a:schemeClr val="dk1"/>
                          </a:solidFill>
                          <a:latin typeface="+mn-lt"/>
                          <a:ea typeface="+mn-ea"/>
                          <a:cs typeface="+mn-cs"/>
                        </a:rPr>
                        <a:t>Τελική μάχη</a:t>
                      </a:r>
                    </a:p>
                  </a:txBody>
                  <a:tcPr marL="68580" marR="68580" marT="0" marB="0" anchor="ctr"/>
                </a:tc>
                <a:tc>
                  <a:txBody>
                    <a:bodyPr/>
                    <a:lstStyle/>
                    <a:p>
                      <a:pPr algn="ctr">
                        <a:lnSpc>
                          <a:spcPct val="115000"/>
                        </a:lnSpc>
                        <a:spcBef>
                          <a:spcPts val="300"/>
                        </a:spcBef>
                        <a:spcAft>
                          <a:spcPts val="300"/>
                        </a:spcAft>
                      </a:pPr>
                      <a:r>
                        <a:rPr lang="el-GR" sz="1600" b="0" kern="1200" dirty="0">
                          <a:solidFill>
                            <a:schemeClr val="dk1"/>
                          </a:solidFill>
                          <a:latin typeface="+mn-lt"/>
                          <a:ea typeface="+mn-ea"/>
                          <a:cs typeface="+mn-cs"/>
                        </a:rPr>
                        <a:t>Παιχνίδι βασισμένο σε κουίζ</a:t>
                      </a:r>
                    </a:p>
                  </a:txBody>
                  <a:tcPr marL="68580" marR="68580" marT="0" marB="0"/>
                </a:tc>
                <a:extLst>
                  <a:ext uri="{0D108BD9-81ED-4DB2-BD59-A6C34878D82A}">
                    <a16:rowId xmlns:a16="http://schemas.microsoft.com/office/drawing/2014/main" val="3142883507"/>
                  </a:ext>
                </a:extLst>
              </a:tr>
              <a:tr h="328535">
                <a:tc>
                  <a:txBody>
                    <a:bodyPr/>
                    <a:lstStyle/>
                    <a:p>
                      <a:pPr>
                        <a:lnSpc>
                          <a:spcPct val="115000"/>
                        </a:lnSpc>
                        <a:spcBef>
                          <a:spcPts val="300"/>
                        </a:spcBef>
                        <a:spcAft>
                          <a:spcPts val="300"/>
                        </a:spcAft>
                      </a:pPr>
                      <a:r>
                        <a:rPr lang="el-GR" sz="1600" b="0" kern="1200" dirty="0">
                          <a:solidFill>
                            <a:schemeClr val="dk1"/>
                          </a:solidFill>
                          <a:latin typeface="+mn-lt"/>
                          <a:ea typeface="+mn-ea"/>
                          <a:cs typeface="+mn-cs"/>
                        </a:rPr>
                        <a:t>Πόντοι εμπειρίας</a:t>
                      </a:r>
                    </a:p>
                  </a:txBody>
                  <a:tcPr marL="68580" marR="68580" marT="0" marB="0" anchor="ctr"/>
                </a:tc>
                <a:tc>
                  <a:txBody>
                    <a:bodyPr/>
                    <a:lstStyle/>
                    <a:p>
                      <a:pPr algn="ctr"/>
                      <a:r>
                        <a:rPr lang="en-US" sz="1600" b="0" dirty="0"/>
                        <a:t>500</a:t>
                      </a:r>
                    </a:p>
                  </a:txBody>
                  <a:tcPr anchor="ctr"/>
                </a:tc>
                <a:extLst>
                  <a:ext uri="{0D108BD9-81ED-4DB2-BD59-A6C34878D82A}">
                    <a16:rowId xmlns:a16="http://schemas.microsoft.com/office/drawing/2014/main" val="965825557"/>
                  </a:ext>
                </a:extLst>
              </a:tr>
              <a:tr h="328535">
                <a:tc>
                  <a:txBody>
                    <a:bodyPr/>
                    <a:lstStyle/>
                    <a:p>
                      <a:pPr>
                        <a:lnSpc>
                          <a:spcPct val="115000"/>
                        </a:lnSpc>
                        <a:spcBef>
                          <a:spcPts val="300"/>
                        </a:spcBef>
                        <a:spcAft>
                          <a:spcPts val="300"/>
                        </a:spcAft>
                      </a:pPr>
                      <a:r>
                        <a:rPr lang="el-GR" sz="1600" b="0" kern="1200" dirty="0">
                          <a:solidFill>
                            <a:schemeClr val="dk1"/>
                          </a:solidFill>
                          <a:latin typeface="+mn-lt"/>
                          <a:ea typeface="+mn-ea"/>
                          <a:cs typeface="+mn-cs"/>
                        </a:rPr>
                        <a:t>Επίτευγμα</a:t>
                      </a:r>
                    </a:p>
                  </a:txBody>
                  <a:tcPr marL="68580" marR="68580" marT="0" marB="0" anchor="ctr"/>
                </a:tc>
                <a:tc>
                  <a:txBody>
                    <a:bodyPr/>
                    <a:lstStyle/>
                    <a:p>
                      <a:pPr algn="ctr"/>
                      <a:r>
                        <a:rPr lang="el-GR" sz="1600" b="0" dirty="0"/>
                        <a:t>«</a:t>
                      </a:r>
                      <a:r>
                        <a:rPr lang="en-US" sz="1600" b="0" dirty="0" err="1"/>
                        <a:t>Mechanar</a:t>
                      </a:r>
                      <a:r>
                        <a:rPr lang="el-GR" sz="1600" b="0" dirty="0"/>
                        <a:t>»</a:t>
                      </a:r>
                      <a:endParaRPr lang="en-US" sz="1600" b="0" dirty="0"/>
                    </a:p>
                  </a:txBody>
                  <a:tcPr anchor="ctr"/>
                </a:tc>
                <a:extLst>
                  <a:ext uri="{0D108BD9-81ED-4DB2-BD59-A6C34878D82A}">
                    <a16:rowId xmlns:a16="http://schemas.microsoft.com/office/drawing/2014/main" val="361936258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687606"/>
          </a:xfrm>
        </p:spPr>
        <p:txBody>
          <a:bodyPr/>
          <a:lstStyle/>
          <a:p>
            <a:r>
              <a:rPr lang="el-GR" dirty="0" err="1"/>
              <a:t>Περιγραφη</a:t>
            </a:r>
            <a:r>
              <a:rPr lang="el-GR" dirty="0"/>
              <a:t> </a:t>
            </a:r>
            <a:r>
              <a:rPr lang="en-US" dirty="0"/>
              <a:t>Questline</a:t>
            </a:r>
          </a:p>
        </p:txBody>
      </p:sp>
      <p:sp>
        <p:nvSpPr>
          <p:cNvPr id="3" name="Content Placeholder 2"/>
          <p:cNvSpPr>
            <a:spLocks noGrp="1"/>
          </p:cNvSpPr>
          <p:nvPr>
            <p:ph idx="1"/>
          </p:nvPr>
        </p:nvSpPr>
        <p:spPr>
          <a:xfrm>
            <a:off x="107504" y="2276872"/>
            <a:ext cx="8568952" cy="4284394"/>
          </a:xfrm>
        </p:spPr>
        <p:txBody>
          <a:bodyPr>
            <a:no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Μηχανισμοί Παιχνιδιών είναι κατασκευές κανόνων και βρόχων ανατροφοδότησης που προορίζονται για την παραγωγή απολαυστικού παιχνιδιού».</a:t>
            </a:r>
            <a:endParaRPr lang="en-US" sz="16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Διαφορετικοί μηχανισμοί παιχνιδιού χρησιμοποιούνται για να αξιοποιήσουν τα κίνητρα και την προθυμία των παικτών να εμπλακούν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Με παρόμοιο τρόπο, οι  μηχανισμοί αποτυχίας χρησιμοποιούνται για να επικοινωνούν με παιχνιδιάρικο τρόπο τις ενέργειες που  πρέπει και δεν πρέπει να  εκτελούν οι παίκτες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Σε έναν ολιστικό σχεδιασμό Παιχνιδοποίησης, ένας συνδυασμός διαφορετικών κινητήριων οδηγών μπορεί να είναι στο παιχνίδι αλλά, όταν οι μαθητές έρχονται αντιμέτωποι με διάφορα στοιχεία μηχανισμών παιχνιδιών, μπορεί να είναι δύσκολο να επικεντρωθούν στους μαθησιακούς στόχους</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251520" y="1559923"/>
            <a:ext cx="8568952"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Βασικά Σημεία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5791200" cy="759614"/>
          </a:xfrm>
        </p:spPr>
        <p:txBody>
          <a:bodyPr/>
          <a:lstStyle/>
          <a:p>
            <a:r>
              <a:rPr lang="el-GR" dirty="0" err="1"/>
              <a:t>γυροι</a:t>
            </a:r>
            <a:endParaRPr lang="en-US" dirty="0"/>
          </a:p>
        </p:txBody>
      </p:sp>
      <p:sp>
        <p:nvSpPr>
          <p:cNvPr id="3" name="Content Placeholder 2"/>
          <p:cNvSpPr>
            <a:spLocks noGrp="1"/>
          </p:cNvSpPr>
          <p:nvPr>
            <p:ph idx="1"/>
          </p:nvPr>
        </p:nvSpPr>
        <p:spPr>
          <a:xfrm>
            <a:off x="197768" y="2340909"/>
            <a:ext cx="8532440" cy="3824396"/>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«Στα παιχνίδια με γύρους, η ροή του παιχνιδιού χωρίζεται σε καλά καθορισμένα και διακριτά μέρη, που ονομάζονται γύροι.» </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Τα παιχνίδια γύρων επιτρέπουν στους παίκτες να «κάνουν παύση» τον κόσμο του παιχνιδιού πριν κάνουν μια ενέργεια</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Δεν είναι όλοι οι γύροι του παιχνιδιού ίδιοι. Για παράδειγμα</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στα πολεμικά παιχνίδια, συνήθως καθορίζεται ο χρόνος που αντιπροσωπεύει κάθε γύρο</a:t>
            </a:r>
            <a:r>
              <a:rPr lang="en-US" sz="1400" b="0" dirty="0">
                <a:latin typeface="Arial (Body)"/>
                <a:cs typeface="Times New Roman" panose="02020603050405020304" pitchFamily="18" charset="0"/>
              </a:rPr>
              <a:t>.</a:t>
            </a:r>
          </a:p>
          <a:p>
            <a:pPr marL="914400" lvl="1"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στα αθλητικά παιχνίδια, ένα γύρο αντιπροσωπεύει το «παιχνίδι μίας κίνησης» που μπορούν να εκτελέσουν οι παίκτες κατά τη διάρκεια του γύρου τους, αλλά ο χρόνος ποικίλλει</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πιο ευρέως υιοθετημένες προσεγγίσεις στο εκπαιδευτικό πλαίσιο είναι οι χρονομετρημένοι γύροι και η πίεση χρόνου που στοχεύουν στην προσθήκη χρονικής πίεσης στους παίκτες να σκεφτούν και να κάνουν τις ενέργειές τους</a:t>
            </a:r>
            <a:r>
              <a:rPr lang="en-US" sz="14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51993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81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αποστολεσ</a:t>
            </a:r>
            <a:endParaRPr lang="en-US" dirty="0"/>
          </a:p>
        </p:txBody>
      </p:sp>
      <p:sp>
        <p:nvSpPr>
          <p:cNvPr id="3" name="Content Placeholder 2"/>
          <p:cNvSpPr>
            <a:spLocks noGrp="1"/>
          </p:cNvSpPr>
          <p:nvPr>
            <p:ph idx="1"/>
          </p:nvPr>
        </p:nvSpPr>
        <p:spPr>
          <a:xfrm>
            <a:off x="107504" y="2060848"/>
            <a:ext cx="8712968" cy="4464496"/>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«Μια αποστολή είναι μια εργασία στα βιντεοπαιχνίδια που μπορεί να ολοκληρώσει ένας χαρακτήρας, ένα μέρος ή μια ομάδα χαρακτήρων που ελέγχονται από τον παίκτη, προκειμένου να κερδίσει μια ανταμοιβή.» </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Σε  εκπαιδευτικά παιχνίδια που βασίζονται στην αποστολή, οι παίκτες συμμετέχουν σε αλληλένδετες δραστηριότητες που συνήθως περιλαμβάνουν κίνηση σε διαφορετικά σημεία δράσης</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Η επιτυχής ολοκλήρωση μιας αποστολής ή ενός συνόλου αποστολών (</a:t>
            </a:r>
            <a:r>
              <a:rPr lang="el-GR" sz="1400" b="0" dirty="0" err="1">
                <a:latin typeface="Arial (Body)"/>
                <a:cs typeface="Times New Roman" panose="02020603050405020304" pitchFamily="18" charset="0"/>
              </a:rPr>
              <a:t>questline</a:t>
            </a:r>
            <a:r>
              <a:rPr lang="el-GR" sz="1400" b="0" dirty="0">
                <a:latin typeface="Arial (Body)"/>
                <a:cs typeface="Times New Roman" panose="02020603050405020304" pitchFamily="18" charset="0"/>
              </a:rPr>
              <a:t>) οδηγεί στην επίτευξη ενός συγκεκριμένου στόχου ή ανταμοιβής</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Ως εκπαιδευτική προσέγγιση, η Μάθηση με Βάση την Αποστολή, είναι δομημένη ως μια αλληλουχία ενημέρωσης, δράσης και αναφοράς</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Η ενσωμάτωση αυτής της μεθόδου</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συνδέεται συνήθως με τη διεξαγωγή δραστηριοτήτων που συνεπάγονται επίλυση προβλημάτων</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καθώς οι μαθητές-παίκτες πρέπει να αντιμετωπίσουν με επιτυχία τις προκλήσεις που τίθενται</a:t>
            </a:r>
            <a:r>
              <a:rPr lang="en-US" sz="1400" b="0" dirty="0">
                <a:latin typeface="Arial (Body)"/>
                <a:cs typeface="Times New Roman" panose="02020603050405020304" pitchFamily="18" charset="0"/>
              </a:rPr>
              <a:t>, </a:t>
            </a:r>
            <a:r>
              <a:rPr lang="el-GR" sz="1400" b="0" dirty="0">
                <a:latin typeface="Arial (Body)"/>
                <a:cs typeface="Times New Roman" panose="02020603050405020304" pitchFamily="18" charset="0"/>
              </a:rPr>
              <a:t>όπως προκύπτουν από τις σχετικές αποστολές, προκειμένου να προχωρήσουν και τελικά να κερδίσουν</a:t>
            </a:r>
            <a:endParaRPr lang="en-US" sz="14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57150"/>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067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90872"/>
            <a:ext cx="5791200" cy="1371600"/>
          </a:xfrm>
        </p:spPr>
        <p:txBody>
          <a:bodyPr/>
          <a:lstStyle/>
          <a:p>
            <a:r>
              <a:rPr lang="el-GR" dirty="0" err="1"/>
              <a:t>ανταμοιβεσ</a:t>
            </a:r>
            <a:endParaRPr lang="en-US" dirty="0"/>
          </a:p>
        </p:txBody>
      </p:sp>
      <p:sp>
        <p:nvSpPr>
          <p:cNvPr id="3" name="Content Placeholder 2"/>
          <p:cNvSpPr>
            <a:spLocks noGrp="1"/>
          </p:cNvSpPr>
          <p:nvPr>
            <p:ph idx="1"/>
          </p:nvPr>
        </p:nvSpPr>
        <p:spPr>
          <a:xfrm>
            <a:off x="0" y="1772816"/>
            <a:ext cx="8964488" cy="4896544"/>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«Τα συστήματα ανταμοιβής μπορούν να θεωρηθούν ως κίνητρα για τους παίκτες ή ως συμβιβασμοί για την άμβλυνση της απογοήτευσης». </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μηχανισμοί ανταμοιβής μπορούν να ταξινομηθούν στις ακόλουθες κατηγορίες</a:t>
            </a:r>
            <a:r>
              <a:rPr lang="en-US" sz="1400" b="0" dirty="0">
                <a:latin typeface="Arial (Body)"/>
                <a:cs typeface="Times New Roman" panose="02020603050405020304" pitchFamily="18" charset="0"/>
              </a:rPr>
              <a:t>:</a:t>
            </a:r>
          </a:p>
          <a:p>
            <a:pPr marL="731520" algn="just">
              <a:lnSpc>
                <a:spcPct val="150000"/>
              </a:lnSpc>
              <a:spcBef>
                <a:spcPts val="0"/>
              </a:spcBef>
            </a:pPr>
            <a:r>
              <a:rPr lang="el-GR" sz="1400" b="0" dirty="0">
                <a:latin typeface="Arial (Body)"/>
                <a:cs typeface="Times New Roman" panose="02020603050405020304" pitchFamily="18" charset="0"/>
              </a:rPr>
              <a:t>(α)     οι ανταμοιβές εξωγενών κινήτρων (σήματα, πόντοι, φυσικά ή εικονικά αγαθά)</a:t>
            </a:r>
          </a:p>
          <a:p>
            <a:pPr marL="731520" algn="just">
              <a:lnSpc>
                <a:spcPct val="150000"/>
              </a:lnSpc>
              <a:spcBef>
                <a:spcPts val="0"/>
              </a:spcBef>
            </a:pPr>
            <a:r>
              <a:rPr lang="el-GR" sz="1400" b="0" dirty="0">
                <a:latin typeface="Arial (Body)"/>
                <a:cs typeface="Times New Roman" panose="02020603050405020304" pitchFamily="18" charset="0"/>
              </a:rPr>
              <a:t>(β)     οι ανταμοιβές εγγενών κινήτρων  (γραμμές προόδου, ειδοποιήσεις, πίνακες κατάταξης</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το σύστημα απονομής μπορεί να λάβει διάφορες μορφές όπως</a:t>
            </a:r>
            <a:r>
              <a:rPr lang="en-US" sz="1400" b="0" dirty="0">
                <a:latin typeface="Arial (Body)"/>
                <a:cs typeface="Times New Roman" panose="02020603050405020304" pitchFamily="18" charset="0"/>
              </a:rPr>
              <a:t>:</a:t>
            </a:r>
          </a:p>
          <a:p>
            <a:pPr marL="731520" algn="just">
              <a:lnSpc>
                <a:spcPct val="150000"/>
              </a:lnSpc>
              <a:spcBef>
                <a:spcPts val="0"/>
              </a:spcBef>
            </a:pPr>
            <a:r>
              <a:rPr lang="el-GR" sz="1400" b="0" dirty="0">
                <a:latin typeface="Arial (Body)"/>
                <a:cs typeface="Times New Roman" panose="02020603050405020304" pitchFamily="18" charset="0"/>
              </a:rPr>
              <a:t>(α)    τυχαίες ανταμοιβές</a:t>
            </a:r>
            <a:r>
              <a:rPr lang="en-US" sz="1400" b="0" dirty="0">
                <a:latin typeface="Arial (Body)"/>
                <a:cs typeface="Times New Roman" panose="02020603050405020304" pitchFamily="18" charset="0"/>
              </a:rPr>
              <a:t>, </a:t>
            </a:r>
          </a:p>
          <a:p>
            <a:pPr marL="731520" algn="just">
              <a:lnSpc>
                <a:spcPct val="150000"/>
              </a:lnSpc>
              <a:spcBef>
                <a:spcPts val="0"/>
              </a:spcBef>
            </a:pPr>
            <a:r>
              <a:rPr lang="el-GR" sz="1400" b="0" dirty="0">
                <a:latin typeface="Arial (Body)"/>
                <a:cs typeface="Times New Roman" panose="02020603050405020304" pitchFamily="18" charset="0"/>
              </a:rPr>
              <a:t>(β)    σταθερό πρόγραμμα επιβράβευσης</a:t>
            </a:r>
            <a:r>
              <a:rPr lang="en-US" sz="1400" b="0" dirty="0">
                <a:latin typeface="Arial (Body)"/>
                <a:cs typeface="Times New Roman" panose="02020603050405020304" pitchFamily="18" charset="0"/>
              </a:rPr>
              <a:t>, </a:t>
            </a:r>
          </a:p>
          <a:p>
            <a:pPr marL="731520" algn="just">
              <a:lnSpc>
                <a:spcPct val="150000"/>
              </a:lnSpc>
              <a:spcBef>
                <a:spcPts val="0"/>
              </a:spcBef>
            </a:pPr>
            <a:r>
              <a:rPr lang="el-GR" sz="1400" b="0" dirty="0">
                <a:latin typeface="Arial (Body)"/>
                <a:cs typeface="Times New Roman" panose="02020603050405020304" pitchFamily="18" charset="0"/>
              </a:rPr>
              <a:t>(γ)    ανταμοιβές εξαρτώμενες από το χρόνο</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Μερικοί από τους πιο αξιοσημείωτους τύπους ανταμοιβών περιλαμβάνουν </a:t>
            </a:r>
            <a:r>
              <a:rPr lang="el-GR" sz="1400" b="0" dirty="0" err="1">
                <a:latin typeface="Arial (Body)"/>
                <a:cs typeface="Times New Roman" panose="02020603050405020304" pitchFamily="18" charset="0"/>
              </a:rPr>
              <a:t>tokens</a:t>
            </a:r>
            <a:r>
              <a:rPr lang="el-GR" sz="1400" b="0" dirty="0">
                <a:latin typeface="Arial (Body)"/>
                <a:cs typeface="Times New Roman" panose="02020603050405020304" pitchFamily="18" charset="0"/>
              </a:rPr>
              <a:t>, επιτεύγματα, μηνύματα ανατροφοδότησης, πόντους εμπειρίας, παραχώρηση αντικειμένων και ξεκλείδωμα περιεχομένου</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παίκτες μπορούν να χρησιμοποιήσουν τις αποκτηθείσες ανταμοιβές για να σημειώσουν πρόοδο στο παιχνίδι  ή ως μέσο επίδειξης της προόδου των </a:t>
            </a:r>
            <a:r>
              <a:rPr lang="el-GR" sz="1400" b="0" dirty="0" err="1">
                <a:latin typeface="Arial (Body)"/>
                <a:cs typeface="Times New Roman" panose="02020603050405020304" pitchFamily="18" charset="0"/>
              </a:rPr>
              <a:t>γνώσεών</a:t>
            </a:r>
            <a:r>
              <a:rPr lang="el-GR" sz="1400" b="0" dirty="0">
                <a:latin typeface="Arial (Body)"/>
                <a:cs typeface="Times New Roman" panose="02020603050405020304" pitchFamily="18" charset="0"/>
              </a:rPr>
              <a:t> τους σε εκπαιδευτές και συνομηλίκους</a:t>
            </a:r>
            <a:r>
              <a:rPr lang="en-US" sz="14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95636" y="98072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72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15416"/>
            <a:ext cx="5791200" cy="1371600"/>
          </a:xfrm>
        </p:spPr>
        <p:txBody>
          <a:bodyPr/>
          <a:lstStyle/>
          <a:p>
            <a:r>
              <a:rPr lang="el-GR" dirty="0" err="1"/>
              <a:t>Πινακεσ</a:t>
            </a:r>
            <a:r>
              <a:rPr lang="el-GR" dirty="0"/>
              <a:t> </a:t>
            </a:r>
            <a:r>
              <a:rPr lang="el-GR" dirty="0" err="1"/>
              <a:t>κατΑΤΑΞΗΣ</a:t>
            </a:r>
            <a:endParaRPr lang="en-US" dirty="0"/>
          </a:p>
        </p:txBody>
      </p:sp>
      <p:sp>
        <p:nvSpPr>
          <p:cNvPr id="3" name="Content Placeholder 2"/>
          <p:cNvSpPr>
            <a:spLocks noGrp="1"/>
          </p:cNvSpPr>
          <p:nvPr>
            <p:ph idx="1"/>
          </p:nvPr>
        </p:nvSpPr>
        <p:spPr>
          <a:xfrm>
            <a:off x="107504" y="1951163"/>
            <a:ext cx="8640960" cy="4646189"/>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«Ένας πίνακας κατάταξης είναι ένα στοιχείο σχεδιασμού παιχνιδιών που αποτελείται από μια οπτική παρουσίαση που κατατάσσει τους παίκτες σύμφωνα με τα επιτεύγματά τους. Όταν χρησιμοποιείται σε ένα εκπαιδευτικό περιβάλλον χρησιμεύει ως ένας τρόπος για τους μαθητές να συγκρίνουν άμεσα τη δική τους απόδοση με εκείνη των άλλων.» </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Τα δομικά στοιχεία των πινάκων κατάταξης μπορούν να χωριστούν σε δύο επίπεδα: </a:t>
            </a:r>
          </a:p>
          <a:p>
            <a:pPr algn="just">
              <a:lnSpc>
                <a:spcPct val="150000"/>
              </a:lnSpc>
              <a:spcBef>
                <a:spcPts val="0"/>
              </a:spcBef>
            </a:pPr>
            <a:r>
              <a:rPr lang="el-GR" sz="1400" b="0" dirty="0">
                <a:latin typeface="Arial (Body)"/>
                <a:cs typeface="Times New Roman" panose="02020603050405020304" pitchFamily="18" charset="0"/>
              </a:rPr>
              <a:t>	(α)    το </a:t>
            </a:r>
            <a:r>
              <a:rPr lang="el-GR" sz="1400" b="0" dirty="0" err="1">
                <a:latin typeface="Arial (Body)"/>
                <a:cs typeface="Times New Roman" panose="02020603050405020304" pitchFamily="18" charset="0"/>
              </a:rPr>
              <a:t>μακρο</a:t>
            </a:r>
            <a:r>
              <a:rPr lang="el-GR" sz="1400" b="0" dirty="0">
                <a:latin typeface="Arial (Body)"/>
                <a:cs typeface="Times New Roman" panose="02020603050405020304" pitchFamily="18" charset="0"/>
              </a:rPr>
              <a:t>-επίπεδο (συνολική απόδοση) και </a:t>
            </a:r>
          </a:p>
          <a:p>
            <a:pPr algn="just">
              <a:lnSpc>
                <a:spcPct val="150000"/>
              </a:lnSpc>
              <a:spcBef>
                <a:spcPts val="0"/>
              </a:spcBef>
            </a:pPr>
            <a:r>
              <a:rPr lang="el-GR" sz="1400" b="0" dirty="0">
                <a:latin typeface="Arial (Body)"/>
                <a:cs typeface="Times New Roman" panose="02020603050405020304" pitchFamily="18" charset="0"/>
              </a:rPr>
              <a:t>	(β)    το </a:t>
            </a:r>
            <a:r>
              <a:rPr lang="el-GR" sz="1400" b="0" dirty="0" err="1">
                <a:latin typeface="Arial (Body)"/>
                <a:cs typeface="Times New Roman" panose="02020603050405020304" pitchFamily="18" charset="0"/>
              </a:rPr>
              <a:t>μικρο</a:t>
            </a:r>
            <a:r>
              <a:rPr lang="el-GR" sz="1400" b="0" dirty="0">
                <a:latin typeface="Arial (Body)"/>
                <a:cs typeface="Times New Roman" panose="02020603050405020304" pitchFamily="18" charset="0"/>
              </a:rPr>
              <a:t>-επίπεδο (απόδοση σε συγκεκριμένες εργασίες)</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Παρά τις διαφορές που παρατηρήθηκαν όσον αφορά τις παρεχόμενες πληροφορίες σε κάθε επίπεδο, τα βασικά δομικά στοιχεία παραμένουν παρόμοια</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Λαμβάνοντας υπόψη το εκπαιδευτικό πλαίσιο, ένας τυπικός πίνακας κατάταξης εμφανίζει συνήθως  πληροφορίες που σχετίζονται με την ταυτότητα των μαθητών  (όνομα ή ψευδώνυμο), ακολουθούμενο από την κατάταξή τους, η οποία ορίζεται είτε για την  πρόοδο της μάθησης τους (π.χ. πόντοι, εργασίες που ολοκληρώθηκαν) είτε για την απόδοση (π.χ.  βαθμός, κερδισμένα σήματα).</a:t>
            </a:r>
            <a:endParaRPr lang="en-US" sz="14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268760"/>
            <a:ext cx="6552728" cy="465320"/>
          </a:xfrm>
          <a:prstGeom prst="rect">
            <a:avLst/>
          </a:prstGeom>
          <a:noFill/>
        </p:spPr>
        <p:txBody>
          <a:bodyPr wrap="square">
            <a:spAutoFit/>
          </a:bodyPr>
          <a:lstStyle/>
          <a:p>
            <a:pPr marL="0" marR="0" algn="ctr">
              <a:lnSpc>
                <a:spcPct val="150000"/>
              </a:lnSpc>
              <a:spcBef>
                <a:spcPts val="0"/>
              </a:spcBef>
              <a:spcAft>
                <a:spcPts val="600"/>
              </a:spcAft>
            </a:pPr>
            <a:r>
              <a:rPr lang="el-GR" b="1" i="1" dirty="0">
                <a:solidFill>
                  <a:srgbClr val="2F5496"/>
                </a:solidFill>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3764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err="1"/>
              <a:t>Χαρακτηρεσ</a:t>
            </a:r>
            <a:r>
              <a:rPr lang="el-GR" dirty="0"/>
              <a:t> </a:t>
            </a:r>
            <a:r>
              <a:rPr lang="en-US" dirty="0" err="1"/>
              <a:t>npc</a:t>
            </a:r>
            <a:r>
              <a:rPr lang="el-GR" dirty="0"/>
              <a:t> </a:t>
            </a:r>
            <a:r>
              <a:rPr lang="en-US" dirty="0"/>
              <a:t>(</a:t>
            </a:r>
            <a:r>
              <a:rPr lang="el-GR" dirty="0" err="1"/>
              <a:t>προαιρετικα</a:t>
            </a:r>
            <a:r>
              <a:rPr lang="en-US" dirty="0"/>
              <a:t>) </a:t>
            </a:r>
          </a:p>
        </p:txBody>
      </p:sp>
      <p:sp>
        <p:nvSpPr>
          <p:cNvPr id="3" name="Content Placeholder 2"/>
          <p:cNvSpPr>
            <a:spLocks noGrp="1"/>
          </p:cNvSpPr>
          <p:nvPr>
            <p:ph idx="1"/>
          </p:nvPr>
        </p:nvSpPr>
        <p:spPr>
          <a:xfrm>
            <a:off x="107504" y="2204864"/>
            <a:ext cx="8784976" cy="4392488"/>
          </a:xfrm>
        </p:spPr>
        <p:txBody>
          <a:bodyPr>
            <a:noAutofit/>
          </a:bodyPr>
          <a:lstStyle/>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«Οι χαρακτήρες που δε χειρίζονται από παίκτη (NPC) παίζουν σημαντικό ρόλο σε πολλά παιχνίδια, παρουσιάζοντας την ιστορία και αναθέτοντας αποστολές στο χρήστη που πηγαίνει σε μια περιπέτεια.»</a:t>
            </a:r>
            <a:endParaRPr lang="en-US" sz="1400" b="0" dirty="0">
              <a:latin typeface="Arial (Body)"/>
              <a:cs typeface="Times New Roman" panose="02020603050405020304" pitchFamily="18" charset="0"/>
            </a:endParaRP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Παιδαγωγικοί Πράκτορες ενσωματώνονται ως μέσο διευκόλυνσης των μαθησιακών διαδικασιών παρέχοντας στους εκπαιδευόμενους πρόσθετη εκπαιδευτική υποστήριξη και καθοδήγηση</a:t>
            </a:r>
            <a:r>
              <a:rPr lang="en-US" sz="14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400" b="0" dirty="0">
                <a:latin typeface="Arial (Body)"/>
                <a:cs typeface="Times New Roman" panose="02020603050405020304" pitchFamily="18" charset="0"/>
              </a:rPr>
              <a:t>Τα βασικά στοιχεία σχεδιασμού και τα χαρακτηριστικά των NPC αποφασίζονται σύμφωνα με μια προσέγγιση τριών επιπέδων, η οποία περιλαμβάνει</a:t>
            </a:r>
            <a:r>
              <a:rPr lang="en-US" sz="1400" b="0" dirty="0">
                <a:latin typeface="Arial (Body)"/>
                <a:cs typeface="Times New Roman" panose="02020603050405020304" pitchFamily="18" charset="0"/>
              </a:rPr>
              <a:t>:</a:t>
            </a:r>
          </a:p>
          <a:p>
            <a:pPr marL="731520" algn="just">
              <a:lnSpc>
                <a:spcPct val="150000"/>
              </a:lnSpc>
              <a:spcBef>
                <a:spcPts val="0"/>
              </a:spcBef>
            </a:pPr>
            <a:r>
              <a:rPr lang="el-GR" sz="1400" b="0" dirty="0">
                <a:latin typeface="Arial (Body)"/>
                <a:cs typeface="Times New Roman" panose="02020603050405020304" pitchFamily="18" charset="0"/>
              </a:rPr>
              <a:t>(α)     το καθολικό επίπεδο σχεδιασμού που αφορά την εμφάνιση του NPC (άνθρωπος/μη άνθρωπος, ζώο, κινούμενα σχέδια) και τις δυνατότητες κίνησης (στατικά/κινούμενα)</a:t>
            </a:r>
            <a:r>
              <a:rPr lang="en-US" sz="1400" b="0" dirty="0">
                <a:latin typeface="Arial (Body)"/>
                <a:cs typeface="Times New Roman" panose="02020603050405020304" pitchFamily="18" charset="0"/>
              </a:rPr>
              <a:t>,</a:t>
            </a:r>
          </a:p>
          <a:p>
            <a:pPr marL="731520" algn="just">
              <a:lnSpc>
                <a:spcPct val="150000"/>
              </a:lnSpc>
              <a:spcBef>
                <a:spcPts val="0"/>
              </a:spcBef>
            </a:pPr>
            <a:r>
              <a:rPr lang="el-GR" sz="1400" b="0" dirty="0">
                <a:latin typeface="Arial (Body)"/>
                <a:cs typeface="Times New Roman" panose="02020603050405020304" pitchFamily="18" charset="0"/>
              </a:rPr>
              <a:t>(β)    το μεσαίο επίπεδο σχεδιασμού που αφορά τις τεχνικές πτυχές του NPC (ρόλος, συμπεριφορά, παραγωγή ήχων</a:t>
            </a:r>
            <a:r>
              <a:rPr lang="el-GR" sz="1600" dirty="0">
                <a:effectLst/>
                <a:latin typeface="Palatino Linotype" panose="02040502050505030304" pitchFamily="18" charset="0"/>
                <a:ea typeface="Calibri" panose="020F0502020204030204" pitchFamily="34" charset="0"/>
                <a:cs typeface="Times New Roman" panose="02020603050405020304" pitchFamily="18" charset="0"/>
              </a:rPr>
              <a:t>)</a:t>
            </a:r>
          </a:p>
          <a:p>
            <a:pPr marL="731520" algn="just">
              <a:lnSpc>
                <a:spcPct val="150000"/>
              </a:lnSpc>
              <a:spcBef>
                <a:spcPts val="0"/>
              </a:spcBef>
            </a:pPr>
            <a:r>
              <a:rPr lang="el-GR" sz="1400" b="0" dirty="0">
                <a:latin typeface="Arial (Body)"/>
                <a:cs typeface="Times New Roman" panose="02020603050405020304" pitchFamily="18" charset="0"/>
              </a:rPr>
              <a:t>(γ)       το επίπεδο σχεδιασμού λεπτομερειών που σχετίζεται με την οπτική παρουσία του NPC (φύλο, ηλικία, ένδυση).</a:t>
            </a:r>
            <a:endParaRPr lang="en-US" sz="14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295636" y="1630046"/>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0052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2243</TotalTime>
  <Words>942</Words>
  <Application>Microsoft Office PowerPoint</Application>
  <PresentationFormat>On-screen Show (4:3)</PresentationFormat>
  <Paragraphs>78</Paragraphs>
  <Slides>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Arial </vt:lpstr>
      <vt:lpstr>Arial (Body)</vt:lpstr>
      <vt:lpstr>Arial Black</vt:lpstr>
      <vt:lpstr>Calibri</vt:lpstr>
      <vt:lpstr>Palatino Linotype</vt:lpstr>
      <vt:lpstr>Verdana</vt:lpstr>
      <vt:lpstr>Wingdings</vt:lpstr>
      <vt:lpstr>Základné</vt:lpstr>
      <vt:lpstr>Κατηγοριοποίηση των Μηχανισμών του Παιχνιδιού</vt:lpstr>
      <vt:lpstr>Επισκοπηση Questline</vt:lpstr>
      <vt:lpstr>Περιγραφη Questline</vt:lpstr>
      <vt:lpstr>γυροι</vt:lpstr>
      <vt:lpstr>αποστολεσ</vt:lpstr>
      <vt:lpstr>ανταμοιβεσ</vt:lpstr>
      <vt:lpstr>Πινακεσ κατΑΤΑΞΗΣ</vt:lpstr>
      <vt:lpstr>Χαρακτηρεσ npc (προαιρετικα)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172</cp:revision>
  <cp:lastPrinted>2019-02-12T08:21:40Z</cp:lastPrinted>
  <dcterms:created xsi:type="dcterms:W3CDTF">2019-02-10T21:49:04Z</dcterms:created>
  <dcterms:modified xsi:type="dcterms:W3CDTF">2022-09-15T15:12:30Z</dcterms:modified>
</cp:coreProperties>
</file>