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78" r:id="rId3"/>
    <p:sldId id="279" r:id="rId4"/>
    <p:sldId id="280" r:id="rId5"/>
    <p:sldId id="281" r:id="rId6"/>
    <p:sldId id="283" r:id="rId7"/>
    <p:sldId id="284" r:id="rId8"/>
    <p:sldId id="285" r:id="rId9"/>
    <p:sldId id="287" r:id="rId10"/>
    <p:sldId id="286" r:id="rId11"/>
    <p:sldId id="288" r:id="rId12"/>
    <p:sldId id="277" r:id="rId13"/>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88655" autoAdjust="0"/>
  </p:normalViewPr>
  <p:slideViewPr>
    <p:cSldViewPr>
      <p:cViewPr varScale="1">
        <p:scale>
          <a:sx n="101" d="100"/>
          <a:sy n="101" d="100"/>
        </p:scale>
        <p:origin x="175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https://spencerauthor.com/game-based-learning/</a:t>
            </a:r>
          </a:p>
        </p:txBody>
      </p:sp>
      <p:sp>
        <p:nvSpPr>
          <p:cNvPr id="4" name="Slide Number Placeholder 3"/>
          <p:cNvSpPr>
            <a:spLocks noGrp="1"/>
          </p:cNvSpPr>
          <p:nvPr>
            <p:ph type="sldNum" sz="quarter" idx="5"/>
          </p:nvPr>
        </p:nvSpPr>
        <p:spPr/>
        <p:txBody>
          <a:bodyPr/>
          <a:lstStyle/>
          <a:p>
            <a:fld id="{4314993F-1191-4E28-A105-C8612743DD3B}" type="slidenum">
              <a:rPr lang="sk-SK" smtClean="0"/>
              <a:pPr/>
              <a:t>3</a:t>
            </a:fld>
            <a:endParaRPr lang="sk-SK"/>
          </a:p>
        </p:txBody>
      </p:sp>
    </p:spTree>
    <p:extLst>
      <p:ext uri="{BB962C8B-B14F-4D97-AF65-F5344CB8AC3E}">
        <p14:creationId xmlns:p14="http://schemas.microsoft.com/office/powerpoint/2010/main" val="2035622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a:lstStyle/>
          <a:p>
            <a:pPr algn="ct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Εισαγωγή στο Μάθημα της Παιχνιδοποίησης</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21115" y="5925941"/>
            <a:ext cx="8101770" cy="646331"/>
          </a:xfrm>
          <a:prstGeom prst="rect">
            <a:avLst/>
          </a:prstGeom>
        </p:spPr>
        <p:txBody>
          <a:bodyPr wrap="square">
            <a:spAutoFit/>
          </a:bodyPr>
          <a:lstStyle/>
          <a:p>
            <a:pPr algn="ctr"/>
            <a:r>
              <a:rPr lang="el-GR" dirty="0">
                <a:solidFill>
                  <a:srgbClr val="EF8E7B"/>
                </a:solidFill>
              </a:rPr>
              <a:t>Μάθηση με βάση το Παιχνίδι και Παιχνιδοποίηση σε Τρισδιάστατα Περιβάλλοντα Εικονικής Μάθησης</a:t>
            </a:r>
            <a:endParaRPr lang="en-US" dirty="0">
              <a:solidFill>
                <a:srgbClr val="EF8E7B"/>
              </a:solidFill>
            </a:endParaRP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11F1-7C99-4313-BED8-16FAC2A30F37}"/>
              </a:ext>
            </a:extLst>
          </p:cNvPr>
          <p:cNvSpPr>
            <a:spLocks noGrp="1"/>
          </p:cNvSpPr>
          <p:nvPr>
            <p:ph type="title"/>
          </p:nvPr>
        </p:nvSpPr>
        <p:spPr>
          <a:xfrm>
            <a:off x="179512" y="332656"/>
            <a:ext cx="6203032" cy="759614"/>
          </a:xfrm>
        </p:spPr>
        <p:txBody>
          <a:bodyPr/>
          <a:lstStyle/>
          <a:p>
            <a:r>
              <a:rPr lang="el-GR" dirty="0" err="1"/>
              <a:t>Αξιολογηση</a:t>
            </a:r>
            <a:r>
              <a:rPr lang="el-GR" dirty="0"/>
              <a:t> </a:t>
            </a:r>
            <a:r>
              <a:rPr lang="el-GR" dirty="0" err="1"/>
              <a:t>Μαθηματος</a:t>
            </a:r>
            <a:endParaRPr lang="en-US" dirty="0"/>
          </a:p>
        </p:txBody>
      </p:sp>
      <p:graphicFrame>
        <p:nvGraphicFramePr>
          <p:cNvPr id="4" name="Content Placeholder 3">
            <a:extLst>
              <a:ext uri="{FF2B5EF4-FFF2-40B4-BE49-F238E27FC236}">
                <a16:creationId xmlns:a16="http://schemas.microsoft.com/office/drawing/2014/main" id="{895677A7-7DE9-412A-BE3E-9D438E6ADEF0}"/>
              </a:ext>
            </a:extLst>
          </p:cNvPr>
          <p:cNvGraphicFramePr>
            <a:graphicFrameLocks noGrp="1"/>
          </p:cNvGraphicFramePr>
          <p:nvPr>
            <p:ph idx="1"/>
            <p:extLst>
              <p:ext uri="{D42A27DB-BD31-4B8C-83A1-F6EECF244321}">
                <p14:modId xmlns:p14="http://schemas.microsoft.com/office/powerpoint/2010/main" val="1309247010"/>
              </p:ext>
            </p:extLst>
          </p:nvPr>
        </p:nvGraphicFramePr>
        <p:xfrm>
          <a:off x="107504" y="1939244"/>
          <a:ext cx="8791149" cy="4802124"/>
        </p:xfrm>
        <a:graphic>
          <a:graphicData uri="http://schemas.openxmlformats.org/drawingml/2006/table">
            <a:tbl>
              <a:tblPr firstRow="1" firstCol="1" bandRow="1">
                <a:tableStyleId>{5C22544A-7EE6-4342-B048-85BDC9FD1C3A}</a:tableStyleId>
              </a:tblPr>
              <a:tblGrid>
                <a:gridCol w="1369113">
                  <a:extLst>
                    <a:ext uri="{9D8B030D-6E8A-4147-A177-3AD203B41FA5}">
                      <a16:colId xmlns:a16="http://schemas.microsoft.com/office/drawing/2014/main" val="4049477408"/>
                    </a:ext>
                  </a:extLst>
                </a:gridCol>
                <a:gridCol w="3891164">
                  <a:extLst>
                    <a:ext uri="{9D8B030D-6E8A-4147-A177-3AD203B41FA5}">
                      <a16:colId xmlns:a16="http://schemas.microsoft.com/office/drawing/2014/main" val="4169985422"/>
                    </a:ext>
                  </a:extLst>
                </a:gridCol>
                <a:gridCol w="1749786">
                  <a:extLst>
                    <a:ext uri="{9D8B030D-6E8A-4147-A177-3AD203B41FA5}">
                      <a16:colId xmlns:a16="http://schemas.microsoft.com/office/drawing/2014/main" val="1325552565"/>
                    </a:ext>
                  </a:extLst>
                </a:gridCol>
                <a:gridCol w="1781086">
                  <a:extLst>
                    <a:ext uri="{9D8B030D-6E8A-4147-A177-3AD203B41FA5}">
                      <a16:colId xmlns:a16="http://schemas.microsoft.com/office/drawing/2014/main" val="4199203762"/>
                    </a:ext>
                  </a:extLst>
                </a:gridCol>
              </a:tblGrid>
              <a:tr h="457200">
                <a:tc>
                  <a:txBody>
                    <a:bodyPr/>
                    <a:lstStyle/>
                    <a:p>
                      <a:pPr algn="ctr">
                        <a:lnSpc>
                          <a:spcPct val="150000"/>
                        </a:lnSpc>
                        <a:spcBef>
                          <a:spcPts val="300"/>
                        </a:spcBef>
                        <a:spcAft>
                          <a:spcPts val="300"/>
                        </a:spcAft>
                      </a:pPr>
                      <a:r>
                        <a:rPr lang="el-GR" sz="1600" b="1" kern="1200" dirty="0">
                          <a:solidFill>
                            <a:schemeClr val="lt1"/>
                          </a:solidFill>
                          <a:effectLst/>
                          <a:latin typeface="Arial (Body)"/>
                          <a:ea typeface="+mn-ea"/>
                          <a:cs typeface="+mn-cs"/>
                        </a:rPr>
                        <a:t>Αξιολόγηση</a:t>
                      </a:r>
                    </a:p>
                  </a:txBody>
                  <a:tcPr marL="68580" marR="68580" marT="0" marB="0" anchor="ctr"/>
                </a:tc>
                <a:tc>
                  <a:txBody>
                    <a:bodyPr/>
                    <a:lstStyle/>
                    <a:p>
                      <a:pPr marL="0" marR="0" algn="ctr">
                        <a:lnSpc>
                          <a:spcPct val="150000"/>
                        </a:lnSpc>
                        <a:spcBef>
                          <a:spcPts val="300"/>
                        </a:spcBef>
                        <a:spcAft>
                          <a:spcPts val="300"/>
                        </a:spcAft>
                      </a:pPr>
                      <a:r>
                        <a:rPr lang="el-GR" sz="1600" b="1" kern="1200" dirty="0">
                          <a:solidFill>
                            <a:schemeClr val="lt1"/>
                          </a:solidFill>
                          <a:effectLst/>
                          <a:latin typeface="Arial (Body)"/>
                          <a:ea typeface="+mn-ea"/>
                          <a:cs typeface="+mn-cs"/>
                        </a:rPr>
                        <a:t>Θέμα</a:t>
                      </a:r>
                      <a:endParaRPr lang="en-US" sz="1600" b="1" kern="1200" dirty="0">
                        <a:solidFill>
                          <a:schemeClr val="lt1"/>
                        </a:solidFill>
                        <a:effectLst/>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Μέθοδος Αξιολόγησης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Πόντοι Εμπειρίας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1773794"/>
                  </a:ext>
                </a:extLst>
              </a:tr>
              <a:tr h="457200">
                <a:tc>
                  <a:txBody>
                    <a:bodyPr/>
                    <a:lstStyle/>
                    <a:p>
                      <a:pPr marL="0" marR="0" algn="ctr">
                        <a:lnSpc>
                          <a:spcPct val="150000"/>
                        </a:lnSpc>
                        <a:spcBef>
                          <a:spcPts val="300"/>
                        </a:spcBef>
                        <a:spcAft>
                          <a:spcPts val="300"/>
                        </a:spcAft>
                      </a:pPr>
                      <a:r>
                        <a:rPr lang="en-US" sz="1600">
                          <a:effectLst/>
                          <a:latin typeface="Arial (Body)"/>
                        </a:rPr>
                        <a:t>#1</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50000"/>
                        </a:lnSpc>
                        <a:spcBef>
                          <a:spcPts val="300"/>
                        </a:spcBef>
                        <a:spcAft>
                          <a:spcPts val="300"/>
                        </a:spcAft>
                      </a:pPr>
                      <a:r>
                        <a:rPr lang="el-GR" sz="1600" dirty="0">
                          <a:effectLst/>
                          <a:latin typeface="Arial (Body)"/>
                        </a:rPr>
                        <a:t>Μάθηση με Βάση το Παιχνίδι και Παιχνιδοποίηση</a:t>
                      </a:r>
                      <a:endParaRPr lang="en-US" sz="14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Bef>
                          <a:spcPts val="300"/>
                        </a:spcBef>
                        <a:spcAft>
                          <a:spcPts val="300"/>
                        </a:spcAft>
                      </a:pPr>
                      <a:r>
                        <a:rPr lang="el-GR" sz="1400" kern="1200" dirty="0">
                          <a:solidFill>
                            <a:schemeClr val="dk1"/>
                          </a:solidFill>
                          <a:effectLst/>
                          <a:latin typeface="Arial (Body)"/>
                          <a:ea typeface="+mn-ea"/>
                          <a:cs typeface="+mn-cs"/>
                        </a:rPr>
                        <a:t>Παιχνίδι ερωτήσεων</a:t>
                      </a:r>
                    </a:p>
                  </a:txBody>
                  <a:tcPr marL="68580" marR="68580" marT="0" marB="0" anchor="ctr"/>
                </a:tc>
                <a:tc>
                  <a:txBody>
                    <a:bodyPr/>
                    <a:lstStyle/>
                    <a:p>
                      <a:pPr marL="0" marR="0" algn="ctr">
                        <a:lnSpc>
                          <a:spcPct val="150000"/>
                        </a:lnSpc>
                        <a:spcBef>
                          <a:spcPts val="300"/>
                        </a:spcBef>
                        <a:spcAft>
                          <a:spcPts val="300"/>
                        </a:spcAft>
                      </a:pPr>
                      <a:r>
                        <a:rPr lang="en-US" sz="1600">
                          <a:effectLst/>
                          <a:latin typeface="Arial (Body)"/>
                        </a:rPr>
                        <a:t>100 XP</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58812031"/>
                  </a:ext>
                </a:extLst>
              </a:tr>
              <a:tr h="457200">
                <a:tc>
                  <a:txBody>
                    <a:bodyPr/>
                    <a:lstStyle/>
                    <a:p>
                      <a:pPr marL="0" marR="0" algn="ctr">
                        <a:lnSpc>
                          <a:spcPct val="150000"/>
                        </a:lnSpc>
                        <a:spcBef>
                          <a:spcPts val="300"/>
                        </a:spcBef>
                        <a:spcAft>
                          <a:spcPts val="300"/>
                        </a:spcAft>
                      </a:pPr>
                      <a:r>
                        <a:rPr lang="en-US" sz="1600">
                          <a:effectLst/>
                          <a:latin typeface="Arial (Body)"/>
                        </a:rPr>
                        <a:t>#2</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50000"/>
                        </a:lnSpc>
                        <a:spcBef>
                          <a:spcPts val="300"/>
                        </a:spcBef>
                        <a:spcAft>
                          <a:spcPts val="300"/>
                        </a:spcAft>
                      </a:pPr>
                      <a:r>
                        <a:rPr lang="el-GR" sz="1600" dirty="0">
                          <a:effectLst/>
                          <a:latin typeface="Arial (Body)"/>
                        </a:rPr>
                        <a:t>Είδη Σοβαρών Παιχνιδιών </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50000"/>
                        </a:lnSpc>
                        <a:spcBef>
                          <a:spcPts val="300"/>
                        </a:spcBef>
                        <a:spcAft>
                          <a:spcPts val="300"/>
                        </a:spcAft>
                        <a:buClrTx/>
                        <a:buSzTx/>
                        <a:buFontTx/>
                        <a:buNone/>
                        <a:tabLst/>
                        <a:defRPr/>
                      </a:pPr>
                      <a:r>
                        <a:rPr kumimoji="0" lang="el-GR" sz="1400" b="0" i="0" u="none" strike="noStrike" kern="1200" cap="none" spc="0" normalizeH="0" baseline="0" noProof="0">
                          <a:ln>
                            <a:noFill/>
                          </a:ln>
                          <a:solidFill>
                            <a:prstClr val="black"/>
                          </a:solidFill>
                          <a:effectLst/>
                          <a:uLnTx/>
                          <a:uFillTx/>
                          <a:latin typeface="Arial (Body)"/>
                          <a:ea typeface="+mn-ea"/>
                          <a:cs typeface="+mn-cs"/>
                        </a:rPr>
                        <a:t>Παιχνίδι ερωτήσεων</a:t>
                      </a:r>
                      <a:endParaRPr kumimoji="0" lang="el-GR" sz="1400" b="0" i="0" u="none" strike="noStrike" kern="1200" cap="none" spc="0" normalizeH="0" baseline="0" noProof="0" dirty="0">
                        <a:ln>
                          <a:noFill/>
                        </a:ln>
                        <a:solidFill>
                          <a:prstClr val="black"/>
                        </a:solidFill>
                        <a:effectLst/>
                        <a:uLnTx/>
                        <a:uFillTx/>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n-US" sz="1600">
                          <a:effectLst/>
                          <a:latin typeface="Arial (Body)"/>
                        </a:rPr>
                        <a:t>200 XP</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90329111"/>
                  </a:ext>
                </a:extLst>
              </a:tr>
              <a:tr h="457200">
                <a:tc>
                  <a:txBody>
                    <a:bodyPr/>
                    <a:lstStyle/>
                    <a:p>
                      <a:pPr marL="0" marR="0" algn="ctr">
                        <a:lnSpc>
                          <a:spcPct val="150000"/>
                        </a:lnSpc>
                        <a:spcBef>
                          <a:spcPts val="300"/>
                        </a:spcBef>
                        <a:spcAft>
                          <a:spcPts val="300"/>
                        </a:spcAft>
                      </a:pPr>
                      <a:r>
                        <a:rPr lang="en-US" sz="1600">
                          <a:effectLst/>
                          <a:latin typeface="Arial (Body)"/>
                        </a:rPr>
                        <a:t>#3</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50000"/>
                        </a:lnSpc>
                        <a:spcBef>
                          <a:spcPts val="300"/>
                        </a:spcBef>
                        <a:spcAft>
                          <a:spcPts val="300"/>
                        </a:spcAft>
                      </a:pPr>
                      <a:r>
                        <a:rPr lang="el-GR" sz="1600" kern="1200" dirty="0">
                          <a:solidFill>
                            <a:schemeClr val="dk1"/>
                          </a:solidFill>
                          <a:effectLst/>
                          <a:latin typeface="Arial (Body)"/>
                          <a:ea typeface="+mn-ea"/>
                          <a:cs typeface="+mn-cs"/>
                        </a:rPr>
                        <a:t>Ρόλοι παικτών</a:t>
                      </a:r>
                    </a:p>
                  </a:txBody>
                  <a:tcPr marL="68580" marR="68580" marT="0" marB="0" anchor="ctr"/>
                </a:tc>
                <a:tc>
                  <a:txBody>
                    <a:bodyPr/>
                    <a:lstStyle/>
                    <a:p>
                      <a:pPr marL="0" marR="0" lvl="0" indent="0" algn="ctr" defTabSz="914400" rtl="0" eaLnBrk="1" fontAlgn="auto" latinLnBrk="0" hangingPunct="1">
                        <a:lnSpc>
                          <a:spcPct val="150000"/>
                        </a:lnSpc>
                        <a:spcBef>
                          <a:spcPts val="300"/>
                        </a:spcBef>
                        <a:spcAft>
                          <a:spcPts val="300"/>
                        </a:spcAft>
                        <a:buClrTx/>
                        <a:buSzTx/>
                        <a:buFontTx/>
                        <a:buNone/>
                        <a:tabLst/>
                        <a:defRPr/>
                      </a:pPr>
                      <a:r>
                        <a:rPr kumimoji="0" lang="el-GR" sz="1400" b="0" i="0" u="none" strike="noStrike" kern="1200" cap="none" spc="0" normalizeH="0" baseline="0" noProof="0">
                          <a:ln>
                            <a:noFill/>
                          </a:ln>
                          <a:solidFill>
                            <a:prstClr val="black"/>
                          </a:solidFill>
                          <a:effectLst/>
                          <a:uLnTx/>
                          <a:uFillTx/>
                          <a:latin typeface="Arial (Body)"/>
                          <a:ea typeface="+mn-ea"/>
                          <a:cs typeface="+mn-cs"/>
                        </a:rPr>
                        <a:t>Παιχνίδι ερωτήσεων</a:t>
                      </a:r>
                      <a:endParaRPr kumimoji="0" lang="el-GR" sz="1400" b="0" i="0" u="none" strike="noStrike" kern="1200" cap="none" spc="0" normalizeH="0" baseline="0" noProof="0" dirty="0">
                        <a:ln>
                          <a:noFill/>
                        </a:ln>
                        <a:solidFill>
                          <a:prstClr val="black"/>
                        </a:solidFill>
                        <a:effectLst/>
                        <a:uLnTx/>
                        <a:uFillTx/>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350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7283363"/>
                  </a:ext>
                </a:extLst>
              </a:tr>
              <a:tr h="457200">
                <a:tc>
                  <a:txBody>
                    <a:bodyPr/>
                    <a:lstStyle/>
                    <a:p>
                      <a:pPr marL="0" marR="0" algn="ctr">
                        <a:lnSpc>
                          <a:spcPct val="150000"/>
                        </a:lnSpc>
                        <a:spcBef>
                          <a:spcPts val="300"/>
                        </a:spcBef>
                        <a:spcAft>
                          <a:spcPts val="300"/>
                        </a:spcAft>
                      </a:pPr>
                      <a:r>
                        <a:rPr lang="en-US" sz="1600">
                          <a:effectLst/>
                          <a:latin typeface="Arial (Body)"/>
                        </a:rPr>
                        <a:t>#4</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Bef>
                          <a:spcPts val="300"/>
                        </a:spcBef>
                        <a:spcAft>
                          <a:spcPts val="300"/>
                        </a:spcAft>
                      </a:pPr>
                      <a:r>
                        <a:rPr lang="el-GR" sz="1600" kern="1200" dirty="0">
                          <a:solidFill>
                            <a:schemeClr val="dk1"/>
                          </a:solidFill>
                          <a:effectLst/>
                          <a:latin typeface="Arial (Body)"/>
                          <a:ea typeface="+mn-ea"/>
                          <a:cs typeface="+mn-cs"/>
                        </a:rPr>
                        <a:t>Δραστηριότητες σε τρισδιάστατους Εικονικούς Κόσμους</a:t>
                      </a:r>
                    </a:p>
                  </a:txBody>
                  <a:tcPr marL="68580" marR="68580" marT="0" marB="0" anchor="ctr"/>
                </a:tc>
                <a:tc>
                  <a:txBody>
                    <a:bodyPr/>
                    <a:lstStyle/>
                    <a:p>
                      <a:pPr marL="0" marR="0" lvl="0" indent="0" algn="ctr" defTabSz="914400" rtl="0" eaLnBrk="1" fontAlgn="auto" latinLnBrk="0" hangingPunct="1">
                        <a:lnSpc>
                          <a:spcPct val="150000"/>
                        </a:lnSpc>
                        <a:spcBef>
                          <a:spcPts val="300"/>
                        </a:spcBef>
                        <a:spcAft>
                          <a:spcPts val="300"/>
                        </a:spcAft>
                        <a:buClrTx/>
                        <a:buSzTx/>
                        <a:buFontTx/>
                        <a:buNone/>
                        <a:tabLst/>
                        <a:defRPr/>
                      </a:pPr>
                      <a:r>
                        <a:rPr kumimoji="0" lang="el-GR" sz="1400" b="0" i="0" u="none" strike="noStrike" kern="1200" cap="none" spc="0" normalizeH="0" baseline="0" noProof="0">
                          <a:ln>
                            <a:noFill/>
                          </a:ln>
                          <a:solidFill>
                            <a:prstClr val="black"/>
                          </a:solidFill>
                          <a:effectLst/>
                          <a:uLnTx/>
                          <a:uFillTx/>
                          <a:latin typeface="Arial (Body)"/>
                          <a:ea typeface="+mn-ea"/>
                          <a:cs typeface="+mn-cs"/>
                        </a:rPr>
                        <a:t>Παιχνίδι ερωτήσεων</a:t>
                      </a:r>
                      <a:endParaRPr kumimoji="0" lang="el-GR" sz="1400" b="0" i="0" u="none" strike="noStrike" kern="1200" cap="none" spc="0" normalizeH="0" baseline="0" noProof="0" dirty="0">
                        <a:ln>
                          <a:noFill/>
                        </a:ln>
                        <a:solidFill>
                          <a:prstClr val="black"/>
                        </a:solidFill>
                        <a:effectLst/>
                        <a:uLnTx/>
                        <a:uFillTx/>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400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34170708"/>
                  </a:ext>
                </a:extLst>
              </a:tr>
              <a:tr h="457200">
                <a:tc>
                  <a:txBody>
                    <a:bodyPr/>
                    <a:lstStyle/>
                    <a:p>
                      <a:pPr marL="0" marR="0" algn="ctr">
                        <a:lnSpc>
                          <a:spcPct val="150000"/>
                        </a:lnSpc>
                        <a:spcBef>
                          <a:spcPts val="300"/>
                        </a:spcBef>
                        <a:spcAft>
                          <a:spcPts val="300"/>
                        </a:spcAft>
                      </a:pPr>
                      <a:r>
                        <a:rPr lang="en-US" sz="1600">
                          <a:effectLst/>
                          <a:latin typeface="Arial (Body)"/>
                        </a:rPr>
                        <a:t>#5</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50000"/>
                        </a:lnSpc>
                        <a:spcBef>
                          <a:spcPts val="300"/>
                        </a:spcBef>
                        <a:spcAft>
                          <a:spcPts val="300"/>
                        </a:spcAft>
                      </a:pPr>
                      <a:r>
                        <a:rPr lang="el-GR" sz="1600" dirty="0">
                          <a:effectLst/>
                          <a:latin typeface="Arial (Body)"/>
                        </a:rPr>
                        <a:t>Στοιχεία Σοβαρών Παιχνιδιών</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50000"/>
                        </a:lnSpc>
                        <a:spcBef>
                          <a:spcPts val="300"/>
                        </a:spcBef>
                        <a:spcAft>
                          <a:spcPts val="300"/>
                        </a:spcAft>
                        <a:buClrTx/>
                        <a:buSzTx/>
                        <a:buFontTx/>
                        <a:buNone/>
                        <a:tabLst/>
                        <a:defRPr/>
                      </a:pPr>
                      <a:r>
                        <a:rPr kumimoji="0" lang="el-GR" sz="1400" b="0" i="0" u="none" strike="noStrike" kern="1200" cap="none" spc="0" normalizeH="0" baseline="0" noProof="0">
                          <a:ln>
                            <a:noFill/>
                          </a:ln>
                          <a:solidFill>
                            <a:prstClr val="black"/>
                          </a:solidFill>
                          <a:effectLst/>
                          <a:uLnTx/>
                          <a:uFillTx/>
                          <a:latin typeface="Arial (Body)"/>
                          <a:ea typeface="+mn-ea"/>
                          <a:cs typeface="+mn-cs"/>
                        </a:rPr>
                        <a:t>Παιχνίδι ερωτήσεων</a:t>
                      </a:r>
                      <a:endParaRPr kumimoji="0" lang="el-GR" sz="1400" b="0" i="0" u="none" strike="noStrike" kern="1200" cap="none" spc="0" normalizeH="0" baseline="0" noProof="0" dirty="0">
                        <a:ln>
                          <a:noFill/>
                        </a:ln>
                        <a:solidFill>
                          <a:prstClr val="black"/>
                        </a:solidFill>
                        <a:effectLst/>
                        <a:uLnTx/>
                        <a:uFillTx/>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450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44788362"/>
                  </a:ext>
                </a:extLst>
              </a:tr>
              <a:tr h="457200">
                <a:tc>
                  <a:txBody>
                    <a:bodyPr/>
                    <a:lstStyle/>
                    <a:p>
                      <a:pPr marL="0" marR="0" algn="ctr">
                        <a:lnSpc>
                          <a:spcPct val="150000"/>
                        </a:lnSpc>
                        <a:spcBef>
                          <a:spcPts val="300"/>
                        </a:spcBef>
                        <a:spcAft>
                          <a:spcPts val="300"/>
                        </a:spcAft>
                      </a:pPr>
                      <a:r>
                        <a:rPr lang="en-US" sz="1600">
                          <a:effectLst/>
                          <a:latin typeface="Arial (Body)"/>
                        </a:rPr>
                        <a:t>#6</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50000"/>
                        </a:lnSpc>
                        <a:spcBef>
                          <a:spcPts val="300"/>
                        </a:spcBef>
                        <a:spcAft>
                          <a:spcPts val="300"/>
                        </a:spcAft>
                      </a:pPr>
                      <a:r>
                        <a:rPr lang="el-GR" sz="1600" dirty="0">
                          <a:effectLst/>
                          <a:latin typeface="Arial (Body)"/>
                        </a:rPr>
                        <a:t>Μηχανισμοί Μάθησης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50000"/>
                        </a:lnSpc>
                        <a:spcBef>
                          <a:spcPts val="300"/>
                        </a:spcBef>
                        <a:spcAft>
                          <a:spcPts val="300"/>
                        </a:spcAft>
                        <a:buClrTx/>
                        <a:buSzTx/>
                        <a:buFontTx/>
                        <a:buNone/>
                        <a:tabLst/>
                        <a:defRPr/>
                      </a:pPr>
                      <a:r>
                        <a:rPr kumimoji="0" lang="el-GR" sz="1400" b="0" i="0" u="none" strike="noStrike" kern="1200" cap="none" spc="0" normalizeH="0" baseline="0" noProof="0">
                          <a:ln>
                            <a:noFill/>
                          </a:ln>
                          <a:solidFill>
                            <a:prstClr val="black"/>
                          </a:solidFill>
                          <a:effectLst/>
                          <a:uLnTx/>
                          <a:uFillTx/>
                          <a:latin typeface="Arial (Body)"/>
                          <a:ea typeface="+mn-ea"/>
                          <a:cs typeface="+mn-cs"/>
                        </a:rPr>
                        <a:t>Παιχνίδι ερωτήσεων</a:t>
                      </a:r>
                      <a:endParaRPr kumimoji="0" lang="el-GR" sz="1400" b="0" i="0" u="none" strike="noStrike" kern="1200" cap="none" spc="0" normalizeH="0" baseline="0" noProof="0" dirty="0">
                        <a:ln>
                          <a:noFill/>
                        </a:ln>
                        <a:solidFill>
                          <a:prstClr val="black"/>
                        </a:solidFill>
                        <a:effectLst/>
                        <a:uLnTx/>
                        <a:uFillTx/>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500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9608642"/>
                  </a:ext>
                </a:extLst>
              </a:tr>
              <a:tr h="457200">
                <a:tc>
                  <a:txBody>
                    <a:bodyPr/>
                    <a:lstStyle/>
                    <a:p>
                      <a:pPr marL="0" marR="0" algn="ctr">
                        <a:lnSpc>
                          <a:spcPct val="150000"/>
                        </a:lnSpc>
                        <a:spcBef>
                          <a:spcPts val="300"/>
                        </a:spcBef>
                        <a:spcAft>
                          <a:spcPts val="300"/>
                        </a:spcAft>
                      </a:pPr>
                      <a:r>
                        <a:rPr lang="en-US" sz="1600">
                          <a:effectLst/>
                          <a:latin typeface="Arial (Body)"/>
                        </a:rPr>
                        <a:t>#7</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50000"/>
                        </a:lnSpc>
                        <a:spcBef>
                          <a:spcPts val="300"/>
                        </a:spcBef>
                        <a:spcAft>
                          <a:spcPts val="300"/>
                        </a:spcAft>
                      </a:pPr>
                      <a:r>
                        <a:rPr lang="el-GR" sz="1600" dirty="0">
                          <a:effectLst/>
                          <a:latin typeface="Arial (Body)"/>
                        </a:rPr>
                        <a:t>Μηχανισμοί Παιχνιδιών</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50000"/>
                        </a:lnSpc>
                        <a:spcBef>
                          <a:spcPts val="300"/>
                        </a:spcBef>
                        <a:spcAft>
                          <a:spcPts val="300"/>
                        </a:spcAft>
                        <a:buClrTx/>
                        <a:buSzTx/>
                        <a:buFontTx/>
                        <a:buNone/>
                        <a:tabLst/>
                        <a:defRPr/>
                      </a:pPr>
                      <a:r>
                        <a:rPr kumimoji="0" lang="el-GR" sz="1400" b="0" i="0" u="none" strike="noStrike" kern="1200" cap="none" spc="0" normalizeH="0" baseline="0" noProof="0">
                          <a:ln>
                            <a:noFill/>
                          </a:ln>
                          <a:solidFill>
                            <a:prstClr val="black"/>
                          </a:solidFill>
                          <a:effectLst/>
                          <a:uLnTx/>
                          <a:uFillTx/>
                          <a:latin typeface="Arial (Body)"/>
                          <a:ea typeface="+mn-ea"/>
                          <a:cs typeface="+mn-cs"/>
                        </a:rPr>
                        <a:t>Παιχνίδι ερωτήσεων</a:t>
                      </a:r>
                      <a:endParaRPr kumimoji="0" lang="el-GR" sz="1400" b="0" i="0" u="none" strike="noStrike" kern="1200" cap="none" spc="0" normalizeH="0" baseline="0" noProof="0" dirty="0">
                        <a:ln>
                          <a:noFill/>
                        </a:ln>
                        <a:solidFill>
                          <a:prstClr val="black"/>
                        </a:solidFill>
                        <a:effectLst/>
                        <a:uLnTx/>
                        <a:uFillTx/>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400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2911670"/>
                  </a:ext>
                </a:extLst>
              </a:tr>
              <a:tr h="457200">
                <a:tc>
                  <a:txBody>
                    <a:bodyPr/>
                    <a:lstStyle/>
                    <a:p>
                      <a:pPr marL="0" marR="0" algn="ctr">
                        <a:lnSpc>
                          <a:spcPct val="150000"/>
                        </a:lnSpc>
                        <a:spcBef>
                          <a:spcPts val="300"/>
                        </a:spcBef>
                        <a:spcAft>
                          <a:spcPts val="300"/>
                        </a:spcAft>
                      </a:pPr>
                      <a:r>
                        <a:rPr lang="en-US" sz="1600">
                          <a:effectLst/>
                          <a:latin typeface="Arial (Body)"/>
                        </a:rPr>
                        <a:t>#8</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50000"/>
                        </a:lnSpc>
                        <a:spcBef>
                          <a:spcPts val="300"/>
                        </a:spcBef>
                        <a:spcAft>
                          <a:spcPts val="300"/>
                        </a:spcAft>
                      </a:pPr>
                      <a:r>
                        <a:rPr lang="el-GR" sz="1600" dirty="0">
                          <a:effectLst/>
                          <a:latin typeface="Arial (Body)"/>
                        </a:rPr>
                        <a:t>Αποδόμηση εκπαιδευτικών παιχνιδιών</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50000"/>
                        </a:lnSpc>
                        <a:spcBef>
                          <a:spcPts val="300"/>
                        </a:spcBef>
                        <a:spcAft>
                          <a:spcPts val="30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a:t>
                      </a:r>
                      <a:endParaRPr kumimoji="0" lang="el-GR" sz="1400" b="0" i="0" u="none" strike="noStrike" kern="1200" cap="none" spc="0" normalizeH="0" baseline="0" noProof="0" dirty="0">
                        <a:ln>
                          <a:noFill/>
                        </a:ln>
                        <a:solidFill>
                          <a:prstClr val="black"/>
                        </a:solidFill>
                        <a:effectLst/>
                        <a:uLnTx/>
                        <a:uFillTx/>
                        <a:latin typeface="Arial (Body)"/>
                        <a:ea typeface="+mn-ea"/>
                        <a:cs typeface="+mn-cs"/>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ea typeface="Calibri" panose="020F0502020204030204" pitchFamily="34" charset="0"/>
                          <a:cs typeface="Times New Roman" panose="02020603050405020304" pitchFamily="18" charset="0"/>
                        </a:rPr>
                        <a:t>-</a:t>
                      </a:r>
                    </a:p>
                  </a:txBody>
                  <a:tcPr marL="68580" marR="68580" marT="0" marB="0" anchor="ctr"/>
                </a:tc>
                <a:extLst>
                  <a:ext uri="{0D108BD9-81ED-4DB2-BD59-A6C34878D82A}">
                    <a16:rowId xmlns:a16="http://schemas.microsoft.com/office/drawing/2014/main" val="964261033"/>
                  </a:ext>
                </a:extLst>
              </a:tr>
            </a:tbl>
          </a:graphicData>
        </a:graphic>
      </p:graphicFrame>
      <p:sp>
        <p:nvSpPr>
          <p:cNvPr id="8" name="TextBox 7">
            <a:extLst>
              <a:ext uri="{FF2B5EF4-FFF2-40B4-BE49-F238E27FC236}">
                <a16:creationId xmlns:a16="http://schemas.microsoft.com/office/drawing/2014/main" id="{046F389D-7182-43F9-968A-6E294CA3E0D6}"/>
              </a:ext>
            </a:extLst>
          </p:cNvPr>
          <p:cNvSpPr txBox="1"/>
          <p:nvPr/>
        </p:nvSpPr>
        <p:spPr>
          <a:xfrm>
            <a:off x="29322" y="1268760"/>
            <a:ext cx="8791150" cy="456535"/>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Επισκόπηση των εργασιών αξιολόγησης μαθημάτων Παιχνιδοποίησης</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3067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11F1-7C99-4313-BED8-16FAC2A30F37}"/>
              </a:ext>
            </a:extLst>
          </p:cNvPr>
          <p:cNvSpPr>
            <a:spLocks noGrp="1"/>
          </p:cNvSpPr>
          <p:nvPr>
            <p:ph type="title"/>
          </p:nvPr>
        </p:nvSpPr>
        <p:spPr>
          <a:xfrm>
            <a:off x="395536" y="565117"/>
            <a:ext cx="5791200" cy="687606"/>
          </a:xfrm>
        </p:spPr>
        <p:txBody>
          <a:bodyPr/>
          <a:lstStyle/>
          <a:p>
            <a:r>
              <a:rPr lang="en-US" dirty="0"/>
              <a:t>Course Assessment</a:t>
            </a:r>
          </a:p>
        </p:txBody>
      </p:sp>
      <p:graphicFrame>
        <p:nvGraphicFramePr>
          <p:cNvPr id="6" name="Content Placeholder 5">
            <a:extLst>
              <a:ext uri="{FF2B5EF4-FFF2-40B4-BE49-F238E27FC236}">
                <a16:creationId xmlns:a16="http://schemas.microsoft.com/office/drawing/2014/main" id="{5831639B-7ED9-4CD5-9CCB-F994FC461CC7}"/>
              </a:ext>
            </a:extLst>
          </p:cNvPr>
          <p:cNvGraphicFramePr>
            <a:graphicFrameLocks noGrp="1"/>
          </p:cNvGraphicFramePr>
          <p:nvPr>
            <p:ph idx="1"/>
            <p:extLst>
              <p:ext uri="{D42A27DB-BD31-4B8C-83A1-F6EECF244321}">
                <p14:modId xmlns:p14="http://schemas.microsoft.com/office/powerpoint/2010/main" val="3551586774"/>
              </p:ext>
            </p:extLst>
          </p:nvPr>
        </p:nvGraphicFramePr>
        <p:xfrm>
          <a:off x="1763688" y="2270672"/>
          <a:ext cx="5462735" cy="2658653"/>
        </p:xfrm>
        <a:graphic>
          <a:graphicData uri="http://schemas.openxmlformats.org/drawingml/2006/table">
            <a:tbl>
              <a:tblPr firstRow="1" firstCol="1" bandRow="1">
                <a:tableStyleId>{5C22544A-7EE6-4342-B048-85BDC9FD1C3A}</a:tableStyleId>
              </a:tblPr>
              <a:tblGrid>
                <a:gridCol w="710207">
                  <a:extLst>
                    <a:ext uri="{9D8B030D-6E8A-4147-A177-3AD203B41FA5}">
                      <a16:colId xmlns:a16="http://schemas.microsoft.com/office/drawing/2014/main" val="169270401"/>
                    </a:ext>
                  </a:extLst>
                </a:gridCol>
                <a:gridCol w="1546642">
                  <a:extLst>
                    <a:ext uri="{9D8B030D-6E8A-4147-A177-3AD203B41FA5}">
                      <a16:colId xmlns:a16="http://schemas.microsoft.com/office/drawing/2014/main" val="799497602"/>
                    </a:ext>
                  </a:extLst>
                </a:gridCol>
                <a:gridCol w="1578905">
                  <a:extLst>
                    <a:ext uri="{9D8B030D-6E8A-4147-A177-3AD203B41FA5}">
                      <a16:colId xmlns:a16="http://schemas.microsoft.com/office/drawing/2014/main" val="3468248933"/>
                    </a:ext>
                  </a:extLst>
                </a:gridCol>
                <a:gridCol w="1626981">
                  <a:extLst>
                    <a:ext uri="{9D8B030D-6E8A-4147-A177-3AD203B41FA5}">
                      <a16:colId xmlns:a16="http://schemas.microsoft.com/office/drawing/2014/main" val="2215244122"/>
                    </a:ext>
                  </a:extLst>
                </a:gridCol>
              </a:tblGrid>
              <a:tr h="636356">
                <a:tc>
                  <a:txBody>
                    <a:bodyPr/>
                    <a:lstStyle/>
                    <a:p>
                      <a:pPr marL="0" marR="0" algn="ctr">
                        <a:lnSpc>
                          <a:spcPct val="150000"/>
                        </a:lnSpc>
                        <a:spcBef>
                          <a:spcPts val="300"/>
                        </a:spcBef>
                        <a:spcAft>
                          <a:spcPts val="300"/>
                        </a:spcAft>
                      </a:pPr>
                      <a:r>
                        <a:rPr lang="el-GR" sz="1600" dirty="0">
                          <a:effectLst/>
                          <a:latin typeface="Arial (Body)"/>
                        </a:rPr>
                        <a:t>Θέση</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Πόντοι εμπειρίας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Ποσοστό ολοκλήρωσης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Τίτλος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93540715"/>
                  </a:ext>
                </a:extLst>
              </a:tr>
              <a:tr h="394469">
                <a:tc>
                  <a:txBody>
                    <a:bodyPr/>
                    <a:lstStyle/>
                    <a:p>
                      <a:pPr marL="0" marR="0" algn="ctr">
                        <a:lnSpc>
                          <a:spcPct val="150000"/>
                        </a:lnSpc>
                        <a:spcBef>
                          <a:spcPts val="300"/>
                        </a:spcBef>
                        <a:spcAft>
                          <a:spcPts val="300"/>
                        </a:spcAft>
                      </a:pPr>
                      <a:r>
                        <a:rPr lang="en-US" sz="1600">
                          <a:effectLst/>
                          <a:latin typeface="Arial (Body)"/>
                        </a:rPr>
                        <a:t>#1</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 1250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50%</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Επιθεωρητής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618515"/>
                  </a:ext>
                </a:extLst>
              </a:tr>
              <a:tr h="394469">
                <a:tc>
                  <a:txBody>
                    <a:bodyPr/>
                    <a:lstStyle/>
                    <a:p>
                      <a:pPr marL="0" marR="0" algn="ctr">
                        <a:lnSpc>
                          <a:spcPct val="150000"/>
                        </a:lnSpc>
                        <a:spcBef>
                          <a:spcPts val="300"/>
                        </a:spcBef>
                        <a:spcAft>
                          <a:spcPts val="300"/>
                        </a:spcAft>
                      </a:pPr>
                      <a:r>
                        <a:rPr lang="en-US" sz="1600">
                          <a:effectLst/>
                          <a:latin typeface="Arial (Body)"/>
                        </a:rPr>
                        <a:t>#2</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 1500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60%</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Μαθητής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0189606"/>
                  </a:ext>
                </a:extLst>
              </a:tr>
              <a:tr h="394469">
                <a:tc>
                  <a:txBody>
                    <a:bodyPr/>
                    <a:lstStyle/>
                    <a:p>
                      <a:pPr marL="0" marR="0" algn="ctr">
                        <a:lnSpc>
                          <a:spcPct val="150000"/>
                        </a:lnSpc>
                        <a:spcBef>
                          <a:spcPts val="300"/>
                        </a:spcBef>
                        <a:spcAft>
                          <a:spcPts val="300"/>
                        </a:spcAft>
                      </a:pPr>
                      <a:r>
                        <a:rPr lang="en-US" sz="1600">
                          <a:effectLst/>
                          <a:latin typeface="Arial (Body)"/>
                        </a:rPr>
                        <a:t>#3</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a:effectLst/>
                          <a:latin typeface="Arial (Body)"/>
                        </a:rPr>
                        <a:t>≥ 1750 XP</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70%</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Εξερευνητής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6106793"/>
                  </a:ext>
                </a:extLst>
              </a:tr>
              <a:tr h="394469">
                <a:tc>
                  <a:txBody>
                    <a:bodyPr/>
                    <a:lstStyle/>
                    <a:p>
                      <a:pPr marL="0" marR="0" algn="ctr">
                        <a:lnSpc>
                          <a:spcPct val="150000"/>
                        </a:lnSpc>
                        <a:spcBef>
                          <a:spcPts val="300"/>
                        </a:spcBef>
                        <a:spcAft>
                          <a:spcPts val="300"/>
                        </a:spcAft>
                      </a:pPr>
                      <a:r>
                        <a:rPr lang="en-US" sz="1600">
                          <a:effectLst/>
                          <a:latin typeface="Arial (Body)"/>
                        </a:rPr>
                        <a:t>#4</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a:effectLst/>
                          <a:latin typeface="Arial (Body)"/>
                        </a:rPr>
                        <a:t>≥ 2000 XP</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a:effectLst/>
                          <a:latin typeface="Arial (Body)"/>
                        </a:rPr>
                        <a:t>80%</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Τυχοδιώκτης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08388526"/>
                  </a:ext>
                </a:extLst>
              </a:tr>
              <a:tr h="394469">
                <a:tc>
                  <a:txBody>
                    <a:bodyPr/>
                    <a:lstStyle/>
                    <a:p>
                      <a:pPr marL="0" marR="0" algn="ctr">
                        <a:lnSpc>
                          <a:spcPct val="150000"/>
                        </a:lnSpc>
                        <a:spcBef>
                          <a:spcPts val="300"/>
                        </a:spcBef>
                        <a:spcAft>
                          <a:spcPts val="300"/>
                        </a:spcAft>
                      </a:pPr>
                      <a:r>
                        <a:rPr lang="en-US" sz="1600">
                          <a:effectLst/>
                          <a:latin typeface="Arial (Body)"/>
                        </a:rPr>
                        <a:t>#5</a:t>
                      </a:r>
                      <a:endParaRPr lang="en-US" sz="160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 2250 XP</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n-US" sz="1600" dirty="0">
                          <a:effectLst/>
                          <a:latin typeface="Arial (Body)"/>
                        </a:rPr>
                        <a:t>90%</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300"/>
                        </a:spcBef>
                        <a:spcAft>
                          <a:spcPts val="300"/>
                        </a:spcAft>
                      </a:pPr>
                      <a:r>
                        <a:rPr lang="el-GR" sz="1600" dirty="0">
                          <a:effectLst/>
                          <a:latin typeface="Arial (Body)"/>
                        </a:rPr>
                        <a:t>Πρωταθλητής</a:t>
                      </a:r>
                      <a:endParaRPr lang="en-US" sz="1600" dirty="0">
                        <a:effectLst/>
                        <a:latin typeface="Arial (Body)"/>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52708225"/>
                  </a:ext>
                </a:extLst>
              </a:tr>
            </a:tbl>
          </a:graphicData>
        </a:graphic>
      </p:graphicFrame>
      <p:sp>
        <p:nvSpPr>
          <p:cNvPr id="12" name="TextBox 11">
            <a:extLst>
              <a:ext uri="{FF2B5EF4-FFF2-40B4-BE49-F238E27FC236}">
                <a16:creationId xmlns:a16="http://schemas.microsoft.com/office/drawing/2014/main" id="{6A846181-15D6-40B7-BC3F-CE650CDB6F74}"/>
              </a:ext>
            </a:extLst>
          </p:cNvPr>
          <p:cNvSpPr txBox="1"/>
          <p:nvPr/>
        </p:nvSpPr>
        <p:spPr>
          <a:xfrm>
            <a:off x="1289905" y="1669227"/>
            <a:ext cx="6564189" cy="456535"/>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Πίνακας κατάταξης</a:t>
            </a: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 </a:t>
            </a: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Κλίμακα κατάταξης βάσει Εμ</a:t>
            </a:r>
            <a:r>
              <a:rPr lang="el-GR" b="1" i="1" dirty="0">
                <a:solidFill>
                  <a:srgbClr val="2F5496"/>
                </a:solidFill>
                <a:latin typeface="Arial (Body)"/>
                <a:ea typeface="Times New Roman" panose="02020603050405020304" pitchFamily="18" charset="0"/>
                <a:cs typeface="Times New Roman" panose="02020603050405020304" pitchFamily="18" charset="0"/>
              </a:rPr>
              <a:t>πειρίας</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F0BB3615-51C7-4DAC-86FD-B8E46E36FAB5}"/>
              </a:ext>
            </a:extLst>
          </p:cNvPr>
          <p:cNvSpPr txBox="1"/>
          <p:nvPr/>
        </p:nvSpPr>
        <p:spPr>
          <a:xfrm>
            <a:off x="971599" y="4929325"/>
            <a:ext cx="7200800" cy="416011"/>
          </a:xfrm>
          <a:prstGeom prst="rect">
            <a:avLst/>
          </a:prstGeom>
          <a:noFill/>
        </p:spPr>
        <p:txBody>
          <a:bodyPr wrap="square">
            <a:spAutoFit/>
          </a:bodyPr>
          <a:lstStyle/>
          <a:p>
            <a:pPr marL="0" marR="0" algn="r">
              <a:lnSpc>
                <a:spcPct val="150000"/>
              </a:lnSpc>
              <a:spcBef>
                <a:spcPts val="0"/>
              </a:spcBef>
              <a:spcAft>
                <a:spcPts val="600"/>
              </a:spcAft>
            </a:pPr>
            <a:r>
              <a:rPr lang="el-GR" sz="1600" b="1" i="1" dirty="0">
                <a:solidFill>
                  <a:srgbClr val="2F5496"/>
                </a:solidFill>
                <a:effectLst/>
                <a:latin typeface="Arial (Body)"/>
                <a:ea typeface="Times New Roman" panose="02020603050405020304" pitchFamily="18" charset="0"/>
                <a:cs typeface="Times New Roman" panose="02020603050405020304" pitchFamily="18" charset="0"/>
              </a:rPr>
              <a:t>Οι μέγιστοι πόντοι εμπειρίας που μπορούν να συλλεχθούν είναι </a:t>
            </a:r>
            <a:r>
              <a:rPr lang="en-US" sz="1600" b="1" i="1" dirty="0">
                <a:solidFill>
                  <a:srgbClr val="2F5496"/>
                </a:solidFill>
                <a:effectLst/>
                <a:latin typeface="Arial (Body)"/>
                <a:ea typeface="Times New Roman" panose="02020603050405020304" pitchFamily="18" charset="0"/>
                <a:cs typeface="Times New Roman" panose="02020603050405020304" pitchFamily="18" charset="0"/>
              </a:rPr>
              <a:t>2.500</a:t>
            </a:r>
          </a:p>
        </p:txBody>
      </p:sp>
    </p:spTree>
    <p:extLst>
      <p:ext uri="{BB962C8B-B14F-4D97-AF65-F5344CB8AC3E}">
        <p14:creationId xmlns:p14="http://schemas.microsoft.com/office/powerpoint/2010/main" val="2766632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687606"/>
          </a:xfrm>
        </p:spPr>
        <p:txBody>
          <a:bodyPr/>
          <a:lstStyle/>
          <a:p>
            <a:r>
              <a:rPr lang="el-GR" dirty="0" err="1"/>
              <a:t>Προτασεισ</a:t>
            </a:r>
            <a:r>
              <a:rPr lang="el-GR" dirty="0"/>
              <a:t> για </a:t>
            </a:r>
            <a:r>
              <a:rPr lang="el-GR" dirty="0" err="1"/>
              <a:t>μελετη</a:t>
            </a:r>
            <a:endParaRPr lang="en-US" dirty="0"/>
          </a:p>
        </p:txBody>
      </p:sp>
      <p:sp>
        <p:nvSpPr>
          <p:cNvPr id="3" name="Content Placeholder 2"/>
          <p:cNvSpPr>
            <a:spLocks noGrp="1"/>
          </p:cNvSpPr>
          <p:nvPr>
            <p:ph idx="1"/>
          </p:nvPr>
        </p:nvSpPr>
        <p:spPr>
          <a:xfrm>
            <a:off x="251520" y="1412776"/>
            <a:ext cx="8373566" cy="5157192"/>
          </a:xfrm>
        </p:spPr>
        <p:txBody>
          <a:bodyPr>
            <a:noAutofit/>
          </a:bodyPr>
          <a:lstStyle/>
          <a:p>
            <a:pPr marL="285750" indent="-285750" algn="just">
              <a:buFont typeface="Wingdings" panose="05000000000000000000" pitchFamily="2" charset="2"/>
              <a:buChar char="ü"/>
            </a:pPr>
            <a:r>
              <a:rPr lang="en-US" sz="1600" b="0" dirty="0">
                <a:latin typeface="Arial (Body)"/>
              </a:rPr>
              <a:t>Chou, Y. K. (2019). </a:t>
            </a:r>
            <a:r>
              <a:rPr lang="en-US" sz="1600" b="0" i="1" dirty="0">
                <a:latin typeface="Arial (Body)"/>
              </a:rPr>
              <a:t>Actionable gamification: Beyond points, badges, and leaderboards</a:t>
            </a:r>
            <a:r>
              <a:rPr lang="en-US" sz="1600" b="0" dirty="0">
                <a:latin typeface="Arial (Body)"/>
              </a:rPr>
              <a:t>. </a:t>
            </a:r>
            <a:r>
              <a:rPr lang="en-US" sz="1600" b="0" dirty="0" err="1">
                <a:latin typeface="Arial (Body)"/>
              </a:rPr>
              <a:t>Packt</a:t>
            </a:r>
            <a:r>
              <a:rPr lang="en-US" sz="1600" b="0" dirty="0">
                <a:latin typeface="Arial (Body)"/>
              </a:rPr>
              <a:t> Publishing Ltd.</a:t>
            </a:r>
          </a:p>
          <a:p>
            <a:pPr marL="285750" indent="-285750" algn="just">
              <a:buFont typeface="Wingdings" panose="05000000000000000000" pitchFamily="2" charset="2"/>
              <a:buChar char="ü"/>
            </a:pPr>
            <a:r>
              <a:rPr lang="en-US" sz="1600" b="0" dirty="0">
                <a:latin typeface="Arial (Body)"/>
              </a:rPr>
              <a:t>Fogg, B. J. (2009). A behavior model for persuasive design. In </a:t>
            </a:r>
            <a:r>
              <a:rPr lang="en-US" sz="1600" b="0" i="1" dirty="0">
                <a:latin typeface="Arial (Body)"/>
              </a:rPr>
              <a:t>Proceedings of the 4</a:t>
            </a:r>
            <a:r>
              <a:rPr lang="en-US" sz="1600" b="0" i="1" baseline="30000" dirty="0">
                <a:latin typeface="Arial (Body)"/>
              </a:rPr>
              <a:t>th</a:t>
            </a:r>
            <a:r>
              <a:rPr lang="en-US" sz="1600" b="0" i="1" dirty="0">
                <a:latin typeface="Arial (Body)"/>
              </a:rPr>
              <a:t> International Conference on Persuasive Technology </a:t>
            </a:r>
            <a:r>
              <a:rPr lang="en-US" sz="1600" b="0" dirty="0">
                <a:latin typeface="Arial (Body)"/>
              </a:rPr>
              <a:t>(pp. 1-7).</a:t>
            </a:r>
          </a:p>
          <a:p>
            <a:pPr marL="285750" indent="-285750" algn="just">
              <a:buFont typeface="Wingdings" panose="05000000000000000000" pitchFamily="2" charset="2"/>
              <a:buChar char="ü"/>
            </a:pPr>
            <a:r>
              <a:rPr lang="en-US" sz="1600" b="0" dirty="0">
                <a:latin typeface="Arial (Body)"/>
              </a:rPr>
              <a:t>Fullerton, T. (2019). </a:t>
            </a:r>
            <a:r>
              <a:rPr lang="en-US" sz="1600" b="0" i="1" dirty="0">
                <a:latin typeface="Arial (Body)"/>
              </a:rPr>
              <a:t>Game design workshop: a </a:t>
            </a:r>
            <a:r>
              <a:rPr lang="en-US" sz="1600" b="0" i="1" dirty="0" err="1">
                <a:latin typeface="Arial (Body)"/>
              </a:rPr>
              <a:t>playcentric</a:t>
            </a:r>
            <a:r>
              <a:rPr lang="en-US" sz="1600" b="0" i="1" dirty="0">
                <a:latin typeface="Arial (Body)"/>
              </a:rPr>
              <a:t> approach to creating innovative games</a:t>
            </a:r>
            <a:r>
              <a:rPr lang="en-US" sz="1600" b="0" dirty="0">
                <a:latin typeface="Arial (Body)"/>
              </a:rPr>
              <a:t>. AK Peters/CRC Press.</a:t>
            </a:r>
          </a:p>
          <a:p>
            <a:pPr marL="285750" indent="-285750" algn="just">
              <a:buFont typeface="Wingdings" panose="05000000000000000000" pitchFamily="2" charset="2"/>
              <a:buChar char="ü"/>
            </a:pPr>
            <a:r>
              <a:rPr lang="en-US" sz="1600" b="0" dirty="0" err="1">
                <a:latin typeface="Arial (Body)"/>
              </a:rPr>
              <a:t>Hamari</a:t>
            </a:r>
            <a:r>
              <a:rPr lang="en-US" sz="1600" b="0" dirty="0">
                <a:latin typeface="Arial (Body)"/>
              </a:rPr>
              <a:t>, J., Koivisto, J., &amp; </a:t>
            </a:r>
            <a:r>
              <a:rPr lang="en-US" sz="1600" b="0" dirty="0" err="1">
                <a:latin typeface="Arial (Body)"/>
              </a:rPr>
              <a:t>Sarsa</a:t>
            </a:r>
            <a:r>
              <a:rPr lang="en-US" sz="1600" b="0" dirty="0">
                <a:latin typeface="Arial (Body)"/>
              </a:rPr>
              <a:t>, H. (2014, January). Does gamification work? A literature review of empirical studies on gamification. In </a:t>
            </a:r>
            <a:r>
              <a:rPr lang="en-US" sz="1600" b="0" i="1" dirty="0">
                <a:latin typeface="Arial (Body)"/>
              </a:rPr>
              <a:t>Proceedings of the </a:t>
            </a:r>
            <a:r>
              <a:rPr lang="el-GR" sz="1600" b="0" i="1" dirty="0">
                <a:latin typeface="Arial (Body)"/>
              </a:rPr>
              <a:t>47</a:t>
            </a:r>
            <a:r>
              <a:rPr lang="en-US" sz="1600" b="0" i="1" baseline="30000" dirty="0" err="1">
                <a:latin typeface="Arial (Body)"/>
              </a:rPr>
              <a:t>th</a:t>
            </a:r>
            <a:r>
              <a:rPr lang="en-US" sz="1600" b="0" i="1" baseline="30000" dirty="0">
                <a:latin typeface="Arial (Body)"/>
              </a:rPr>
              <a:t> </a:t>
            </a:r>
            <a:r>
              <a:rPr lang="en-US" sz="1600" b="0" i="1" dirty="0">
                <a:latin typeface="Arial (Body)"/>
              </a:rPr>
              <a:t>Hawaii international conference on system sciences</a:t>
            </a:r>
            <a:r>
              <a:rPr lang="en-US" sz="1600" b="0" dirty="0">
                <a:latin typeface="Arial (Body)"/>
              </a:rPr>
              <a:t> (pp. 3025-3034). IEEE.</a:t>
            </a:r>
          </a:p>
          <a:p>
            <a:pPr marL="285750" indent="-285750" algn="just">
              <a:buFont typeface="Wingdings" panose="05000000000000000000" pitchFamily="2" charset="2"/>
              <a:buChar char="ü"/>
            </a:pPr>
            <a:r>
              <a:rPr lang="en-US" sz="1600" b="0" dirty="0">
                <a:latin typeface="Arial (Body)"/>
              </a:rPr>
              <a:t>Kapp, K. M. (2012). </a:t>
            </a:r>
            <a:r>
              <a:rPr lang="en-US" sz="1600" b="0" i="1" dirty="0">
                <a:latin typeface="Arial (Body)"/>
              </a:rPr>
              <a:t>The gamification of learning and instruction: game-based methods and strategies for training and education</a:t>
            </a:r>
            <a:r>
              <a:rPr lang="en-US" sz="1600" b="0" dirty="0">
                <a:latin typeface="Arial (Body)"/>
              </a:rPr>
              <a:t>. John Wiley &amp; Sons.</a:t>
            </a:r>
          </a:p>
          <a:p>
            <a:pPr marL="285750" indent="-285750" algn="just">
              <a:buFont typeface="Wingdings" panose="05000000000000000000" pitchFamily="2" charset="2"/>
              <a:buChar char="ü"/>
            </a:pPr>
            <a:r>
              <a:rPr lang="en-US" sz="1600" b="0" dirty="0">
                <a:latin typeface="Arial (Body)"/>
              </a:rPr>
              <a:t>Lee, J. J., &amp; Hammer, J. (2011). Gamification in education: What, how, why bother?. </a:t>
            </a:r>
            <a:r>
              <a:rPr lang="en-US" sz="1600" b="0" i="1" dirty="0">
                <a:latin typeface="Arial (Body)"/>
              </a:rPr>
              <a:t>Academic Exchange Quarterly, 15</a:t>
            </a:r>
            <a:r>
              <a:rPr lang="en-US" sz="1600" b="0" dirty="0">
                <a:latin typeface="Arial (Body)"/>
              </a:rPr>
              <a:t>(2), 146.</a:t>
            </a:r>
          </a:p>
          <a:p>
            <a:pPr marL="285750" indent="-285750" algn="just">
              <a:buFont typeface="Wingdings" panose="05000000000000000000" pitchFamily="2" charset="2"/>
              <a:buChar char="ü"/>
            </a:pPr>
            <a:r>
              <a:rPr lang="en-US" sz="1600" b="0" dirty="0">
                <a:latin typeface="Arial (Body)"/>
              </a:rPr>
              <a:t>Walz, S. P., &amp; </a:t>
            </a:r>
            <a:r>
              <a:rPr lang="en-US" sz="1600" b="0" dirty="0" err="1">
                <a:latin typeface="Arial (Body)"/>
              </a:rPr>
              <a:t>Deterding</a:t>
            </a:r>
            <a:r>
              <a:rPr lang="en-US" sz="1600" b="0" dirty="0">
                <a:latin typeface="Arial (Body)"/>
              </a:rPr>
              <a:t>, S. (Eds.). (2014). </a:t>
            </a:r>
            <a:r>
              <a:rPr lang="en-US" sz="1600" b="0" i="1" dirty="0">
                <a:latin typeface="Arial (Body)"/>
              </a:rPr>
              <a:t>The gameful world: Approaches, issues, applications</a:t>
            </a:r>
            <a:r>
              <a:rPr lang="en-US" sz="1600" b="0" dirty="0">
                <a:latin typeface="Arial (Body)"/>
              </a:rPr>
              <a:t>. MIT Press.</a:t>
            </a:r>
          </a:p>
          <a:p>
            <a:pPr marL="285750" indent="-285750" algn="just">
              <a:buFont typeface="Wingdings" panose="05000000000000000000" pitchFamily="2" charset="2"/>
              <a:buChar char="ü"/>
            </a:pPr>
            <a:r>
              <a:rPr lang="en-US" sz="1600" b="0" dirty="0">
                <a:latin typeface="Arial (Body)"/>
              </a:rPr>
              <a:t>Werbach, K., &amp; Hunter, D. (2015). </a:t>
            </a:r>
            <a:r>
              <a:rPr lang="en-US" sz="1600" b="0" i="1" dirty="0">
                <a:latin typeface="Arial (Body)"/>
              </a:rPr>
              <a:t>The gamification toolkit: dynamics, mechanics, and components for the win</a:t>
            </a:r>
            <a:r>
              <a:rPr lang="en-US" sz="1600" b="0" dirty="0">
                <a:latin typeface="Arial (Body)"/>
              </a:rPr>
              <a:t>. Wharton School Press.</a:t>
            </a:r>
          </a:p>
        </p:txBody>
      </p:sp>
    </p:spTree>
    <p:extLst>
      <p:ext uri="{BB962C8B-B14F-4D97-AF65-F5344CB8AC3E}">
        <p14:creationId xmlns:p14="http://schemas.microsoft.com/office/powerpoint/2010/main" val="1401035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6203032" cy="687606"/>
          </a:xfrm>
        </p:spPr>
        <p:txBody>
          <a:bodyPr/>
          <a:lstStyle/>
          <a:p>
            <a:r>
              <a:rPr lang="el-GR" dirty="0" err="1"/>
              <a:t>Επισκοπηση</a:t>
            </a:r>
            <a:r>
              <a:rPr lang="el-GR" dirty="0"/>
              <a:t> </a:t>
            </a:r>
            <a:r>
              <a:rPr lang="el-GR" dirty="0" err="1"/>
              <a:t>μαθηματοσ</a:t>
            </a:r>
            <a:endParaRPr lang="en-US" dirty="0"/>
          </a:p>
        </p:txBody>
      </p:sp>
      <p:sp>
        <p:nvSpPr>
          <p:cNvPr id="3" name="Content Placeholder 2"/>
          <p:cNvSpPr>
            <a:spLocks noGrp="1"/>
          </p:cNvSpPr>
          <p:nvPr>
            <p:ph idx="1"/>
          </p:nvPr>
        </p:nvSpPr>
        <p:spPr>
          <a:xfrm>
            <a:off x="3076" y="2127047"/>
            <a:ext cx="8889404" cy="4284394"/>
          </a:xfrm>
        </p:spPr>
        <p:txBody>
          <a:bodyPr>
            <a:noAutofit/>
          </a:bodyPr>
          <a:lstStyle/>
          <a:p>
            <a:pPr marL="457200" indent="-457200" algn="just">
              <a:lnSpc>
                <a:spcPct val="150000"/>
              </a:lnSpc>
              <a:spcBef>
                <a:spcPts val="600"/>
              </a:spcBef>
              <a:buFont typeface="Wingdings" panose="05000000000000000000" pitchFamily="2" charset="2"/>
              <a:buChar char="ü"/>
            </a:pPr>
            <a:r>
              <a:rPr lang="el-GR" sz="1500" b="0" dirty="0">
                <a:latin typeface="Arial (Body)"/>
                <a:cs typeface="Times New Roman" panose="02020603050405020304" pitchFamily="18" charset="0"/>
              </a:rPr>
              <a:t>Αυτό το μάθημα αφορά την εφαρμογή τέτοιων συστημάτων με τρόπους που δημιουργούν συνεχή συμμετοχή των μαθητών και παράγουν μετρήσιμα εκπαιδευτικά οφέλη</a:t>
            </a:r>
            <a:r>
              <a:rPr lang="en-US" sz="1500" b="0" dirty="0">
                <a:latin typeface="Arial (Body)"/>
                <a:cs typeface="Times New Roman" panose="02020603050405020304" pitchFamily="18" charset="0"/>
              </a:rPr>
              <a:t>.</a:t>
            </a:r>
            <a:endParaRPr lang="el-GR" sz="15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500" b="0" dirty="0">
                <a:latin typeface="Arial (Body)"/>
                <a:cs typeface="Times New Roman" panose="02020603050405020304" pitchFamily="18" charset="0"/>
              </a:rPr>
              <a:t>Το μάθημα απευθύνεται σε εκπαιδευτικούς τόσο πρωτοβάθμιας όσο και δευτεροβάθμιας εκπαίδευσης (συμπεριλαμβανομένης της ειδικής αγωγής</a:t>
            </a:r>
            <a:r>
              <a:rPr lang="en-US" sz="1500" b="0" dirty="0">
                <a:latin typeface="Arial (Body)"/>
                <a:cs typeface="Times New Roman" panose="02020603050405020304" pitchFamily="18" charset="0"/>
              </a:rPr>
              <a:t>).</a:t>
            </a:r>
            <a:endParaRPr lang="el-GR" sz="15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500" b="0" dirty="0">
                <a:latin typeface="Arial (Body)"/>
                <a:cs typeface="Times New Roman" panose="02020603050405020304" pitchFamily="18" charset="0"/>
              </a:rPr>
              <a:t>Σκοπός του μαθήματος είναι να εισαγάγει τους συμμετέχοντες στις έννοιες της Μάθησης με βάση τα Παιχνίδια και της Παιχνιδοποίησης, εξασφαλίζοντας την υπεύθυνη και επιτυχή υλοποίηση ψηφιακών εκπαιδευτικών παιχνιδιών τόσο σε διαφορετικές χώρες όσο και σε όλα τα σχολικά μαθήματα</a:t>
            </a:r>
            <a:r>
              <a:rPr lang="en-US" sz="1500" b="0" dirty="0">
                <a:latin typeface="Arial (Body)"/>
                <a:cs typeface="Times New Roman" panose="02020603050405020304" pitchFamily="18" charset="0"/>
              </a:rPr>
              <a:t>.</a:t>
            </a:r>
            <a:endParaRPr lang="el-GR" sz="15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500" b="0" dirty="0">
                <a:latin typeface="Arial (Body)"/>
                <a:cs typeface="Times New Roman" panose="02020603050405020304" pitchFamily="18" charset="0"/>
              </a:rPr>
              <a:t>Το μάθημα είναι κυρίως </a:t>
            </a:r>
            <a:r>
              <a:rPr lang="el-GR" sz="1500" b="0" dirty="0" err="1">
                <a:latin typeface="Arial (Body)"/>
                <a:cs typeface="Times New Roman" panose="02020603050405020304" pitchFamily="18" charset="0"/>
              </a:rPr>
              <a:t>εξορθολογισμένο</a:t>
            </a:r>
            <a:r>
              <a:rPr lang="el-GR" sz="1500" b="0" dirty="0">
                <a:latin typeface="Arial (Body)"/>
                <a:cs typeface="Times New Roman" panose="02020603050405020304" pitchFamily="18" charset="0"/>
              </a:rPr>
              <a:t> στη διεξαγωγή </a:t>
            </a:r>
            <a:r>
              <a:rPr lang="el-GR" sz="1500" b="0" dirty="0" err="1">
                <a:latin typeface="Arial (Body)"/>
                <a:cs typeface="Times New Roman" panose="02020603050405020304" pitchFamily="18" charset="0"/>
              </a:rPr>
              <a:t>παιχνιδοποιημένων</a:t>
            </a:r>
            <a:r>
              <a:rPr lang="el-GR" sz="1500" b="0" dirty="0">
                <a:latin typeface="Arial (Body)"/>
                <a:cs typeface="Times New Roman" panose="02020603050405020304" pitchFamily="18" charset="0"/>
              </a:rPr>
              <a:t> δραστηριοτήτων σε περιβάλλοντα Εικονικής Πραγματικότητας (τρισδιάστατα), αλλά δεν απαιτούνται ιδιαίτερες τεχνικές δεξιότητες ή εμπειρία παιχνιδιού</a:t>
            </a:r>
            <a:r>
              <a:rPr lang="en-US" sz="1500" b="0" dirty="0">
                <a:latin typeface="Arial (Body)"/>
                <a:cs typeface="Times New Roman" panose="02020603050405020304" pitchFamily="18" charset="0"/>
              </a:rPr>
              <a:t>.</a:t>
            </a:r>
            <a:endParaRPr lang="en-GB" sz="1500" b="0" dirty="0">
              <a:latin typeface="Arial (Body)"/>
              <a:cs typeface="Times New Roman" panose="02020603050405020304" pitchFamily="18" charset="0"/>
            </a:endParaRPr>
          </a:p>
        </p:txBody>
      </p:sp>
      <p:sp>
        <p:nvSpPr>
          <p:cNvPr id="5" name="TextBox 4">
            <a:extLst>
              <a:ext uri="{FF2B5EF4-FFF2-40B4-BE49-F238E27FC236}">
                <a16:creationId xmlns:a16="http://schemas.microsoft.com/office/drawing/2014/main" id="{3F611792-59B7-41C8-A639-E3944D996CB6}"/>
              </a:ext>
            </a:extLst>
          </p:cNvPr>
          <p:cNvSpPr txBox="1"/>
          <p:nvPr/>
        </p:nvSpPr>
        <p:spPr>
          <a:xfrm>
            <a:off x="464840" y="1559923"/>
            <a:ext cx="8291264" cy="465320"/>
          </a:xfrm>
          <a:prstGeom prst="rect">
            <a:avLst/>
          </a:prstGeom>
          <a:noFill/>
        </p:spPr>
        <p:txBody>
          <a:bodyPr wrap="square">
            <a:spAutoFit/>
          </a:bodyPr>
          <a:lstStyle/>
          <a:p>
            <a:pPr marL="0" marR="0" algn="ctr">
              <a:lnSpc>
                <a:spcPct val="150000"/>
              </a:lnSpc>
              <a:spcBef>
                <a:spcPts val="0"/>
              </a:spcBef>
              <a:spcAft>
                <a:spcPts val="600"/>
              </a:spcAft>
            </a:pPr>
            <a:r>
              <a:rPr lang="el-GR" b="1" i="1" dirty="0">
                <a:solidFill>
                  <a:srgbClr val="2F5496"/>
                </a:solidFill>
                <a:latin typeface="Arial (Body)"/>
                <a:cs typeface="Times New Roman" panose="02020603050405020304" pitchFamily="18" charset="0"/>
              </a:rPr>
              <a:t>Εισαγωγή στο Μάθημα της Παιχνιδοποίησης</a:t>
            </a:r>
            <a:endParaRPr lang="en-US" b="1" i="1" dirty="0">
              <a:solidFill>
                <a:srgbClr val="2F5496"/>
              </a:solidFill>
              <a:latin typeface="Arial (Body)"/>
              <a:cs typeface="Times New Roman" panose="02020603050405020304" pitchFamily="18" charset="0"/>
            </a:endParaRPr>
          </a:p>
        </p:txBody>
      </p:sp>
    </p:spTree>
    <p:extLst>
      <p:ext uri="{BB962C8B-B14F-4D97-AF65-F5344CB8AC3E}">
        <p14:creationId xmlns:p14="http://schemas.microsoft.com/office/powerpoint/2010/main" val="1318312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ven Reasons to Pilot a Game-Based Learning Unit - John Spencer">
            <a:extLst>
              <a:ext uri="{FF2B5EF4-FFF2-40B4-BE49-F238E27FC236}">
                <a16:creationId xmlns:a16="http://schemas.microsoft.com/office/drawing/2014/main" id="{2C30B68C-6F7A-4B0D-A2E3-AB4239D5C2D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650726"/>
            <a:ext cx="8927976" cy="28971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95536" y="404664"/>
            <a:ext cx="5791200" cy="759614"/>
          </a:xfrm>
        </p:spPr>
        <p:txBody>
          <a:bodyPr/>
          <a:lstStyle/>
          <a:p>
            <a:r>
              <a:rPr lang="el-GR" dirty="0" err="1"/>
              <a:t>Περιγραφη</a:t>
            </a:r>
            <a:r>
              <a:rPr lang="el-GR" dirty="0"/>
              <a:t> </a:t>
            </a:r>
            <a:r>
              <a:rPr lang="el-GR" dirty="0" err="1"/>
              <a:t>μαθηματοσ</a:t>
            </a:r>
            <a:endParaRPr lang="en-US" dirty="0"/>
          </a:p>
        </p:txBody>
      </p:sp>
      <p:sp>
        <p:nvSpPr>
          <p:cNvPr id="3" name="Content Placeholder 2"/>
          <p:cNvSpPr>
            <a:spLocks noGrp="1"/>
          </p:cNvSpPr>
          <p:nvPr>
            <p:ph idx="1"/>
          </p:nvPr>
        </p:nvSpPr>
        <p:spPr>
          <a:xfrm>
            <a:off x="251520" y="2060848"/>
            <a:ext cx="8100392" cy="1589878"/>
          </a:xfrm>
        </p:spPr>
        <p:txBody>
          <a:bodyPr>
            <a:normAutofit fontScale="85000" lnSpcReduction="10000"/>
          </a:bodyPr>
          <a:lstStyle/>
          <a:p>
            <a:pPr marL="457200" marR="0" indent="-457200" algn="just">
              <a:lnSpc>
                <a:spcPct val="150000"/>
              </a:lnSpc>
              <a:spcBef>
                <a:spcPts val="0"/>
              </a:spcBef>
              <a:buFont typeface="Wingdings" panose="05000000000000000000" pitchFamily="2" charset="2"/>
              <a:buChar char="ü"/>
            </a:pPr>
            <a:r>
              <a:rPr lang="el-GR" sz="1600" b="0" dirty="0">
                <a:latin typeface="Arial (Body)"/>
                <a:ea typeface="Calibri" panose="020F0502020204030204" pitchFamily="34" charset="0"/>
                <a:cs typeface="Times New Roman" panose="02020603050405020304" pitchFamily="18" charset="0"/>
              </a:rPr>
              <a:t>Η Μάθηση βασισμένη στο Παιχνίδι θεωρείται μία από τις πιο διαδεδομένες προσεγγίσεις που μπορούν να ενισχύσουν τα κίνητρα των μαθητών και να αυξήσουν την ενασχόλησή τους</a:t>
            </a:r>
            <a:r>
              <a:rPr lang="en-US" sz="1600" b="0" dirty="0">
                <a:effectLst/>
                <a:latin typeface="Arial (Body)"/>
                <a:ea typeface="Calibri" panose="020F0502020204030204" pitchFamily="34" charset="0"/>
                <a:cs typeface="Times New Roman" panose="02020603050405020304" pitchFamily="18" charset="0"/>
              </a:rPr>
              <a:t>.</a:t>
            </a:r>
            <a:endParaRPr lang="el-GR" sz="1600" b="0" dirty="0">
              <a:effectLst/>
              <a:latin typeface="Arial (Body)"/>
              <a:ea typeface="Calibri" panose="020F0502020204030204" pitchFamily="34" charset="0"/>
              <a:cs typeface="Times New Roman" panose="02020603050405020304" pitchFamily="18" charset="0"/>
            </a:endParaRPr>
          </a:p>
          <a:p>
            <a:pPr marL="457200" marR="0" indent="-457200" algn="just">
              <a:lnSpc>
                <a:spcPct val="150000"/>
              </a:lnSpc>
              <a:spcBef>
                <a:spcPts val="0"/>
              </a:spcBef>
              <a:buFont typeface="Wingdings" panose="05000000000000000000" pitchFamily="2" charset="2"/>
              <a:buChar char="ü"/>
            </a:pPr>
            <a:r>
              <a:rPr lang="el-GR" sz="1600" b="0" dirty="0">
                <a:latin typeface="Arial (Body)"/>
                <a:ea typeface="Calibri" panose="020F0502020204030204" pitchFamily="34" charset="0"/>
                <a:cs typeface="Times New Roman" panose="02020603050405020304" pitchFamily="18" charset="0"/>
              </a:rPr>
              <a:t>Η Παιχνιδοποίηση ορίζεται ως η εφαρμογή τεχνικών σχεδιασμού ψηφιακών παιχνιδιών σε περιβάλλοντα εκτός παιχνιδιού (όπως επιχειρήσεις, εκπαίδευση</a:t>
            </a:r>
            <a:r>
              <a:rPr lang="en-US" sz="1600" b="0" dirty="0">
                <a:effectLst/>
                <a:latin typeface="Arial (Body)"/>
                <a:ea typeface="Calibri" panose="020F0502020204030204" pitchFamily="34" charset="0"/>
                <a:cs typeface="Times New Roman" panose="02020603050405020304" pitchFamily="18" charset="0"/>
              </a:rPr>
              <a:t>).</a:t>
            </a:r>
            <a:endParaRPr lang="el-GR" sz="1600" b="0" dirty="0">
              <a:latin typeface="Arial (Body)"/>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07A02CE-FAF3-487A-8527-29B91F4C61EC}"/>
              </a:ext>
            </a:extLst>
          </p:cNvPr>
          <p:cNvSpPr txBox="1"/>
          <p:nvPr/>
        </p:nvSpPr>
        <p:spPr>
          <a:xfrm>
            <a:off x="381447" y="1471582"/>
            <a:ext cx="8100392"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Σημαντικά Σημεία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6889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11F1-7C99-4313-BED8-16FAC2A30F37}"/>
              </a:ext>
            </a:extLst>
          </p:cNvPr>
          <p:cNvSpPr>
            <a:spLocks noGrp="1"/>
          </p:cNvSpPr>
          <p:nvPr>
            <p:ph type="title"/>
          </p:nvPr>
        </p:nvSpPr>
        <p:spPr>
          <a:xfrm>
            <a:off x="492274" y="454993"/>
            <a:ext cx="5791200" cy="831622"/>
          </a:xfrm>
        </p:spPr>
        <p:txBody>
          <a:bodyPr>
            <a:normAutofit/>
          </a:bodyPr>
          <a:lstStyle/>
          <a:p>
            <a:r>
              <a:rPr lang="el-GR" dirty="0" err="1"/>
              <a:t>ΠεριγραφΗ</a:t>
            </a:r>
            <a:r>
              <a:rPr lang="el-GR" dirty="0"/>
              <a:t> </a:t>
            </a:r>
            <a:r>
              <a:rPr lang="el-GR" dirty="0" err="1"/>
              <a:t>μαθΗματοσ</a:t>
            </a:r>
            <a:endParaRPr lang="en-US" dirty="0"/>
          </a:p>
        </p:txBody>
      </p:sp>
      <p:sp>
        <p:nvSpPr>
          <p:cNvPr id="3" name="Content Placeholder 2">
            <a:extLst>
              <a:ext uri="{FF2B5EF4-FFF2-40B4-BE49-F238E27FC236}">
                <a16:creationId xmlns:a16="http://schemas.microsoft.com/office/drawing/2014/main" id="{70BCF2A0-3238-45EF-87BF-4815D4798ACE}"/>
              </a:ext>
            </a:extLst>
          </p:cNvPr>
          <p:cNvSpPr>
            <a:spLocks noGrp="1"/>
          </p:cNvSpPr>
          <p:nvPr>
            <p:ph idx="1"/>
          </p:nvPr>
        </p:nvSpPr>
        <p:spPr>
          <a:xfrm>
            <a:off x="251520" y="2348880"/>
            <a:ext cx="8483624" cy="4032448"/>
          </a:xfrm>
        </p:spPr>
        <p:txBody>
          <a:bodyPr>
            <a:noAutofit/>
          </a:bodyPr>
          <a:lstStyle/>
          <a:p>
            <a:pPr marL="182880">
              <a:lnSpc>
                <a:spcPct val="160000"/>
              </a:lnSpc>
              <a:spcBef>
                <a:spcPts val="600"/>
              </a:spcBef>
            </a:pPr>
            <a:r>
              <a:rPr lang="el-GR" sz="1600" dirty="0">
                <a:latin typeface="Arial (Body)"/>
                <a:cs typeface="Times New Roman" panose="02020603050405020304" pitchFamily="18" charset="0"/>
              </a:rPr>
              <a:t>Με την επιτυχή ολοκλήρωση αυτού του μαθήματος, θα είστε σε θέση να</a:t>
            </a:r>
            <a:r>
              <a:rPr lang="en-US" sz="1600" dirty="0">
                <a:latin typeface="Arial (Body)"/>
                <a:cs typeface="Times New Roman" panose="02020603050405020304" pitchFamily="18" charset="0"/>
              </a:rPr>
              <a:t>…</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…κατανοείτε</a:t>
            </a: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τα πλεονεκτήματα και τα μειονεκτήματα της Μάθησης με Βάση τα Παιχνίδια και της Παιχνιδοποίησης στην εκπαίδευση</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…εντοπίζετε και αξιολογείτε τις δυνατότητες των διαθέσιμων (σοβαρών) παιχνιδιών λαμβάνοντας υπόψη τις εκπαιδευτικές προτιμήσεις και ανάγκες των μαθητών σας</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…καθιερώσουν νέες εκπαιδευτικές πρακτικές ενσωματώνοντας χαρακτηριστικά μάθησης βάσει παιχνιδιών και στρατηγικές Παιχνιδοποίησης</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…ενσωματώσουν εργαλεία ΤΠΕ (όπως τρισδιάστατους Εικονικούς Κόσμους) και εξατομικευμένες μαθησιακές παρεμβάσεις στις δραστηριότητές τους στην τάξη</a:t>
            </a:r>
            <a:r>
              <a:rPr lang="en-US" sz="1600" b="0" dirty="0">
                <a:latin typeface="Arial (Body)"/>
                <a:cs typeface="Times New Roman" panose="02020603050405020304" pitchFamily="18" charset="0"/>
              </a:rPr>
              <a:t>.</a:t>
            </a:r>
          </a:p>
        </p:txBody>
      </p:sp>
      <p:sp>
        <p:nvSpPr>
          <p:cNvPr id="6" name="TextBox 5">
            <a:extLst>
              <a:ext uri="{FF2B5EF4-FFF2-40B4-BE49-F238E27FC236}">
                <a16:creationId xmlns:a16="http://schemas.microsoft.com/office/drawing/2014/main" id="{5DF1586C-234D-4A5D-A564-F1394A8E461A}"/>
              </a:ext>
            </a:extLst>
          </p:cNvPr>
          <p:cNvSpPr txBox="1"/>
          <p:nvPr/>
        </p:nvSpPr>
        <p:spPr>
          <a:xfrm>
            <a:off x="443880" y="1589480"/>
            <a:ext cx="8291264" cy="456535"/>
          </a:xfrm>
          <a:prstGeom prst="rect">
            <a:avLst/>
          </a:prstGeom>
          <a:noFill/>
        </p:spPr>
        <p:txBody>
          <a:bodyPr wrap="square">
            <a:spAutoFit/>
          </a:bodyPr>
          <a:lstStyle/>
          <a:p>
            <a:pPr algn="ctr">
              <a:lnSpc>
                <a:spcPct val="150000"/>
              </a:lnSpc>
              <a:spcAft>
                <a:spcPts val="600"/>
              </a:spcAft>
            </a:pPr>
            <a:r>
              <a:rPr lang="el-GR" b="1" i="1" dirty="0">
                <a:solidFill>
                  <a:srgbClr val="2F5496"/>
                </a:solidFill>
                <a:latin typeface="Arial (Body)"/>
                <a:ea typeface="Times New Roman" panose="02020603050405020304" pitchFamily="18" charset="0"/>
                <a:cs typeface="Times New Roman" panose="02020603050405020304" pitchFamily="18" charset="0"/>
              </a:rPr>
              <a:t>Επιδιωκόμενα Μαθησιακά Αποτελέσματα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8231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BCF2A0-3238-45EF-87BF-4815D4798ACE}"/>
              </a:ext>
            </a:extLst>
          </p:cNvPr>
          <p:cNvSpPr>
            <a:spLocks noGrp="1"/>
          </p:cNvSpPr>
          <p:nvPr>
            <p:ph idx="1"/>
          </p:nvPr>
        </p:nvSpPr>
        <p:spPr>
          <a:xfrm>
            <a:off x="197768" y="2023420"/>
            <a:ext cx="8748464" cy="4717947"/>
          </a:xfrm>
        </p:spPr>
        <p:txBody>
          <a:bodyPr>
            <a:noAutofit/>
          </a:bodyPr>
          <a:lstStyle/>
          <a:p>
            <a:pPr marL="182880" marR="0" indent="-182880">
              <a:lnSpc>
                <a:spcPct val="150000"/>
              </a:lnSpc>
              <a:spcBef>
                <a:spcPts val="0"/>
              </a:spcBef>
            </a:pPr>
            <a:r>
              <a:rPr lang="el-GR" sz="1600" b="1" i="1" dirty="0">
                <a:effectLst/>
                <a:latin typeface="Arial (Body)"/>
                <a:ea typeface="Calibri" panose="020F0502020204030204" pitchFamily="34" charset="0"/>
                <a:cs typeface="Times New Roman" panose="02020603050405020304" pitchFamily="18" charset="0"/>
              </a:rPr>
              <a:t>Όσον αφορά τη γνώση</a:t>
            </a:r>
            <a:r>
              <a:rPr lang="en-US" sz="1600" b="1" i="1" dirty="0">
                <a:effectLst/>
                <a:latin typeface="Arial (Body)"/>
                <a:ea typeface="Calibri" panose="020F0502020204030204" pitchFamily="34" charset="0"/>
                <a:cs typeface="Times New Roman" panose="02020603050405020304" pitchFamily="18" charset="0"/>
              </a:rPr>
              <a:t>…</a:t>
            </a:r>
            <a:endParaRPr lang="el-GR" sz="1600" i="1" dirty="0">
              <a:latin typeface="Arial (Body)"/>
              <a:ea typeface="Calibri" panose="020F0502020204030204" pitchFamily="34" charset="0"/>
              <a:cs typeface="Times New Roman" panose="02020603050405020304" pitchFamily="18" charset="0"/>
            </a:endParaRPr>
          </a:p>
          <a:p>
            <a:pPr marL="285750" marR="0" indent="-285750">
              <a:lnSpc>
                <a:spcPct val="150000"/>
              </a:lnSpc>
              <a:spcBef>
                <a:spcPts val="0"/>
              </a:spcBef>
              <a:buFont typeface="Wingdings" panose="05000000000000000000" pitchFamily="2" charset="2"/>
              <a:buChar char="ü"/>
            </a:pPr>
            <a:r>
              <a:rPr lang="en-US" sz="1600" b="0" dirty="0">
                <a:effectLst/>
                <a:latin typeface="Arial (Body)"/>
                <a:ea typeface="Calibri" panose="020F0502020204030204" pitchFamily="34" charset="0"/>
                <a:cs typeface="Times New Roman" panose="02020603050405020304" pitchFamily="18" charset="0"/>
              </a:rPr>
              <a:t> </a:t>
            </a:r>
            <a:r>
              <a:rPr lang="el-GR" sz="1600" b="0" dirty="0">
                <a:effectLst/>
                <a:latin typeface="Arial (Body)"/>
                <a:ea typeface="Calibri" panose="020F0502020204030204" pitchFamily="34" charset="0"/>
                <a:cs typeface="Times New Roman" panose="02020603050405020304" pitchFamily="18" charset="0"/>
              </a:rPr>
              <a:t>…</a:t>
            </a:r>
            <a:r>
              <a:rPr lang="el-GR" sz="1600" b="0" dirty="0">
                <a:latin typeface="Arial (Body)"/>
                <a:cs typeface="Times New Roman" panose="02020603050405020304" pitchFamily="18" charset="0"/>
              </a:rPr>
              <a:t>να κατανοείτε τις θεωρητικές και εννοιολογικές αρχές της Μάθησης με Βάση τα Παιχνίδια.</a:t>
            </a:r>
          </a:p>
          <a:p>
            <a:pPr marL="285750" marR="0" indent="-285750">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…να προσδιορίζετε τις διαφορές μεταξύ των (σοβαρών) ειδών παιχνιδιών</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285750" marR="0" indent="-285750">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…να περιγράφετε τα δομικά στοιχεία των εκπαιδευτικών παιχνιδιών</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285750" marR="0" indent="-285750">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…να κατανοείτε τις δυνατότητες και τους κινδύνους που μπορεί να επιφέρει η ενσωμάτωση των παιχνιδιών στη διδασκαλία και τη μάθηση</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182880" marR="0" indent="-182880">
              <a:lnSpc>
                <a:spcPct val="150000"/>
              </a:lnSpc>
              <a:spcBef>
                <a:spcPts val="0"/>
              </a:spcBef>
            </a:pPr>
            <a:r>
              <a:rPr lang="el-GR" sz="1600" b="1" i="1" dirty="0">
                <a:effectLst/>
                <a:latin typeface="Arial (Body)"/>
                <a:ea typeface="Calibri" panose="020F0502020204030204" pitchFamily="34" charset="0"/>
                <a:cs typeface="Times New Roman" panose="02020603050405020304" pitchFamily="18" charset="0"/>
              </a:rPr>
              <a:t>Όσον αφορά τις δεξιότητες</a:t>
            </a:r>
            <a:r>
              <a:rPr lang="en-US" sz="1600" b="1" i="1" dirty="0">
                <a:effectLst/>
                <a:latin typeface="Arial (Body)"/>
                <a:ea typeface="Calibri" panose="020F0502020204030204" pitchFamily="34" charset="0"/>
                <a:cs typeface="Times New Roman" panose="02020603050405020304" pitchFamily="18" charset="0"/>
              </a:rPr>
              <a:t>…</a:t>
            </a:r>
            <a:endParaRPr lang="en-US" sz="1600" dirty="0">
              <a:effectLst/>
              <a:latin typeface="Arial (Body)"/>
              <a:ea typeface="Calibri" panose="020F0502020204030204" pitchFamily="34" charset="0"/>
              <a:cs typeface="Times New Roman" panose="02020603050405020304" pitchFamily="18" charset="0"/>
            </a:endParaRPr>
          </a:p>
          <a:p>
            <a:pPr marL="285750" marR="0" lvl="0" indent="-285750">
              <a:lnSpc>
                <a:spcPct val="150000"/>
              </a:lnSpc>
              <a:spcBef>
                <a:spcPts val="0"/>
              </a:spcBef>
              <a:buFont typeface="Wingdings" panose="05000000000000000000" pitchFamily="2" charset="2"/>
              <a:buChar char="ü"/>
            </a:pPr>
            <a:r>
              <a:rPr lang="el-GR" sz="1600" b="0" dirty="0">
                <a:effectLst/>
                <a:latin typeface="Arial (Body)"/>
                <a:ea typeface="Calibri" panose="020F0502020204030204" pitchFamily="34" charset="0"/>
                <a:cs typeface="Times New Roman" panose="02020603050405020304" pitchFamily="18" charset="0"/>
              </a:rPr>
              <a:t> …να διεξάγετε ανεξάρτητη έρευνα σχετικά με τα εκπαιδευτικά παιχνίδια</a:t>
            </a:r>
            <a:r>
              <a:rPr lang="en-US" sz="1600" b="0" dirty="0">
                <a:effectLst/>
                <a:latin typeface="Arial (Body)"/>
                <a:ea typeface="Calibri" panose="020F0502020204030204" pitchFamily="34" charset="0"/>
                <a:cs typeface="Times New Roman" panose="02020603050405020304" pitchFamily="18" charset="0"/>
              </a:rPr>
              <a:t>.</a:t>
            </a:r>
            <a:r>
              <a:rPr lang="el-GR" sz="1600" b="0" dirty="0">
                <a:effectLst/>
                <a:latin typeface="Arial (Body)"/>
                <a:ea typeface="Calibri" panose="020F0502020204030204" pitchFamily="34" charset="0"/>
                <a:cs typeface="Times New Roman" panose="02020603050405020304" pitchFamily="18" charset="0"/>
              </a:rPr>
              <a:t> </a:t>
            </a:r>
            <a:endParaRPr lang="en-US" sz="1600" b="0" dirty="0">
              <a:effectLst/>
              <a:latin typeface="Arial (Body)"/>
              <a:ea typeface="Calibri" panose="020F0502020204030204" pitchFamily="34" charset="0"/>
              <a:cs typeface="Times New Roman" panose="02020603050405020304" pitchFamily="18" charset="0"/>
            </a:endParaRPr>
          </a:p>
          <a:p>
            <a:pPr marL="285750" marR="0" lvl="0" indent="-285750">
              <a:lnSpc>
                <a:spcPct val="150000"/>
              </a:lnSpc>
              <a:spcBef>
                <a:spcPts val="0"/>
              </a:spcBef>
              <a:buFont typeface="Wingdings" panose="05000000000000000000" pitchFamily="2" charset="2"/>
              <a:buChar char="ü"/>
            </a:pPr>
            <a:r>
              <a:rPr lang="el-GR" sz="1600" b="0" dirty="0">
                <a:effectLst/>
                <a:latin typeface="Arial (Body)"/>
                <a:ea typeface="Calibri" panose="020F0502020204030204" pitchFamily="34" charset="0"/>
                <a:cs typeface="Times New Roman" panose="02020603050405020304" pitchFamily="18" charset="0"/>
              </a:rPr>
              <a:t> …να σχεδιάζετε κομμάτια εκπαιδευτικού πλάνου με βάση την Παιχνιδοποίηση</a:t>
            </a:r>
            <a:r>
              <a:rPr lang="en-US" sz="1600" b="0" dirty="0">
                <a:effectLst/>
                <a:latin typeface="Arial (Body)"/>
                <a:ea typeface="Calibri" panose="020F0502020204030204" pitchFamily="34" charset="0"/>
                <a:cs typeface="Times New Roman" panose="02020603050405020304" pitchFamily="18" charset="0"/>
              </a:rPr>
              <a:t>.</a:t>
            </a:r>
          </a:p>
          <a:p>
            <a:pPr marL="285750" marR="0" lvl="0" indent="-28575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 …να αναπτύσσετε παιχνιδοποιημένες εκπαιδευτικές δραστηριότητες σε τρισδιάστατους εκπαιδευτικούς Εικονικούς Κόσμους</a:t>
            </a:r>
            <a:r>
              <a:rPr lang="en-US" sz="1600" b="0" dirty="0">
                <a:latin typeface="Arial (Body)"/>
                <a:cs typeface="Times New Roman" panose="02020603050405020304" pitchFamily="18" charset="0"/>
              </a:rPr>
              <a:t>.</a:t>
            </a:r>
          </a:p>
        </p:txBody>
      </p:sp>
      <p:sp>
        <p:nvSpPr>
          <p:cNvPr id="7" name="Title 1">
            <a:extLst>
              <a:ext uri="{FF2B5EF4-FFF2-40B4-BE49-F238E27FC236}">
                <a16:creationId xmlns:a16="http://schemas.microsoft.com/office/drawing/2014/main" id="{019F3550-DADE-401A-9F53-54472ED1E16E}"/>
              </a:ext>
            </a:extLst>
          </p:cNvPr>
          <p:cNvSpPr>
            <a:spLocks noGrp="1"/>
          </p:cNvSpPr>
          <p:nvPr>
            <p:ph type="title"/>
          </p:nvPr>
        </p:nvSpPr>
        <p:spPr>
          <a:xfrm>
            <a:off x="395536" y="516421"/>
            <a:ext cx="5791200" cy="671931"/>
          </a:xfrm>
        </p:spPr>
        <p:txBody>
          <a:bodyPr/>
          <a:lstStyle/>
          <a:p>
            <a:r>
              <a:rPr lang="el-GR" dirty="0" err="1"/>
              <a:t>Μαθησιακοι</a:t>
            </a:r>
            <a:r>
              <a:rPr lang="el-GR" dirty="0"/>
              <a:t> </a:t>
            </a:r>
            <a:r>
              <a:rPr lang="el-GR" dirty="0" err="1"/>
              <a:t>στοχοι</a:t>
            </a:r>
            <a:endParaRPr lang="en-US" dirty="0"/>
          </a:p>
        </p:txBody>
      </p:sp>
      <p:sp>
        <p:nvSpPr>
          <p:cNvPr id="6" name="TextBox 5">
            <a:extLst>
              <a:ext uri="{FF2B5EF4-FFF2-40B4-BE49-F238E27FC236}">
                <a16:creationId xmlns:a16="http://schemas.microsoft.com/office/drawing/2014/main" id="{933A041F-3443-4667-94EC-BD3339C64AD8}"/>
              </a:ext>
            </a:extLst>
          </p:cNvPr>
          <p:cNvSpPr txBox="1"/>
          <p:nvPr/>
        </p:nvSpPr>
        <p:spPr>
          <a:xfrm>
            <a:off x="395536" y="1388495"/>
            <a:ext cx="8352928" cy="456535"/>
          </a:xfrm>
          <a:prstGeom prst="rect">
            <a:avLst/>
          </a:prstGeom>
          <a:noFill/>
        </p:spPr>
        <p:txBody>
          <a:bodyPr wrap="square">
            <a:spAutoFit/>
          </a:bodyPr>
          <a:lstStyle/>
          <a:p>
            <a:pPr algn="ctr">
              <a:lnSpc>
                <a:spcPct val="150000"/>
              </a:lnSpc>
              <a:spcAft>
                <a:spcPts val="600"/>
              </a:spcAft>
            </a:pPr>
            <a:r>
              <a:rPr lang="el-GR" b="1" i="1" dirty="0">
                <a:solidFill>
                  <a:srgbClr val="2F5496"/>
                </a:solidFill>
                <a:latin typeface="Arial (Body)"/>
                <a:ea typeface="Times New Roman" panose="02020603050405020304" pitchFamily="18" charset="0"/>
                <a:cs typeface="Times New Roman" panose="02020603050405020304" pitchFamily="18" charset="0"/>
              </a:rPr>
              <a:t>Επιδιωκόμενα Μαθησιακά Αποτελέσματα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252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11F1-7C99-4313-BED8-16FAC2A30F37}"/>
              </a:ext>
            </a:extLst>
          </p:cNvPr>
          <p:cNvSpPr>
            <a:spLocks noGrp="1"/>
          </p:cNvSpPr>
          <p:nvPr>
            <p:ph type="title"/>
          </p:nvPr>
        </p:nvSpPr>
        <p:spPr>
          <a:xfrm>
            <a:off x="467544" y="433023"/>
            <a:ext cx="5791200" cy="687606"/>
          </a:xfrm>
        </p:spPr>
        <p:txBody>
          <a:bodyPr/>
          <a:lstStyle/>
          <a:p>
            <a:r>
              <a:rPr lang="el-GR" dirty="0" err="1"/>
              <a:t>Μαθησιακοι</a:t>
            </a:r>
            <a:r>
              <a:rPr lang="el-GR" dirty="0"/>
              <a:t> </a:t>
            </a:r>
            <a:r>
              <a:rPr lang="el-GR" dirty="0" err="1"/>
              <a:t>στοχοι</a:t>
            </a:r>
            <a:endParaRPr lang="en-US" dirty="0"/>
          </a:p>
        </p:txBody>
      </p:sp>
      <p:sp>
        <p:nvSpPr>
          <p:cNvPr id="3" name="Content Placeholder 2">
            <a:extLst>
              <a:ext uri="{FF2B5EF4-FFF2-40B4-BE49-F238E27FC236}">
                <a16:creationId xmlns:a16="http://schemas.microsoft.com/office/drawing/2014/main" id="{70BCF2A0-3238-45EF-87BF-4815D4798ACE}"/>
              </a:ext>
            </a:extLst>
          </p:cNvPr>
          <p:cNvSpPr>
            <a:spLocks noGrp="1"/>
          </p:cNvSpPr>
          <p:nvPr>
            <p:ph idx="1"/>
          </p:nvPr>
        </p:nvSpPr>
        <p:spPr>
          <a:xfrm>
            <a:off x="251520" y="1988840"/>
            <a:ext cx="8640960" cy="4608512"/>
          </a:xfrm>
        </p:spPr>
        <p:txBody>
          <a:bodyPr>
            <a:noAutofit/>
          </a:bodyPr>
          <a:lstStyle/>
          <a:p>
            <a:pPr marL="182880" marR="0" indent="-182880" algn="just">
              <a:lnSpc>
                <a:spcPct val="150000"/>
              </a:lnSpc>
              <a:spcBef>
                <a:spcPts val="0"/>
              </a:spcBef>
            </a:pPr>
            <a:r>
              <a:rPr lang="el-GR" sz="1600" b="1" i="1" dirty="0">
                <a:effectLst/>
                <a:latin typeface="Arial (Body)"/>
                <a:ea typeface="Calibri" panose="020F0502020204030204" pitchFamily="34" charset="0"/>
                <a:cs typeface="Times New Roman" panose="02020603050405020304" pitchFamily="18" charset="0"/>
              </a:rPr>
              <a:t>Όσον αφορά τις αρμοδιότητες</a:t>
            </a:r>
            <a:r>
              <a:rPr lang="en-US" sz="1600" b="1" i="1" dirty="0">
                <a:effectLst/>
                <a:latin typeface="Arial (Body)"/>
                <a:ea typeface="Calibri" panose="020F0502020204030204" pitchFamily="34" charset="0"/>
                <a:cs typeface="Times New Roman" panose="02020603050405020304" pitchFamily="18" charset="0"/>
              </a:rPr>
              <a:t>…</a:t>
            </a:r>
            <a:endParaRPr lang="en-US" sz="1600" dirty="0">
              <a:effectLst/>
              <a:latin typeface="Arial (Body)"/>
              <a:ea typeface="Calibri" panose="020F0502020204030204" pitchFamily="34" charset="0"/>
              <a:cs typeface="Times New Roman" panose="02020603050405020304" pitchFamily="18" charset="0"/>
            </a:endParaRPr>
          </a:p>
          <a:p>
            <a:pPr marL="457200" marR="0" lvl="0" indent="-457200" algn="just">
              <a:lnSpc>
                <a:spcPct val="150000"/>
              </a:lnSpc>
              <a:spcBef>
                <a:spcPts val="0"/>
              </a:spcBef>
              <a:buFont typeface="Wingdings" panose="05000000000000000000" pitchFamily="2" charset="2"/>
              <a:buChar char="ü"/>
            </a:pPr>
            <a:r>
              <a:rPr lang="el-GR" sz="1600" b="0" dirty="0">
                <a:effectLst/>
                <a:latin typeface="Arial (Body)"/>
                <a:ea typeface="Calibri" panose="020F0502020204030204" pitchFamily="34" charset="0"/>
                <a:cs typeface="Times New Roman" panose="02020603050405020304" pitchFamily="18" charset="0"/>
              </a:rPr>
              <a:t>…να καθορίζετε τους ρόλους που μπορούν να αναλάβουν οι μαθητές στα ψηφιακά παιχνίδια</a:t>
            </a:r>
            <a:endParaRPr lang="en-US" sz="1600" b="0" dirty="0">
              <a:effectLst/>
              <a:latin typeface="Arial (Body)"/>
              <a:ea typeface="Calibri" panose="020F0502020204030204" pitchFamily="34" charset="0"/>
              <a:cs typeface="Times New Roman" panose="02020603050405020304" pitchFamily="18" charset="0"/>
            </a:endParaRPr>
          </a:p>
          <a:p>
            <a:pPr marL="457200" marR="0" lvl="0" indent="-457200" algn="just">
              <a:lnSpc>
                <a:spcPct val="150000"/>
              </a:lnSpc>
              <a:spcBef>
                <a:spcPts val="0"/>
              </a:spcBef>
              <a:buFont typeface="Wingdings" panose="05000000000000000000" pitchFamily="2" charset="2"/>
              <a:buChar char="ü"/>
            </a:pPr>
            <a:r>
              <a:rPr lang="el-GR" sz="1600" b="0" dirty="0">
                <a:effectLst/>
                <a:latin typeface="Arial (Body)"/>
                <a:ea typeface="Calibri" panose="020F0502020204030204" pitchFamily="34" charset="0"/>
                <a:cs typeface="Times New Roman" panose="02020603050405020304" pitchFamily="18" charset="0"/>
              </a:rPr>
              <a:t>…να προσδιορίζετε τις ενέργειες που μπορούν να εκτελέσουν οι μαθητές σε ψηφιακά παιχνίδια</a:t>
            </a:r>
            <a:endParaRPr lang="en-US" sz="1600" b="0" dirty="0">
              <a:effectLst/>
              <a:latin typeface="Arial (Body)"/>
              <a:ea typeface="Calibri" panose="020F0502020204030204" pitchFamily="34" charset="0"/>
              <a:cs typeface="Times New Roman" panose="02020603050405020304" pitchFamily="18" charset="0"/>
            </a:endParaRPr>
          </a:p>
          <a:p>
            <a:pPr marL="457200" marR="0" lvl="0" indent="-457200" algn="just">
              <a:lnSpc>
                <a:spcPct val="150000"/>
              </a:lnSpc>
              <a:spcBef>
                <a:spcPts val="0"/>
              </a:spcBef>
              <a:buFont typeface="Wingdings" panose="05000000000000000000" pitchFamily="2" charset="2"/>
              <a:buChar char="ü"/>
            </a:pPr>
            <a:r>
              <a:rPr lang="el-GR" sz="1600" b="0" dirty="0">
                <a:effectLst/>
                <a:latin typeface="Arial (Body)"/>
                <a:ea typeface="Calibri" panose="020F0502020204030204" pitchFamily="34" charset="0"/>
                <a:cs typeface="Times New Roman" panose="02020603050405020304" pitchFamily="18" charset="0"/>
              </a:rPr>
              <a:t>…να αναγνωρίζετε τους θεμελιώδεις Μηχανισμούς Μάθησης που χρησιμοποιούνται για το σχεδιασμό εκπαιδευτικών παιχνιδιών</a:t>
            </a:r>
            <a:endParaRPr lang="en-US" sz="1600" b="0" dirty="0">
              <a:effectLst/>
              <a:latin typeface="Arial (Body)"/>
              <a:ea typeface="Calibri" panose="020F0502020204030204" pitchFamily="34" charset="0"/>
              <a:cs typeface="Times New Roman" panose="02020603050405020304" pitchFamily="18" charset="0"/>
            </a:endParaRPr>
          </a:p>
          <a:p>
            <a:pPr marL="457200" marR="0" lvl="0" indent="-457200" algn="just">
              <a:lnSpc>
                <a:spcPct val="150000"/>
              </a:lnSpc>
              <a:spcBef>
                <a:spcPts val="0"/>
              </a:spcBef>
              <a:buFont typeface="Wingdings" panose="05000000000000000000" pitchFamily="2" charset="2"/>
              <a:buChar char="ü"/>
            </a:pPr>
            <a:r>
              <a:rPr lang="el-GR" sz="1600" b="0" dirty="0">
                <a:effectLst/>
                <a:latin typeface="Arial (Body)"/>
                <a:ea typeface="Calibri" panose="020F0502020204030204" pitchFamily="34" charset="0"/>
                <a:cs typeface="Times New Roman" panose="02020603050405020304" pitchFamily="18" charset="0"/>
              </a:rPr>
              <a:t>…να αναγνωρίζετε τους θεμελιώδεις Μηχανισμούς των Παιχνιδιών που χρησιμοποιούνται για το σχεδιασμό εκπαιδευτικών παιχνιδιών</a:t>
            </a:r>
            <a:endParaRPr lang="en-US" sz="1600" b="0" dirty="0">
              <a:effectLst/>
              <a:latin typeface="Arial (Body)"/>
              <a:ea typeface="Calibri" panose="020F0502020204030204" pitchFamily="34" charset="0"/>
              <a:cs typeface="Times New Roman" panose="02020603050405020304" pitchFamily="18" charset="0"/>
            </a:endParaRPr>
          </a:p>
          <a:p>
            <a:pPr marL="457200" marR="0" lvl="0" indent="-457200" algn="just">
              <a:lnSpc>
                <a:spcPct val="150000"/>
              </a:lnSpc>
              <a:spcBef>
                <a:spcPts val="0"/>
              </a:spcBef>
              <a:buFont typeface="Wingdings" panose="05000000000000000000" pitchFamily="2" charset="2"/>
              <a:buChar char="ü"/>
            </a:pPr>
            <a:r>
              <a:rPr lang="el-GR" sz="1600" b="0" dirty="0">
                <a:effectLst/>
                <a:latin typeface="Arial (Body)"/>
                <a:ea typeface="Calibri" panose="020F0502020204030204" pitchFamily="34" charset="0"/>
                <a:cs typeface="Times New Roman" panose="02020603050405020304" pitchFamily="18" charset="0"/>
              </a:rPr>
              <a:t>…να ενσωματώνετε τις παιχνιδοποιημένες δραστηριότητες στην τάξη για να αυξηθούν τα κίνητρα των μαθητών και να καταστήσουν τα μαθήματα πιο αποτελεσματικά</a:t>
            </a:r>
            <a:r>
              <a:rPr lang="en-US" sz="1600" b="0" dirty="0">
                <a:effectLst/>
                <a:latin typeface="Arial (Body)"/>
                <a:ea typeface="Calibri" panose="020F0502020204030204" pitchFamily="34" charset="0"/>
                <a:cs typeface="Times New Roman" panose="02020603050405020304" pitchFamily="18" charset="0"/>
              </a:rPr>
              <a:t>.</a:t>
            </a:r>
          </a:p>
        </p:txBody>
      </p:sp>
      <p:sp>
        <p:nvSpPr>
          <p:cNvPr id="4" name="TextBox 3">
            <a:extLst>
              <a:ext uri="{FF2B5EF4-FFF2-40B4-BE49-F238E27FC236}">
                <a16:creationId xmlns:a16="http://schemas.microsoft.com/office/drawing/2014/main" id="{6DD45DDA-93A0-4003-8601-17FFF285EB37}"/>
              </a:ext>
            </a:extLst>
          </p:cNvPr>
          <p:cNvSpPr txBox="1"/>
          <p:nvPr/>
        </p:nvSpPr>
        <p:spPr>
          <a:xfrm>
            <a:off x="426368" y="1428838"/>
            <a:ext cx="8291264"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Επιδιωκόμενα Μαθησιακά Αποτελέσματα</a:t>
            </a:r>
          </a:p>
        </p:txBody>
      </p:sp>
    </p:spTree>
    <p:extLst>
      <p:ext uri="{BB962C8B-B14F-4D97-AF65-F5344CB8AC3E}">
        <p14:creationId xmlns:p14="http://schemas.microsoft.com/office/powerpoint/2010/main" val="693740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11F1-7C99-4313-BED8-16FAC2A30F37}"/>
              </a:ext>
            </a:extLst>
          </p:cNvPr>
          <p:cNvSpPr>
            <a:spLocks noGrp="1"/>
          </p:cNvSpPr>
          <p:nvPr>
            <p:ph type="title"/>
          </p:nvPr>
        </p:nvSpPr>
        <p:spPr>
          <a:xfrm>
            <a:off x="467544" y="494234"/>
            <a:ext cx="5791200" cy="687606"/>
          </a:xfrm>
        </p:spPr>
        <p:txBody>
          <a:bodyPr/>
          <a:lstStyle/>
          <a:p>
            <a:r>
              <a:rPr lang="el-GR" dirty="0" err="1"/>
              <a:t>Δομη</a:t>
            </a:r>
            <a:r>
              <a:rPr lang="el-GR" dirty="0"/>
              <a:t> του </a:t>
            </a:r>
            <a:r>
              <a:rPr lang="el-GR" dirty="0" err="1"/>
              <a:t>μαθηματοσ</a:t>
            </a:r>
            <a:endParaRPr lang="en-US" dirty="0"/>
          </a:p>
        </p:txBody>
      </p:sp>
      <p:sp>
        <p:nvSpPr>
          <p:cNvPr id="3" name="Content Placeholder 2">
            <a:extLst>
              <a:ext uri="{FF2B5EF4-FFF2-40B4-BE49-F238E27FC236}">
                <a16:creationId xmlns:a16="http://schemas.microsoft.com/office/drawing/2014/main" id="{70BCF2A0-3238-45EF-87BF-4815D4798ACE}"/>
              </a:ext>
            </a:extLst>
          </p:cNvPr>
          <p:cNvSpPr>
            <a:spLocks noGrp="1"/>
          </p:cNvSpPr>
          <p:nvPr>
            <p:ph idx="1"/>
          </p:nvPr>
        </p:nvSpPr>
        <p:spPr>
          <a:xfrm>
            <a:off x="125760" y="2253048"/>
            <a:ext cx="8892480" cy="4416312"/>
          </a:xfrm>
        </p:spPr>
        <p:txBody>
          <a:bodyPr>
            <a:noAutofit/>
          </a:bodyPr>
          <a:lstStyle/>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 καλύτερος τρόπος για να μάθει κανείς Παιχνιδοποίηση είναι να «κάνει» Παιχνιδοποίηση</a:t>
            </a:r>
            <a:r>
              <a:rPr lang="en-US" sz="1600" b="0" dirty="0">
                <a:latin typeface="Arial (Body)"/>
                <a:cs typeface="Times New Roman" panose="02020603050405020304" pitchFamily="18" charset="0"/>
              </a:rPr>
              <a:t>!</a:t>
            </a:r>
          </a:p>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Για το λόγο αυτό, το μάθημα έχει μετατραπεί σε παιχνίδι</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Το μάθημα χωρίζεται σε 8 τμήματα τα οποία δηλώνονται ως «</a:t>
            </a:r>
            <a:r>
              <a:rPr lang="el-GR" sz="1600" b="0" dirty="0" err="1">
                <a:latin typeface="Arial (Body)"/>
                <a:cs typeface="Times New Roman" panose="02020603050405020304" pitchFamily="18" charset="0"/>
              </a:rPr>
              <a:t>Questlines</a:t>
            </a:r>
            <a:r>
              <a:rPr lang="el-GR" sz="1600" b="0" dirty="0">
                <a:latin typeface="Arial (Body)"/>
                <a:cs typeface="Times New Roman" panose="02020603050405020304" pitchFamily="18" charset="0"/>
              </a:rPr>
              <a:t>»</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Κάθε «</a:t>
            </a:r>
            <a:r>
              <a:rPr lang="el-GR" sz="1600" b="0" dirty="0" err="1">
                <a:latin typeface="Arial (Body)"/>
                <a:cs typeface="Times New Roman" panose="02020603050405020304" pitchFamily="18" charset="0"/>
              </a:rPr>
              <a:t>questline</a:t>
            </a:r>
            <a:r>
              <a:rPr lang="el-GR" sz="1600" b="0" dirty="0">
                <a:latin typeface="Arial (Body)"/>
                <a:cs typeface="Times New Roman" panose="02020603050405020304" pitchFamily="18" charset="0"/>
              </a:rPr>
              <a:t>» περιλαμβάνει διαφορετικά «καθήκοντα» που δηλώνονται ως «</a:t>
            </a:r>
            <a:r>
              <a:rPr lang="el-GR" sz="1600" b="0" dirty="0" err="1">
                <a:latin typeface="Arial (Body)"/>
                <a:cs typeface="Times New Roman" panose="02020603050405020304" pitchFamily="18" charset="0"/>
              </a:rPr>
              <a:t>Quests</a:t>
            </a:r>
            <a:r>
              <a:rPr lang="el-GR" sz="1600" b="0" dirty="0">
                <a:latin typeface="Arial (Body)"/>
                <a:cs typeface="Times New Roman" panose="02020603050405020304" pitchFamily="18" charset="0"/>
              </a:rPr>
              <a:t>»</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επιτυχής ολοκλήρωση κάθε </a:t>
            </a:r>
            <a:r>
              <a:rPr lang="el-GR" sz="1600" b="0" dirty="0" err="1">
                <a:latin typeface="Arial (Body)"/>
                <a:cs typeface="Times New Roman" panose="02020603050405020304" pitchFamily="18" charset="0"/>
              </a:rPr>
              <a:t>questline</a:t>
            </a:r>
            <a:r>
              <a:rPr lang="el-GR" sz="1600" b="0" dirty="0">
                <a:latin typeface="Arial (Body)"/>
                <a:cs typeface="Times New Roman" panose="02020603050405020304" pitchFamily="18" charset="0"/>
              </a:rPr>
              <a:t> απονέμει ένα πιστοποιητικό που υποδηλώνεται ως «Επίτευγμα».</a:t>
            </a:r>
            <a:endParaRPr lang="en-US" sz="1600" b="0" dirty="0">
              <a:latin typeface="Arial (Body)"/>
              <a:cs typeface="Times New Roman" panose="02020603050405020304" pitchFamily="18" charset="0"/>
            </a:endParaRPr>
          </a:p>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Ταυτόχρονα, το «επίπεδό» του χρήστη αυξάνεται κατά 1</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Τέλος</a:t>
            </a: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ορισμένα «</a:t>
            </a:r>
            <a:r>
              <a:rPr lang="el-GR" sz="1600" b="0" dirty="0" err="1">
                <a:latin typeface="Arial (Body)"/>
                <a:cs typeface="Times New Roman" panose="02020603050405020304" pitchFamily="18" charset="0"/>
              </a:rPr>
              <a:t>Questlines</a:t>
            </a:r>
            <a:r>
              <a:rPr lang="el-GR" sz="1600" b="0" dirty="0">
                <a:latin typeface="Arial (Body)"/>
                <a:cs typeface="Times New Roman" panose="02020603050405020304" pitchFamily="18" charset="0"/>
              </a:rPr>
              <a:t>» περιλαμβάνουν «Προκλήσεις» που μπορούν να βοηθήσουν στην κατανόησή του υλικού</a:t>
            </a:r>
            <a:r>
              <a:rPr lang="en-US" sz="1600" b="0" dirty="0">
                <a:latin typeface="Arial (Body)"/>
                <a:cs typeface="Times New Roman" panose="02020603050405020304" pitchFamily="18" charset="0"/>
              </a:rPr>
              <a:t>.</a:t>
            </a:r>
          </a:p>
          <a:p>
            <a:pPr marL="457200" marR="0" indent="-457200">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Παρακάτω παρέχουμε μια επισκόπηση της δομής του μαθήματος</a:t>
            </a:r>
            <a:r>
              <a:rPr lang="en-US" sz="1600" b="0" dirty="0">
                <a:latin typeface="Arial (Body)"/>
                <a:cs typeface="Times New Roman" panose="02020603050405020304" pitchFamily="18" charset="0"/>
              </a:rPr>
              <a:t> (questlines).</a:t>
            </a:r>
            <a:endParaRPr lang="el-GR" sz="1600" b="0" dirty="0">
              <a:latin typeface="Arial (Body)"/>
              <a:cs typeface="Times New Roman" panose="02020603050405020304" pitchFamily="18" charset="0"/>
            </a:endParaRPr>
          </a:p>
        </p:txBody>
      </p:sp>
      <p:sp>
        <p:nvSpPr>
          <p:cNvPr id="6" name="TextBox 5">
            <a:extLst>
              <a:ext uri="{FF2B5EF4-FFF2-40B4-BE49-F238E27FC236}">
                <a16:creationId xmlns:a16="http://schemas.microsoft.com/office/drawing/2014/main" id="{8F201CB9-E35E-4A3D-83F1-7AC0DC7DE88E}"/>
              </a:ext>
            </a:extLst>
          </p:cNvPr>
          <p:cNvSpPr txBox="1"/>
          <p:nvPr/>
        </p:nvSpPr>
        <p:spPr>
          <a:xfrm>
            <a:off x="251520" y="1484784"/>
            <a:ext cx="83529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Πληροφορίες κλειδιά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4769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11F1-7C99-4313-BED8-16FAC2A30F37}"/>
              </a:ext>
            </a:extLst>
          </p:cNvPr>
          <p:cNvSpPr>
            <a:spLocks noGrp="1"/>
          </p:cNvSpPr>
          <p:nvPr>
            <p:ph type="title"/>
          </p:nvPr>
        </p:nvSpPr>
        <p:spPr>
          <a:xfrm>
            <a:off x="251520" y="188640"/>
            <a:ext cx="5791200" cy="903630"/>
          </a:xfrm>
        </p:spPr>
        <p:txBody>
          <a:bodyPr/>
          <a:lstStyle/>
          <a:p>
            <a:r>
              <a:rPr lang="el-GR" dirty="0" err="1"/>
              <a:t>Δομη</a:t>
            </a:r>
            <a:r>
              <a:rPr lang="el-GR" dirty="0"/>
              <a:t> του </a:t>
            </a:r>
            <a:r>
              <a:rPr lang="el-GR" dirty="0" err="1"/>
              <a:t>μαθηματοσ</a:t>
            </a:r>
            <a:endParaRPr lang="en-US" dirty="0"/>
          </a:p>
        </p:txBody>
      </p:sp>
      <p:graphicFrame>
        <p:nvGraphicFramePr>
          <p:cNvPr id="5" name="Content Placeholder 4">
            <a:extLst>
              <a:ext uri="{FF2B5EF4-FFF2-40B4-BE49-F238E27FC236}">
                <a16:creationId xmlns:a16="http://schemas.microsoft.com/office/drawing/2014/main" id="{BDA985E1-E60E-40B5-9018-D030663839DC}"/>
              </a:ext>
            </a:extLst>
          </p:cNvPr>
          <p:cNvGraphicFramePr>
            <a:graphicFrameLocks noGrp="1"/>
          </p:cNvGraphicFramePr>
          <p:nvPr>
            <p:ph idx="1"/>
            <p:extLst>
              <p:ext uri="{D42A27DB-BD31-4B8C-83A1-F6EECF244321}">
                <p14:modId xmlns:p14="http://schemas.microsoft.com/office/powerpoint/2010/main" val="2226623529"/>
              </p:ext>
            </p:extLst>
          </p:nvPr>
        </p:nvGraphicFramePr>
        <p:xfrm>
          <a:off x="54188" y="1832718"/>
          <a:ext cx="8856984" cy="4939284"/>
        </p:xfrm>
        <a:graphic>
          <a:graphicData uri="http://schemas.openxmlformats.org/drawingml/2006/table">
            <a:tbl>
              <a:tblPr firstRow="1" firstCol="1" bandRow="1">
                <a:tableStyleId>{5C22544A-7EE6-4342-B048-85BDC9FD1C3A}</a:tableStyleId>
              </a:tblPr>
              <a:tblGrid>
                <a:gridCol w="483592">
                  <a:extLst>
                    <a:ext uri="{9D8B030D-6E8A-4147-A177-3AD203B41FA5}">
                      <a16:colId xmlns:a16="http://schemas.microsoft.com/office/drawing/2014/main" val="3350104928"/>
                    </a:ext>
                  </a:extLst>
                </a:gridCol>
                <a:gridCol w="5834387">
                  <a:extLst>
                    <a:ext uri="{9D8B030D-6E8A-4147-A177-3AD203B41FA5}">
                      <a16:colId xmlns:a16="http://schemas.microsoft.com/office/drawing/2014/main" val="3193096402"/>
                    </a:ext>
                  </a:extLst>
                </a:gridCol>
                <a:gridCol w="2539005">
                  <a:extLst>
                    <a:ext uri="{9D8B030D-6E8A-4147-A177-3AD203B41FA5}">
                      <a16:colId xmlns:a16="http://schemas.microsoft.com/office/drawing/2014/main" val="3055389975"/>
                    </a:ext>
                  </a:extLst>
                </a:gridCol>
              </a:tblGrid>
              <a:tr h="411480">
                <a:tc>
                  <a:txBody>
                    <a:bodyPr/>
                    <a:lstStyle/>
                    <a:p>
                      <a:pPr marL="0" marR="0" algn="ctr">
                        <a:lnSpc>
                          <a:spcPct val="150000"/>
                        </a:lnSpc>
                        <a:spcBef>
                          <a:spcPts val="300"/>
                        </a:spcBef>
                        <a:spcAft>
                          <a:spcPts val="300"/>
                        </a:spcAft>
                      </a:pPr>
                      <a:r>
                        <a:rPr lang="el-GR" sz="1400" b="1" dirty="0" err="1">
                          <a:effectLst/>
                          <a:latin typeface="Arial (Body)"/>
                        </a:rPr>
                        <a:t>Επ</a:t>
                      </a:r>
                      <a:r>
                        <a:rPr lang="en-US" sz="1400" b="1" dirty="0">
                          <a:effectLst/>
                          <a:latin typeface="Arial (Body)"/>
                        </a:rPr>
                        <a:t>.</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marR="0" algn="ctr">
                        <a:lnSpc>
                          <a:spcPct val="150000"/>
                        </a:lnSpc>
                        <a:spcBef>
                          <a:spcPts val="300"/>
                        </a:spcBef>
                        <a:spcAft>
                          <a:spcPts val="300"/>
                        </a:spcAft>
                      </a:pPr>
                      <a:r>
                        <a:rPr lang="en-US" sz="1600" b="1" dirty="0">
                          <a:effectLst/>
                          <a:latin typeface="Arial (Body)"/>
                        </a:rPr>
                        <a:t>Questline</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marR="0" algn="ctr">
                        <a:lnSpc>
                          <a:spcPct val="150000"/>
                        </a:lnSpc>
                        <a:spcBef>
                          <a:spcPts val="300"/>
                        </a:spcBef>
                        <a:spcAft>
                          <a:spcPts val="300"/>
                        </a:spcAft>
                      </a:pPr>
                      <a:r>
                        <a:rPr lang="el-GR" sz="1800" b="1" kern="1200" dirty="0">
                          <a:solidFill>
                            <a:schemeClr val="lt1"/>
                          </a:solidFill>
                          <a:effectLst/>
                          <a:latin typeface="+mn-lt"/>
                          <a:ea typeface="+mn-ea"/>
                          <a:cs typeface="+mn-cs"/>
                        </a:rPr>
                        <a:t>Επίτευγμα</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692350814"/>
                  </a:ext>
                </a:extLst>
              </a:tr>
              <a:tr h="411480">
                <a:tc>
                  <a:txBody>
                    <a:bodyPr/>
                    <a:lstStyle/>
                    <a:p>
                      <a:pPr marL="0" marR="0" algn="ctr">
                        <a:lnSpc>
                          <a:spcPct val="150000"/>
                        </a:lnSpc>
                        <a:spcBef>
                          <a:spcPts val="300"/>
                        </a:spcBef>
                        <a:spcAft>
                          <a:spcPts val="300"/>
                        </a:spcAft>
                      </a:pPr>
                      <a:r>
                        <a:rPr lang="en-US" sz="1600" b="1" dirty="0">
                          <a:effectLst/>
                          <a:latin typeface="Arial (Body)"/>
                        </a:rPr>
                        <a:t>0</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marR="0" algn="just">
                        <a:lnSpc>
                          <a:spcPct val="150000"/>
                        </a:lnSpc>
                        <a:spcBef>
                          <a:spcPts val="300"/>
                        </a:spcBef>
                        <a:spcAft>
                          <a:spcPts val="300"/>
                        </a:spcAft>
                      </a:pPr>
                      <a:r>
                        <a:rPr lang="el-GR" sz="1600" b="0" dirty="0">
                          <a:effectLst/>
                          <a:latin typeface="Arial (Body)"/>
                        </a:rPr>
                        <a:t>Εισαγωγή στο μάθημα Παιχνιδοποίησης</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Δώρο για τον δάσκαλο</a:t>
                      </a: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15658762"/>
                  </a:ext>
                </a:extLst>
              </a:tr>
              <a:tr h="411480">
                <a:tc>
                  <a:txBody>
                    <a:bodyPr/>
                    <a:lstStyle/>
                    <a:p>
                      <a:pPr marL="0" marR="0" algn="ctr">
                        <a:lnSpc>
                          <a:spcPct val="150000"/>
                        </a:lnSpc>
                        <a:spcBef>
                          <a:spcPts val="300"/>
                        </a:spcBef>
                        <a:spcAft>
                          <a:spcPts val="300"/>
                        </a:spcAft>
                      </a:pPr>
                      <a:r>
                        <a:rPr lang="en-US" sz="1600" b="1" dirty="0">
                          <a:effectLst/>
                          <a:latin typeface="Arial (Body)"/>
                        </a:rPr>
                        <a:t>1</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Παιχνιδοποιημένη Εκπαίδευση</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Φασματικός Δάσκαλος</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4648825"/>
                  </a:ext>
                </a:extLst>
              </a:tr>
              <a:tr h="411480">
                <a:tc>
                  <a:txBody>
                    <a:bodyPr/>
                    <a:lstStyle/>
                    <a:p>
                      <a:pPr marL="0" marR="0" algn="ctr">
                        <a:lnSpc>
                          <a:spcPct val="150000"/>
                        </a:lnSpc>
                        <a:spcBef>
                          <a:spcPts val="300"/>
                        </a:spcBef>
                        <a:spcAft>
                          <a:spcPts val="300"/>
                        </a:spcAft>
                      </a:pPr>
                      <a:r>
                        <a:rPr lang="en-US" sz="1600" b="1" dirty="0">
                          <a:effectLst/>
                          <a:latin typeface="Arial (Body)"/>
                        </a:rPr>
                        <a:t>2</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Ταξινόμηση (Σοβαρών) Παιχνιδιών</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«Δίψα» για παιχνίδια</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1601160"/>
                  </a:ext>
                </a:extLst>
              </a:tr>
              <a:tr h="411480">
                <a:tc>
                  <a:txBody>
                    <a:bodyPr/>
                    <a:lstStyle/>
                    <a:p>
                      <a:pPr marL="0" marR="0" algn="ctr">
                        <a:lnSpc>
                          <a:spcPct val="150000"/>
                        </a:lnSpc>
                        <a:spcBef>
                          <a:spcPts val="300"/>
                        </a:spcBef>
                        <a:spcAft>
                          <a:spcPts val="300"/>
                        </a:spcAft>
                      </a:pPr>
                      <a:r>
                        <a:rPr lang="en-US" sz="1600" b="1" dirty="0">
                          <a:effectLst/>
                          <a:latin typeface="Arial (Body)"/>
                        </a:rPr>
                        <a:t>3</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Ταξινόμηση τύπων παικτών</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Γνωρίστε το ρόλο σας</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40432086"/>
                  </a:ext>
                </a:extLst>
              </a:tr>
              <a:tr h="411480">
                <a:tc>
                  <a:txBody>
                    <a:bodyPr/>
                    <a:lstStyle/>
                    <a:p>
                      <a:pPr marL="0" marR="0" algn="ctr">
                        <a:lnSpc>
                          <a:spcPct val="150000"/>
                        </a:lnSpc>
                        <a:spcBef>
                          <a:spcPts val="300"/>
                        </a:spcBef>
                        <a:spcAft>
                          <a:spcPts val="300"/>
                        </a:spcAft>
                      </a:pPr>
                      <a:r>
                        <a:rPr lang="en-US" sz="1600" b="1" dirty="0">
                          <a:effectLst/>
                          <a:latin typeface="Arial (Body)"/>
                        </a:rPr>
                        <a:t>4</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Ταξινόμηση των δράσεων των μαθητών σε τρισδιάστατους Εικονικούς Κόσμους</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Διατήρηση ενασχόλησης</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9381610"/>
                  </a:ext>
                </a:extLst>
              </a:tr>
              <a:tr h="411480">
                <a:tc>
                  <a:txBody>
                    <a:bodyPr/>
                    <a:lstStyle/>
                    <a:p>
                      <a:pPr marL="0" marR="0" algn="ctr">
                        <a:lnSpc>
                          <a:spcPct val="150000"/>
                        </a:lnSpc>
                        <a:spcBef>
                          <a:spcPts val="300"/>
                        </a:spcBef>
                        <a:spcAft>
                          <a:spcPts val="300"/>
                        </a:spcAft>
                      </a:pPr>
                      <a:r>
                        <a:rPr lang="en-US" sz="1600" b="1" dirty="0">
                          <a:effectLst/>
                          <a:latin typeface="Arial (Body)"/>
                        </a:rPr>
                        <a:t>5</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Ταξινόμηση των Δομικών Στοιχείων των Εκπαιδευτικών Παιχνιδιών</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Η γνώση είναι δύναμη</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50503063"/>
                  </a:ext>
                </a:extLst>
              </a:tr>
              <a:tr h="411480">
                <a:tc>
                  <a:txBody>
                    <a:bodyPr/>
                    <a:lstStyle/>
                    <a:p>
                      <a:pPr marL="0" marR="0" algn="ctr">
                        <a:lnSpc>
                          <a:spcPct val="150000"/>
                        </a:lnSpc>
                        <a:spcBef>
                          <a:spcPts val="300"/>
                        </a:spcBef>
                        <a:spcAft>
                          <a:spcPts val="300"/>
                        </a:spcAft>
                      </a:pPr>
                      <a:r>
                        <a:rPr lang="en-US" sz="1600" b="1" dirty="0">
                          <a:effectLst/>
                          <a:latin typeface="Arial (Body)"/>
                        </a:rPr>
                        <a:t>6</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Ταξινόμηση των Μηχανισμών Μάθησης</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Μαθαίνοντας τα βασικά</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73757408"/>
                  </a:ext>
                </a:extLst>
              </a:tr>
              <a:tr h="411480">
                <a:tc>
                  <a:txBody>
                    <a:bodyPr/>
                    <a:lstStyle/>
                    <a:p>
                      <a:pPr marL="0" marR="0" algn="ctr">
                        <a:lnSpc>
                          <a:spcPct val="150000"/>
                        </a:lnSpc>
                        <a:spcBef>
                          <a:spcPts val="300"/>
                        </a:spcBef>
                        <a:spcAft>
                          <a:spcPts val="300"/>
                        </a:spcAft>
                      </a:pPr>
                      <a:r>
                        <a:rPr lang="en-US" sz="1600" b="1" dirty="0">
                          <a:effectLst/>
                          <a:latin typeface="Arial (Body)"/>
                        </a:rPr>
                        <a:t>7</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Ταξινόμηση της Μηχανισμών Παιχνιδιών</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a:t>
                      </a:r>
                      <a:r>
                        <a:rPr lang="en-US" sz="1600" b="0" kern="1200" dirty="0" err="1">
                          <a:solidFill>
                            <a:schemeClr val="dk1"/>
                          </a:solidFill>
                          <a:effectLst/>
                          <a:latin typeface="Arial (Body)"/>
                          <a:ea typeface="+mn-ea"/>
                          <a:cs typeface="+mn-cs"/>
                        </a:rPr>
                        <a:t>Mechanar</a:t>
                      </a:r>
                      <a:r>
                        <a:rPr lang="el-GR" sz="1600" b="0" kern="1200" dirty="0">
                          <a:solidFill>
                            <a:schemeClr val="dk1"/>
                          </a:solidFill>
                          <a:effectLst/>
                          <a:latin typeface="Arial (Body)"/>
                          <a:ea typeface="+mn-ea"/>
                          <a:cs typeface="+mn-cs"/>
                        </a:rPr>
                        <a:t>»</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87640688"/>
                  </a:ext>
                </a:extLst>
              </a:tr>
              <a:tr h="411480">
                <a:tc>
                  <a:txBody>
                    <a:bodyPr/>
                    <a:lstStyle/>
                    <a:p>
                      <a:pPr marL="0" marR="0" algn="ctr">
                        <a:lnSpc>
                          <a:spcPct val="150000"/>
                        </a:lnSpc>
                        <a:spcBef>
                          <a:spcPts val="300"/>
                        </a:spcBef>
                        <a:spcAft>
                          <a:spcPts val="300"/>
                        </a:spcAft>
                      </a:pPr>
                      <a:r>
                        <a:rPr lang="en-US" sz="1600" b="1" dirty="0">
                          <a:effectLst/>
                          <a:latin typeface="Arial (Body)"/>
                        </a:rPr>
                        <a:t>8</a:t>
                      </a:r>
                      <a:endParaRPr lang="en-US" sz="1600" b="1" dirty="0">
                        <a:effectLst/>
                        <a:latin typeface="Arial (Body)"/>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nSpc>
                          <a:spcPct val="150000"/>
                        </a:lnSpc>
                        <a:spcBef>
                          <a:spcPts val="300"/>
                        </a:spcBef>
                        <a:spcAft>
                          <a:spcPts val="300"/>
                        </a:spcAft>
                      </a:pPr>
                      <a:r>
                        <a:rPr lang="el-GR" sz="1600" b="0" kern="1200" dirty="0">
                          <a:solidFill>
                            <a:schemeClr val="dk1"/>
                          </a:solidFill>
                          <a:effectLst/>
                          <a:latin typeface="Arial (Body)"/>
                          <a:ea typeface="+mn-ea"/>
                          <a:cs typeface="+mn-cs"/>
                        </a:rPr>
                        <a:t>Εξερεύνηση παραδειγμάτων εκπαιδευτικών παιχνιδιών και παιχνιδιών αναψυχής </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lnSpc>
                          <a:spcPct val="150000"/>
                        </a:lnSpc>
                        <a:spcBef>
                          <a:spcPts val="300"/>
                        </a:spcBef>
                        <a:spcAft>
                          <a:spcPts val="300"/>
                        </a:spcAft>
                      </a:pPr>
                      <a:r>
                        <a:rPr lang="el-GR" sz="1600" b="0" kern="1200" dirty="0">
                          <a:solidFill>
                            <a:schemeClr val="dk1"/>
                          </a:solidFill>
                          <a:effectLst/>
                          <a:latin typeface="Arial (Body)"/>
                          <a:ea typeface="+mn-ea"/>
                          <a:cs typeface="+mn-cs"/>
                        </a:rPr>
                        <a:t>Μαθαίνοντας από τους καλύτερους</a:t>
                      </a: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18394438"/>
                  </a:ext>
                </a:extLst>
              </a:tr>
            </a:tbl>
          </a:graphicData>
        </a:graphic>
      </p:graphicFrame>
      <p:sp>
        <p:nvSpPr>
          <p:cNvPr id="6" name="TextBox 5">
            <a:extLst>
              <a:ext uri="{FF2B5EF4-FFF2-40B4-BE49-F238E27FC236}">
                <a16:creationId xmlns:a16="http://schemas.microsoft.com/office/drawing/2014/main" id="{C3003C8E-35AC-4E48-885F-3869513A659F}"/>
              </a:ext>
            </a:extLst>
          </p:cNvPr>
          <p:cNvSpPr txBox="1"/>
          <p:nvPr/>
        </p:nvSpPr>
        <p:spPr>
          <a:xfrm>
            <a:off x="54188" y="1252667"/>
            <a:ext cx="8856984"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Προεπισκόπηση</a:t>
            </a: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 </a:t>
            </a: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των </a:t>
            </a: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questlines </a:t>
            </a: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του μαθήματος</a:t>
            </a: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 </a:t>
            </a: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Παιχνιδοποίησης</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790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11F1-7C99-4313-BED8-16FAC2A30F37}"/>
              </a:ext>
            </a:extLst>
          </p:cNvPr>
          <p:cNvSpPr>
            <a:spLocks noGrp="1"/>
          </p:cNvSpPr>
          <p:nvPr>
            <p:ph type="title"/>
          </p:nvPr>
        </p:nvSpPr>
        <p:spPr>
          <a:xfrm>
            <a:off x="251520" y="476672"/>
            <a:ext cx="6203032" cy="687606"/>
          </a:xfrm>
        </p:spPr>
        <p:txBody>
          <a:bodyPr/>
          <a:lstStyle/>
          <a:p>
            <a:r>
              <a:rPr lang="el-GR" dirty="0" err="1"/>
              <a:t>Αξιολογηση</a:t>
            </a:r>
            <a:r>
              <a:rPr lang="el-GR" dirty="0"/>
              <a:t> </a:t>
            </a:r>
            <a:r>
              <a:rPr lang="el-GR" dirty="0" err="1"/>
              <a:t>Μαθηματος</a:t>
            </a:r>
            <a:endParaRPr lang="en-US" dirty="0"/>
          </a:p>
        </p:txBody>
      </p:sp>
      <p:sp>
        <p:nvSpPr>
          <p:cNvPr id="3" name="Content Placeholder 2">
            <a:extLst>
              <a:ext uri="{FF2B5EF4-FFF2-40B4-BE49-F238E27FC236}">
                <a16:creationId xmlns:a16="http://schemas.microsoft.com/office/drawing/2014/main" id="{70BCF2A0-3238-45EF-87BF-4815D4798ACE}"/>
              </a:ext>
            </a:extLst>
          </p:cNvPr>
          <p:cNvSpPr>
            <a:spLocks noGrp="1"/>
          </p:cNvSpPr>
          <p:nvPr>
            <p:ph idx="1"/>
          </p:nvPr>
        </p:nvSpPr>
        <p:spPr>
          <a:xfrm>
            <a:off x="107504" y="2429377"/>
            <a:ext cx="8749072" cy="2520280"/>
          </a:xfrm>
        </p:spPr>
        <p:txBody>
          <a:bodyPr>
            <a:noAutofit/>
          </a:bodyPr>
          <a:lstStyle/>
          <a:p>
            <a:pPr marL="457200" marR="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αξιολόγηση πραγματοποιείται τόσο κατά τη διάρκεια όσο και στο τέλος του μαθήματος</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marR="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ενδιάμεση αξιολόγηση επικεντρώνεται στα επιδιωκόμενα μαθησιακά αποτελέσματα κάθε </a:t>
            </a:r>
            <a:r>
              <a:rPr lang="el-GR" sz="1600" b="0" dirty="0" err="1">
                <a:latin typeface="Arial (Body)"/>
                <a:cs typeface="Times New Roman" panose="02020603050405020304" pitchFamily="18" charset="0"/>
              </a:rPr>
              <a:t>questline</a:t>
            </a:r>
            <a:r>
              <a:rPr lang="el-GR" sz="1600" b="0" dirty="0">
                <a:latin typeface="Arial (Body)"/>
                <a:cs typeface="Times New Roman" panose="02020603050405020304" pitchFamily="18" charset="0"/>
              </a:rPr>
              <a:t> </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marR="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Μετά την ολοκλήρωση κάθε ενδιάμεσης αξιολόγησης, o χρήστης λαμβάνει «Πόντους Εμπειρίας» (που δηλώνονται ως 'XP’). </a:t>
            </a:r>
            <a:endParaRPr lang="en-US"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συνοπτική αξιολόγηση αφορά την αξιολόγηση της εκπαιδευτικής εμπειρίας</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p:txBody>
      </p:sp>
      <p:sp>
        <p:nvSpPr>
          <p:cNvPr id="7" name="TextBox 6">
            <a:extLst>
              <a:ext uri="{FF2B5EF4-FFF2-40B4-BE49-F238E27FC236}">
                <a16:creationId xmlns:a16="http://schemas.microsoft.com/office/drawing/2014/main" id="{70786EF6-F9A4-41B7-ABB8-5BC5846C1EA1}"/>
              </a:ext>
            </a:extLst>
          </p:cNvPr>
          <p:cNvSpPr txBox="1"/>
          <p:nvPr/>
        </p:nvSpPr>
        <p:spPr>
          <a:xfrm>
            <a:off x="197464" y="1564167"/>
            <a:ext cx="8749072"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Ενσωματωμένες Εργασίες Αξιολόγησης</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64900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2931</TotalTime>
  <Words>1177</Words>
  <Application>Microsoft Office PowerPoint</Application>
  <PresentationFormat>On-screen Show (4:3)</PresentationFormat>
  <Paragraphs>164</Paragraphs>
  <Slides>12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Arial </vt:lpstr>
      <vt:lpstr>Arial (Body)</vt:lpstr>
      <vt:lpstr>Arial Black</vt:lpstr>
      <vt:lpstr>Calibri</vt:lpstr>
      <vt:lpstr>Verdana</vt:lpstr>
      <vt:lpstr>Wingdings</vt:lpstr>
      <vt:lpstr>Základné</vt:lpstr>
      <vt:lpstr>Εισαγωγή στο Μάθημα της Παιχνιδοποίησης</vt:lpstr>
      <vt:lpstr>Επισκοπηση μαθηματοσ</vt:lpstr>
      <vt:lpstr>Περιγραφη μαθηματοσ</vt:lpstr>
      <vt:lpstr>ΠεριγραφΗ μαθΗματοσ</vt:lpstr>
      <vt:lpstr>Μαθησιακοι στοχοι</vt:lpstr>
      <vt:lpstr>Μαθησιακοι στοχοι</vt:lpstr>
      <vt:lpstr>Δομη του μαθηματοσ</vt:lpstr>
      <vt:lpstr>Δομη του μαθηματοσ</vt:lpstr>
      <vt:lpstr>Αξιολογηση Μαθηματος</vt:lpstr>
      <vt:lpstr>Αξιολογηση Μαθηματος</vt:lpstr>
      <vt:lpstr>Course Assessment</vt:lpstr>
      <vt:lpstr>Προτασεισ για μελετη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236</cp:revision>
  <cp:lastPrinted>2019-02-12T08:21:40Z</cp:lastPrinted>
  <dcterms:created xsi:type="dcterms:W3CDTF">2019-02-10T21:49:04Z</dcterms:created>
  <dcterms:modified xsi:type="dcterms:W3CDTF">2022-09-15T14:43:58Z</dcterms:modified>
</cp:coreProperties>
</file>