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handoutMasterIdLst>
    <p:handoutMasterId r:id="rId11"/>
  </p:handoutMasterIdLst>
  <p:sldIdLst>
    <p:sldId id="256" r:id="rId2"/>
    <p:sldId id="271" r:id="rId3"/>
    <p:sldId id="257" r:id="rId4"/>
    <p:sldId id="272" r:id="rId5"/>
    <p:sldId id="273" r:id="rId6"/>
    <p:sldId id="274" r:id="rId7"/>
    <p:sldId id="275" r:id="rId8"/>
    <p:sldId id="276" r:id="rId9"/>
  </p:sldIdLst>
  <p:sldSz cx="9144000" cy="6858000" type="screen4x3"/>
  <p:notesSz cx="7315200" cy="96012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5330A5"/>
    <a:srgbClr val="EF8E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478" autoAdjust="0"/>
    <p:restoredTop sz="93450" autoAdjust="0"/>
  </p:normalViewPr>
  <p:slideViewPr>
    <p:cSldViewPr>
      <p:cViewPr varScale="1">
        <p:scale>
          <a:sx n="107" d="100"/>
          <a:sy n="107" d="100"/>
        </p:scale>
        <p:origin x="1572"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9" d="100"/>
          <a:sy n="79" d="100"/>
        </p:scale>
        <p:origin x="3180"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3169920" cy="481728"/>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sz="quarter" idx="1"/>
          </p:nvPr>
        </p:nvSpPr>
        <p:spPr>
          <a:xfrm>
            <a:off x="4143587" y="0"/>
            <a:ext cx="3169920" cy="481728"/>
          </a:xfrm>
          <a:prstGeom prst="rect">
            <a:avLst/>
          </a:prstGeom>
        </p:spPr>
        <p:txBody>
          <a:bodyPr vert="horz" lIns="91440" tIns="45720" rIns="91440" bIns="45720" rtlCol="0"/>
          <a:lstStyle>
            <a:lvl1pPr algn="r">
              <a:defRPr sz="1200"/>
            </a:lvl1pPr>
          </a:lstStyle>
          <a:p>
            <a:fld id="{1372E2F8-8C27-4303-A77C-E724F5C8016B}" type="datetimeFigureOut">
              <a:rPr lang="sk-SK" smtClean="0"/>
              <a:pPr/>
              <a:t>15. 9. 2022</a:t>
            </a:fld>
            <a:endParaRPr lang="sk-SK"/>
          </a:p>
        </p:txBody>
      </p:sp>
      <p:sp>
        <p:nvSpPr>
          <p:cNvPr id="4" name="Zástupný symbol päty 3"/>
          <p:cNvSpPr>
            <a:spLocks noGrp="1"/>
          </p:cNvSpPr>
          <p:nvPr>
            <p:ph type="ftr" sz="quarter" idx="2"/>
          </p:nvPr>
        </p:nvSpPr>
        <p:spPr>
          <a:xfrm>
            <a:off x="0" y="9119474"/>
            <a:ext cx="3169920" cy="481727"/>
          </a:xfrm>
          <a:prstGeom prst="rect">
            <a:avLst/>
          </a:prstGeom>
        </p:spPr>
        <p:txBody>
          <a:bodyPr vert="horz" lIns="91440" tIns="45720" rIns="91440" bIns="45720" rtlCol="0" anchor="b"/>
          <a:lstStyle>
            <a:lvl1pPr algn="l">
              <a:defRPr sz="1200"/>
            </a:lvl1pPr>
          </a:lstStyle>
          <a:p>
            <a:endParaRPr lang="sk-SK"/>
          </a:p>
        </p:txBody>
      </p:sp>
      <p:sp>
        <p:nvSpPr>
          <p:cNvPr id="5" name="Zástupný symbol čísla snímky 4"/>
          <p:cNvSpPr>
            <a:spLocks noGrp="1"/>
          </p:cNvSpPr>
          <p:nvPr>
            <p:ph type="sldNum" sz="quarter" idx="3"/>
          </p:nvPr>
        </p:nvSpPr>
        <p:spPr>
          <a:xfrm>
            <a:off x="4143587" y="9119474"/>
            <a:ext cx="3169920" cy="481727"/>
          </a:xfrm>
          <a:prstGeom prst="rect">
            <a:avLst/>
          </a:prstGeom>
        </p:spPr>
        <p:txBody>
          <a:bodyPr vert="horz" lIns="91440" tIns="45720" rIns="91440" bIns="45720" rtlCol="0" anchor="b"/>
          <a:lstStyle>
            <a:lvl1pPr algn="r">
              <a:defRPr sz="1200"/>
            </a:lvl1pPr>
          </a:lstStyle>
          <a:p>
            <a:fld id="{657CD2E3-5BDB-44FE-995E-F2DCFA948423}" type="slidenum">
              <a:rPr lang="sk-SK" smtClean="0"/>
              <a:pPr/>
              <a:t>‹#›</a:t>
            </a:fld>
            <a:endParaRPr lang="sk-SK"/>
          </a:p>
        </p:txBody>
      </p:sp>
    </p:spTree>
    <p:extLst>
      <p:ext uri="{BB962C8B-B14F-4D97-AF65-F5344CB8AC3E}">
        <p14:creationId xmlns:p14="http://schemas.microsoft.com/office/powerpoint/2010/main" val="10080553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1"/>
            <a:ext cx="3169920" cy="480060"/>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idx="1"/>
          </p:nvPr>
        </p:nvSpPr>
        <p:spPr>
          <a:xfrm>
            <a:off x="4143587" y="1"/>
            <a:ext cx="3169920" cy="480060"/>
          </a:xfrm>
          <a:prstGeom prst="rect">
            <a:avLst/>
          </a:prstGeom>
        </p:spPr>
        <p:txBody>
          <a:bodyPr vert="horz" lIns="91440" tIns="45720" rIns="91440" bIns="45720" rtlCol="0"/>
          <a:lstStyle>
            <a:lvl1pPr algn="r">
              <a:defRPr sz="1200"/>
            </a:lvl1pPr>
          </a:lstStyle>
          <a:p>
            <a:fld id="{1F5F3F0D-312C-4AED-8EB4-1582FE5784D7}" type="datetimeFigureOut">
              <a:rPr lang="sk-SK" smtClean="0"/>
              <a:pPr/>
              <a:t>15. 9. 2022</a:t>
            </a:fld>
            <a:endParaRPr lang="sk-SK"/>
          </a:p>
        </p:txBody>
      </p:sp>
      <p:sp>
        <p:nvSpPr>
          <p:cNvPr id="4" name="Zástupný symbol obrazu snímky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symbol poznámok 4"/>
          <p:cNvSpPr>
            <a:spLocks noGrp="1"/>
          </p:cNvSpPr>
          <p:nvPr>
            <p:ph type="body" sz="quarter" idx="3"/>
          </p:nvPr>
        </p:nvSpPr>
        <p:spPr>
          <a:xfrm>
            <a:off x="731521" y="4560570"/>
            <a:ext cx="5852160" cy="4320540"/>
          </a:xfrm>
          <a:prstGeom prst="rect">
            <a:avLst/>
          </a:prstGeom>
        </p:spPr>
        <p:txBody>
          <a:bodyPr vert="horz" lIns="91440" tIns="45720" rIns="91440" bIns="45720" rtlCol="0"/>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6" name="Zástupný symbol päty 5"/>
          <p:cNvSpPr>
            <a:spLocks noGrp="1"/>
          </p:cNvSpPr>
          <p:nvPr>
            <p:ph type="ftr" sz="quarter" idx="4"/>
          </p:nvPr>
        </p:nvSpPr>
        <p:spPr>
          <a:xfrm>
            <a:off x="0" y="9119474"/>
            <a:ext cx="3169920" cy="480060"/>
          </a:xfrm>
          <a:prstGeom prst="rect">
            <a:avLst/>
          </a:prstGeom>
        </p:spPr>
        <p:txBody>
          <a:bodyPr vert="horz" lIns="91440" tIns="45720" rIns="91440" bIns="45720" rtlCol="0" anchor="b"/>
          <a:lstStyle>
            <a:lvl1pPr algn="l">
              <a:defRPr sz="1200"/>
            </a:lvl1pPr>
          </a:lstStyle>
          <a:p>
            <a:endParaRPr lang="sk-SK"/>
          </a:p>
        </p:txBody>
      </p:sp>
      <p:sp>
        <p:nvSpPr>
          <p:cNvPr id="7" name="Zástupný symbol čísla snímky 6"/>
          <p:cNvSpPr>
            <a:spLocks noGrp="1"/>
          </p:cNvSpPr>
          <p:nvPr>
            <p:ph type="sldNum" sz="quarter" idx="5"/>
          </p:nvPr>
        </p:nvSpPr>
        <p:spPr>
          <a:xfrm>
            <a:off x="4143587" y="9119474"/>
            <a:ext cx="3169920" cy="480060"/>
          </a:xfrm>
          <a:prstGeom prst="rect">
            <a:avLst/>
          </a:prstGeom>
        </p:spPr>
        <p:txBody>
          <a:bodyPr vert="horz" lIns="91440" tIns="45720" rIns="91440" bIns="45720" rtlCol="0" anchor="b"/>
          <a:lstStyle>
            <a:lvl1pPr algn="r">
              <a:defRPr sz="1200"/>
            </a:lvl1pPr>
          </a:lstStyle>
          <a:p>
            <a:fld id="{4314993F-1191-4E28-A105-C8612743DD3B}" type="slidenum">
              <a:rPr lang="sk-SK" smtClean="0"/>
              <a:pPr/>
              <a:t>‹#›</a:t>
            </a:fld>
            <a:endParaRPr lang="sk-SK"/>
          </a:p>
        </p:txBody>
      </p:sp>
    </p:spTree>
    <p:extLst>
      <p:ext uri="{BB962C8B-B14F-4D97-AF65-F5344CB8AC3E}">
        <p14:creationId xmlns:p14="http://schemas.microsoft.com/office/powerpoint/2010/main" val="182891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5"/>
          </p:nvPr>
        </p:nvSpPr>
        <p:spPr/>
        <p:txBody>
          <a:bodyPr/>
          <a:lstStyle/>
          <a:p>
            <a:fld id="{4314993F-1191-4E28-A105-C8612743DD3B}" type="slidenum">
              <a:rPr lang="sk-SK" smtClean="0"/>
              <a:pPr/>
              <a:t>1</a:t>
            </a:fld>
            <a:endParaRPr lang="sk-SK"/>
          </a:p>
        </p:txBody>
      </p:sp>
    </p:spTree>
    <p:extLst>
      <p:ext uri="{BB962C8B-B14F-4D97-AF65-F5344CB8AC3E}">
        <p14:creationId xmlns:p14="http://schemas.microsoft.com/office/powerpoint/2010/main" val="19473481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 https://www.google.com/url?sa=i&amp;url=https%3A%2F%2Fgift4designer.net%2F60-edutainment-icons-smooth-series-j1fsi.html&amp;psig=AOvVaw2-UAIMROvSttdF-4b6Ldjl&amp;ust=1635234374727000&amp;source=images&amp;cd=vfe&amp;ved=0CAsQjRxqFwoTCMDjgfOI5fMCFQAAAAAdAAAAABAn</a:t>
            </a:r>
          </a:p>
          <a:p>
            <a:endParaRPr lang="en-US" dirty="0"/>
          </a:p>
          <a:p>
            <a:r>
              <a:rPr lang="en-US" dirty="0"/>
              <a:t>(2) https://www.google.com/url?sa=i&amp;url=https%3A%2F%2Fwww.researchgate.net%2Ffigure%2FRelationship-between-and-scope-of-edutainment-games-based-learning-educational-games_fig4_316621482&amp;psig=AOvVaw2-UAIMROvSttdF-4b6Ldjl&amp;ust=1635234374727000&amp;source=images&amp;cd=vfe&amp;ved=0CAsQjRxqFwoTCMDjgfOI5fMCFQAAAAAdAAAAABAV</a:t>
            </a:r>
          </a:p>
        </p:txBody>
      </p:sp>
      <p:sp>
        <p:nvSpPr>
          <p:cNvPr id="4" name="Slide Number Placeholder 3"/>
          <p:cNvSpPr>
            <a:spLocks noGrp="1"/>
          </p:cNvSpPr>
          <p:nvPr>
            <p:ph type="sldNum" sz="quarter" idx="5"/>
          </p:nvPr>
        </p:nvSpPr>
        <p:spPr/>
        <p:txBody>
          <a:bodyPr/>
          <a:lstStyle/>
          <a:p>
            <a:fld id="{4314993F-1191-4E28-A105-C8612743DD3B}" type="slidenum">
              <a:rPr lang="sk-SK" smtClean="0"/>
              <a:pPr/>
              <a:t>7</a:t>
            </a:fld>
            <a:endParaRPr lang="sk-SK"/>
          </a:p>
        </p:txBody>
      </p:sp>
    </p:spTree>
    <p:extLst>
      <p:ext uri="{BB962C8B-B14F-4D97-AF65-F5344CB8AC3E}">
        <p14:creationId xmlns:p14="http://schemas.microsoft.com/office/powerpoint/2010/main" val="86511277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26915"/>
            <a:ext cx="7772400" cy="3173684"/>
          </a:xfrm>
        </p:spPr>
        <p:txBody>
          <a:bodyPr anchor="ctr">
            <a:noAutofit/>
          </a:bodyPr>
          <a:lstStyle>
            <a:lvl1pPr>
              <a:lnSpc>
                <a:spcPct val="100000"/>
              </a:lnSpc>
              <a:defRPr sz="6000" cap="none" spc="-80" baseline="0">
                <a:solidFill>
                  <a:srgbClr val="FFC000"/>
                </a:solidFill>
              </a:defRPr>
            </a:lvl1pPr>
          </a:lstStyle>
          <a:p>
            <a:r>
              <a:rPr lang="sk-SK" dirty="0"/>
              <a:t>Kliknutím upravte štýl predlohy nadpisu</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a:t>Kliknutím upravte štýl predlohy podnadpisu</a:t>
            </a:r>
            <a:endParaRPr lang="en-US" dirty="0"/>
          </a:p>
        </p:txBody>
      </p:sp>
      <p:sp>
        <p:nvSpPr>
          <p:cNvPr id="4" name="Date Placeholder 3"/>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5" name="Footer Placeholder 4"/>
          <p:cNvSpPr>
            <a:spLocks noGrp="1"/>
          </p:cNvSpPr>
          <p:nvPr>
            <p:ph type="ftr" sz="quarter" idx="11"/>
          </p:nvPr>
        </p:nvSpPr>
        <p:spPr/>
        <p:txBody>
          <a:bodyPr/>
          <a:lstStyle/>
          <a:p>
            <a:endParaRPr lang="sk-SK"/>
          </a:p>
        </p:txBody>
      </p:sp>
      <p:sp>
        <p:nvSpPr>
          <p:cNvPr id="9" name="Rectangle 8"/>
          <p:cNvSpPr/>
          <p:nvPr/>
        </p:nvSpPr>
        <p:spPr>
          <a:xfrm>
            <a:off x="9001124" y="4846320"/>
            <a:ext cx="142876" cy="2011680"/>
          </a:xfrm>
          <a:prstGeom prst="rect">
            <a:avLst/>
          </a:prstGeom>
          <a:solidFill>
            <a:srgbClr val="FFC000"/>
          </a:solidFill>
          <a:ln>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EDF2FB19-191C-4C07-9760-6B65CEE1532D}" type="slidenum">
              <a:rPr lang="sk-SK" smtClean="0"/>
              <a:pPr/>
              <a:t>‹#›</a:t>
            </a:fld>
            <a:endParaRPr lang="sk-SK"/>
          </a:p>
        </p:txBody>
      </p:sp>
      <p:pic>
        <p:nvPicPr>
          <p:cNvPr id="11" name="Obraz 1">
            <a:extLst>
              <a:ext uri="{FF2B5EF4-FFF2-40B4-BE49-F238E27FC236}">
                <a16:creationId xmlns:a16="http://schemas.microsoft.com/office/drawing/2014/main" id="{E4468105-06B5-4679-A164-F7E5AAB071A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p:blipFill>
        <p:spPr bwMode="auto">
          <a:xfrm>
            <a:off x="6276103" y="223836"/>
            <a:ext cx="2064999" cy="1188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Vertical Text Placeholder 2"/>
          <p:cNvSpPr>
            <a:spLocks noGrp="1"/>
          </p:cNvSpPr>
          <p:nvPr>
            <p:ph type="body" orient="vert" idx="1"/>
          </p:nvPr>
        </p:nvSpPr>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a:p>
        </p:txBody>
      </p:sp>
      <p:sp>
        <p:nvSpPr>
          <p:cNvPr id="4" name="Date Placeholder 3"/>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124744"/>
            <a:ext cx="2057400" cy="5001419"/>
          </a:xfrm>
        </p:spPr>
        <p:txBody>
          <a:bodyPr vert="eaVert">
            <a:normAutofit/>
          </a:bodyPr>
          <a:lstStyle>
            <a:lvl1pPr>
              <a:defRPr sz="2800"/>
            </a:lvl1pPr>
          </a:lstStyle>
          <a:p>
            <a:r>
              <a:rPr lang="sk-SK" dirty="0"/>
              <a:t>Kliknutím upravte štýl predlohy nadpisu</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a:p>
        </p:txBody>
      </p:sp>
      <p:sp>
        <p:nvSpPr>
          <p:cNvPr id="4" name="Date Placeholder 3"/>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atin typeface="Arial "/>
              </a:defRPr>
            </a:lvl1pPr>
          </a:lstStyle>
          <a:p>
            <a:r>
              <a:rPr lang="sk-SK" dirty="0"/>
              <a:t>Kliknutím upravte štýl predlohy nadpisu</a:t>
            </a:r>
            <a:endParaRPr lang="en-US" dirty="0"/>
          </a:p>
        </p:txBody>
      </p:sp>
      <p:sp>
        <p:nvSpPr>
          <p:cNvPr id="3" name="Content Placeholder 2"/>
          <p:cNvSpPr>
            <a:spLocks noGrp="1"/>
          </p:cNvSpPr>
          <p:nvPr>
            <p:ph idx="1"/>
          </p:nvPr>
        </p:nvSpPr>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7200" b="0" cap="none" spc="-80" baseline="0">
                <a:solidFill>
                  <a:srgbClr val="FFC000"/>
                </a:solidFill>
              </a:defRPr>
            </a:lvl1pPr>
          </a:lstStyle>
          <a:p>
            <a:r>
              <a:rPr lang="sk-SK" dirty="0"/>
              <a:t>Kliknutím upravte štýl predlohy nadpisu</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a:t>Upraviť štýly predlohy textu</a:t>
            </a:r>
          </a:p>
        </p:txBody>
      </p:sp>
      <p:sp>
        <p:nvSpPr>
          <p:cNvPr id="7" name="Date Placeholder 6"/>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8" name="Slide Number Placeholder 7"/>
          <p:cNvSpPr>
            <a:spLocks noGrp="1"/>
          </p:cNvSpPr>
          <p:nvPr>
            <p:ph type="sldNum" sz="quarter" idx="11"/>
          </p:nvPr>
        </p:nvSpPr>
        <p:spPr/>
        <p:txBody>
          <a:bodyPr/>
          <a:lstStyle/>
          <a:p>
            <a:fld id="{EDF2FB19-191C-4C07-9760-6B65CEE1532D}" type="slidenum">
              <a:rPr lang="sk-SK" smtClean="0"/>
              <a:pPr/>
              <a:t>‹#›</a:t>
            </a:fld>
            <a:endParaRPr lang="sk-SK"/>
          </a:p>
        </p:txBody>
      </p:sp>
      <p:sp>
        <p:nvSpPr>
          <p:cNvPr id="9" name="Footer Placeholder 8"/>
          <p:cNvSpPr>
            <a:spLocks noGrp="1"/>
          </p:cNvSpPr>
          <p:nvPr>
            <p:ph type="ftr" sz="quarter" idx="12"/>
          </p:nvPr>
        </p:nvSpPr>
        <p:spPr/>
        <p:txBody>
          <a:bodyPr/>
          <a:lstStyle/>
          <a:p>
            <a:endParaRPr lang="sk-S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Date Placeholder 4"/>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Upraviť štýly predlohy textu</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sk-SK"/>
              <a:t>Upraviť štýly predlohy textu</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7" name="Date Placeholder 6"/>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cap="none" baseline="0"/>
            </a:lvl1pPr>
          </a:lstStyle>
          <a:p>
            <a:r>
              <a:rPr lang="sk-SK"/>
              <a:t>Kliknutím upravte štýl predlohy nadpisu</a:t>
            </a:r>
            <a:endParaRPr lang="en-US" dirty="0"/>
          </a:p>
        </p:txBody>
      </p:sp>
      <p:sp>
        <p:nvSpPr>
          <p:cNvPr id="3" name="Date Placeholder 2"/>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Upraviť štýly predlohy textu</a:t>
            </a:r>
          </a:p>
        </p:txBody>
      </p:sp>
      <p:sp>
        <p:nvSpPr>
          <p:cNvPr id="5" name="Date Placeholder 4"/>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EDF2FB19-191C-4C07-9760-6B65CEE1532D}" type="slidenum">
              <a:rPr lang="sk-SK" smtClean="0"/>
              <a:pPr/>
              <a:t>‹#›</a:t>
            </a:fld>
            <a:endParaRPr lang="sk-SK"/>
          </a:p>
        </p:txBody>
      </p:sp>
      <p:sp>
        <p:nvSpPr>
          <p:cNvPr id="8" name="Title 7"/>
          <p:cNvSpPr>
            <a:spLocks noGrp="1"/>
          </p:cNvSpPr>
          <p:nvPr>
            <p:ph type="title"/>
          </p:nvPr>
        </p:nvSpPr>
        <p:spPr/>
        <p:txBody>
          <a:bodyPr>
            <a:noAutofit/>
          </a:bodyPr>
          <a:lstStyle>
            <a:lvl1pPr>
              <a:defRPr sz="2800"/>
            </a:lvl1pPr>
          </a:lstStyle>
          <a:p>
            <a:r>
              <a:rPr lang="sk-SK"/>
              <a:t>Kliknutím upravte štýl predlohy nadpisu</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ok s popisom">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a:t>Kliknutím na ikonu pridáte obrázok</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Upraviť štýly predlohy textu</a:t>
            </a:r>
          </a:p>
        </p:txBody>
      </p:sp>
      <p:sp>
        <p:nvSpPr>
          <p:cNvPr id="5" name="Date Placeholder 4"/>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DF2FB19-191C-4C07-9760-6B65CEE1532D}" type="slidenum">
              <a:rPr lang="sk-SK" smtClean="0"/>
              <a:pPr/>
              <a:t>‹#›</a:t>
            </a:fld>
            <a:endParaRPr lang="sk-SK"/>
          </a:p>
        </p:txBody>
      </p:sp>
      <p:sp>
        <p:nvSpPr>
          <p:cNvPr id="8" name="Title 7"/>
          <p:cNvSpPr>
            <a:spLocks noGrp="1"/>
          </p:cNvSpPr>
          <p:nvPr>
            <p:ph type="title"/>
          </p:nvPr>
        </p:nvSpPr>
        <p:spPr>
          <a:xfrm>
            <a:off x="457200" y="4953000"/>
            <a:ext cx="8153400" cy="762000"/>
          </a:xfrm>
        </p:spPr>
        <p:txBody>
          <a:bodyPr anchor="t">
            <a:noAutofit/>
          </a:bodyPr>
          <a:lstStyle>
            <a:lvl1pPr>
              <a:defRPr sz="2400"/>
            </a:lvl1pPr>
          </a:lstStyle>
          <a:p>
            <a:r>
              <a:rPr lang="sk-SK" dirty="0"/>
              <a:t>Kliknutím upravte štýl predlohy nadpisu</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sk-SK" dirty="0"/>
              <a:t>Upravte štýly predlohy textu</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CA76AC6C-1845-4AD9-86CE-459EC2905EDA}" type="datetimeFigureOut">
              <a:rPr lang="sk-SK" smtClean="0"/>
              <a:pPr/>
              <a:t>15. 9. 2022</a:t>
            </a:fld>
            <a:endParaRPr lang="sk-SK"/>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sk-SK"/>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EDF2FB19-191C-4C07-9760-6B65CEE1532D}" type="slidenum">
              <a:rPr lang="sk-SK" smtClean="0"/>
              <a:pPr/>
              <a:t>‹#›</a:t>
            </a:fld>
            <a:endParaRPr lang="sk-SK"/>
          </a:p>
        </p:txBody>
      </p:sp>
      <p:sp>
        <p:nvSpPr>
          <p:cNvPr id="7" name="Rectangle 6"/>
          <p:cNvSpPr/>
          <p:nvPr/>
        </p:nvSpPr>
        <p:spPr>
          <a:xfrm>
            <a:off x="9001124" y="0"/>
            <a:ext cx="142876" cy="1371600"/>
          </a:xfrm>
          <a:prstGeom prst="rect">
            <a:avLst/>
          </a:prstGeom>
          <a:solidFill>
            <a:srgbClr val="FF9933"/>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Obraz 1">
            <a:extLst>
              <a:ext uri="{FF2B5EF4-FFF2-40B4-BE49-F238E27FC236}">
                <a16:creationId xmlns:a16="http://schemas.microsoft.com/office/drawing/2014/main" id="{CFF2300B-5795-4089-A1A4-7F4A926A9965}"/>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p:blipFill>
        <p:spPr bwMode="auto">
          <a:xfrm>
            <a:off x="6444021" y="242469"/>
            <a:ext cx="1927945" cy="1110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600" kern="1200" cap="all" spc="-60" baseline="0">
          <a:solidFill>
            <a:srgbClr val="FFC000"/>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395536" y="2780375"/>
            <a:ext cx="8072494" cy="1297250"/>
          </a:xfrm>
        </p:spPr>
        <p:txBody>
          <a:bodyPr/>
          <a:lstStyle/>
          <a:p>
            <a:pPr algn="ctr"/>
            <a:r>
              <a:rPr lang="el-GR"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rPr>
              <a:t>Παιχνιδοποιημένη Εκπαίδευση</a:t>
            </a:r>
            <a:endParaRPr lang="en-US"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endParaRPr>
          </a:p>
        </p:txBody>
      </p:sp>
      <p:pic>
        <p:nvPicPr>
          <p:cNvPr id="5" name="Obrázok 4">
            <a:extLst>
              <a:ext uri="{FF2B5EF4-FFF2-40B4-BE49-F238E27FC236}">
                <a16:creationId xmlns:a16="http://schemas.microsoft.com/office/drawing/2014/main" id="{18DE5815-B6F5-4B90-A312-30FA0020A4D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2844" y="285728"/>
            <a:ext cx="1928826" cy="549715"/>
          </a:xfrm>
          <a:prstGeom prst="rect">
            <a:avLst/>
          </a:prstGeom>
        </p:spPr>
      </p:pic>
      <p:sp>
        <p:nvSpPr>
          <p:cNvPr id="4" name="Rectangle 3">
            <a:extLst>
              <a:ext uri="{FF2B5EF4-FFF2-40B4-BE49-F238E27FC236}">
                <a16:creationId xmlns:a16="http://schemas.microsoft.com/office/drawing/2014/main" id="{577A28BE-81F8-47BC-AF9B-227AEE2932BD}"/>
              </a:ext>
            </a:extLst>
          </p:cNvPr>
          <p:cNvSpPr/>
          <p:nvPr/>
        </p:nvSpPr>
        <p:spPr>
          <a:xfrm>
            <a:off x="214282" y="785795"/>
            <a:ext cx="3637638" cy="338554"/>
          </a:xfrm>
          <a:prstGeom prst="rect">
            <a:avLst/>
          </a:prstGeom>
        </p:spPr>
        <p:txBody>
          <a:bodyPr wrap="square">
            <a:spAutoFit/>
          </a:bodyPr>
          <a:lstStyle/>
          <a:p>
            <a:pPr algn="ctr"/>
            <a:r>
              <a:rPr lang="en-GB" sz="1600" b="1" cap="small" dirty="0">
                <a:solidFill>
                  <a:srgbClr val="FFC000"/>
                </a:solidFill>
                <a:effectLst/>
                <a:latin typeface="Verdana" panose="020B0604030504040204" pitchFamily="34" charset="0"/>
                <a:ea typeface="Times New Roman" panose="02020603050405020304" pitchFamily="18" charset="0"/>
                <a:cs typeface="Times New Roman" panose="02020603050405020304" pitchFamily="18" charset="0"/>
              </a:rPr>
              <a:t>2020-1-UK01-KA201-079177</a:t>
            </a:r>
            <a:endParaRPr lang="en-GB" sz="1000" dirty="0">
              <a:solidFill>
                <a:schemeClr val="tx2"/>
              </a:solidFill>
            </a:endParaRPr>
          </a:p>
        </p:txBody>
      </p:sp>
      <p:sp>
        <p:nvSpPr>
          <p:cNvPr id="9" name="Rectangle 8">
            <a:extLst>
              <a:ext uri="{FF2B5EF4-FFF2-40B4-BE49-F238E27FC236}">
                <a16:creationId xmlns:a16="http://schemas.microsoft.com/office/drawing/2014/main" id="{D14293BA-587F-487F-AFB8-C156BDE7446B}"/>
              </a:ext>
            </a:extLst>
          </p:cNvPr>
          <p:cNvSpPr/>
          <p:nvPr/>
        </p:nvSpPr>
        <p:spPr>
          <a:xfrm>
            <a:off x="521115" y="5925941"/>
            <a:ext cx="8101770" cy="646331"/>
          </a:xfrm>
          <a:prstGeom prst="rect">
            <a:avLst/>
          </a:prstGeom>
        </p:spPr>
        <p:txBody>
          <a:bodyPr wrap="square">
            <a:spAutoFit/>
          </a:bodyPr>
          <a:lstStyle/>
          <a:p>
            <a:pPr algn="ctr"/>
            <a:r>
              <a:rPr lang="el-GR" dirty="0">
                <a:solidFill>
                  <a:srgbClr val="EF8E7B"/>
                </a:solidFill>
              </a:rPr>
              <a:t>Μάθηση με βάση το Παιχνίδι και Παιχνιδοποίηση σε Τρισδιάστατα Περιβάλλοντα Εικονικής Μάθησης</a:t>
            </a:r>
            <a:endParaRPr lang="en-US" dirty="0">
              <a:solidFill>
                <a:srgbClr val="EF8E7B"/>
              </a:solidFill>
            </a:endParaRPr>
          </a:p>
        </p:txBody>
      </p:sp>
    </p:spTree>
    <p:extLst>
      <p:ext uri="{BB962C8B-B14F-4D97-AF65-F5344CB8AC3E}">
        <p14:creationId xmlns:p14="http://schemas.microsoft.com/office/powerpoint/2010/main" val="967997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5791200" cy="687606"/>
          </a:xfrm>
        </p:spPr>
        <p:txBody>
          <a:bodyPr/>
          <a:lstStyle/>
          <a:p>
            <a:r>
              <a:rPr lang="el-GR" dirty="0" err="1"/>
              <a:t>Επισκοπηση</a:t>
            </a:r>
            <a:r>
              <a:rPr lang="el-GR" dirty="0"/>
              <a:t> </a:t>
            </a:r>
            <a:r>
              <a:rPr lang="en-US" dirty="0"/>
              <a:t>questline</a:t>
            </a:r>
          </a:p>
        </p:txBody>
      </p:sp>
      <p:graphicFrame>
        <p:nvGraphicFramePr>
          <p:cNvPr id="13" name="Table 13">
            <a:extLst>
              <a:ext uri="{FF2B5EF4-FFF2-40B4-BE49-F238E27FC236}">
                <a16:creationId xmlns:a16="http://schemas.microsoft.com/office/drawing/2014/main" id="{5236D2D5-D280-42A8-8F27-9E0B6C2AB139}"/>
              </a:ext>
            </a:extLst>
          </p:cNvPr>
          <p:cNvGraphicFramePr>
            <a:graphicFrameLocks noGrp="1"/>
          </p:cNvGraphicFramePr>
          <p:nvPr>
            <p:extLst>
              <p:ext uri="{D42A27DB-BD31-4B8C-83A1-F6EECF244321}">
                <p14:modId xmlns:p14="http://schemas.microsoft.com/office/powerpoint/2010/main" val="4238143358"/>
              </p:ext>
            </p:extLst>
          </p:nvPr>
        </p:nvGraphicFramePr>
        <p:xfrm>
          <a:off x="755576" y="2204864"/>
          <a:ext cx="7776863" cy="4114800"/>
        </p:xfrm>
        <a:graphic>
          <a:graphicData uri="http://schemas.openxmlformats.org/drawingml/2006/table">
            <a:tbl>
              <a:tblPr firstRow="1" bandRow="1">
                <a:tableStyleId>{5C22544A-7EE6-4342-B048-85BDC9FD1C3A}</a:tableStyleId>
              </a:tblPr>
              <a:tblGrid>
                <a:gridCol w="4315129">
                  <a:extLst>
                    <a:ext uri="{9D8B030D-6E8A-4147-A177-3AD203B41FA5}">
                      <a16:colId xmlns:a16="http://schemas.microsoft.com/office/drawing/2014/main" val="1215602583"/>
                    </a:ext>
                  </a:extLst>
                </a:gridCol>
                <a:gridCol w="3461734">
                  <a:extLst>
                    <a:ext uri="{9D8B030D-6E8A-4147-A177-3AD203B41FA5}">
                      <a16:colId xmlns:a16="http://schemas.microsoft.com/office/drawing/2014/main" val="3474826915"/>
                    </a:ext>
                  </a:extLst>
                </a:gridCol>
              </a:tblGrid>
              <a:tr h="411480">
                <a:tc>
                  <a:txBody>
                    <a:bodyPr/>
                    <a:lstStyle/>
                    <a:p>
                      <a:pPr marL="0" algn="ctr">
                        <a:lnSpc>
                          <a:spcPct val="100000"/>
                        </a:lnSpc>
                        <a:spcBef>
                          <a:spcPts val="0"/>
                        </a:spcBef>
                        <a:spcAft>
                          <a:spcPts val="0"/>
                        </a:spcAft>
                      </a:pPr>
                      <a:r>
                        <a:rPr lang="el-GR" sz="1600" dirty="0"/>
                        <a:t>Αποστολή</a:t>
                      </a:r>
                      <a:endParaRPr lang="en-US" sz="1600" dirty="0"/>
                    </a:p>
                  </a:txBody>
                  <a:tcPr/>
                </a:tc>
                <a:tc>
                  <a:txBody>
                    <a:bodyPr/>
                    <a:lstStyle/>
                    <a:p>
                      <a:pPr marL="0" marR="0" algn="ctr" defTabSz="914400" rtl="0" eaLnBrk="1" latinLnBrk="0" hangingPunct="1">
                        <a:lnSpc>
                          <a:spcPct val="100000"/>
                        </a:lnSpc>
                        <a:spcBef>
                          <a:spcPts val="0"/>
                        </a:spcBef>
                        <a:spcAft>
                          <a:spcPts val="0"/>
                        </a:spcAft>
                      </a:pPr>
                      <a:r>
                        <a:rPr lang="el-GR" sz="1600" b="1" kern="1200" dirty="0">
                          <a:solidFill>
                            <a:schemeClr val="lt1"/>
                          </a:solidFill>
                          <a:latin typeface="+mn-lt"/>
                          <a:ea typeface="+mn-ea"/>
                          <a:cs typeface="+mn-cs"/>
                        </a:rPr>
                        <a:t>Εργασία</a:t>
                      </a:r>
                      <a:endParaRPr lang="en-US" sz="1600" b="1" kern="1200" dirty="0">
                        <a:solidFill>
                          <a:schemeClr val="lt1"/>
                        </a:solidFill>
                        <a:latin typeface="+mn-lt"/>
                        <a:ea typeface="+mn-ea"/>
                        <a:cs typeface="+mn-cs"/>
                      </a:endParaRPr>
                    </a:p>
                  </a:txBody>
                  <a:tcPr marL="68580" marR="68580" marT="0" marB="0"/>
                </a:tc>
                <a:extLst>
                  <a:ext uri="{0D108BD9-81ED-4DB2-BD59-A6C34878D82A}">
                    <a16:rowId xmlns:a16="http://schemas.microsoft.com/office/drawing/2014/main" val="4260957375"/>
                  </a:ext>
                </a:extLst>
              </a:tr>
              <a:tr h="411480">
                <a:tc>
                  <a:txBody>
                    <a:bodyPr/>
                    <a:lstStyle/>
                    <a:p>
                      <a:pPr marL="0">
                        <a:lnSpc>
                          <a:spcPct val="100000"/>
                        </a:lnSpc>
                        <a:spcBef>
                          <a:spcPts val="0"/>
                        </a:spcBef>
                        <a:spcAft>
                          <a:spcPts val="0"/>
                        </a:spcAft>
                      </a:pPr>
                      <a:r>
                        <a:rPr lang="el-GR" sz="1600" dirty="0"/>
                        <a:t>Μάθηση με Βάση το Παιχνίδι</a:t>
                      </a:r>
                      <a:endParaRPr lang="en-US" sz="1600" dirty="0"/>
                    </a:p>
                  </a:txBody>
                  <a:tcPr/>
                </a:tc>
                <a:tc>
                  <a:txBody>
                    <a:bodyPr/>
                    <a:lstStyle/>
                    <a:p>
                      <a:pPr marL="0" marR="0" algn="ctr">
                        <a:lnSpc>
                          <a:spcPct val="100000"/>
                        </a:lnSpc>
                        <a:spcBef>
                          <a:spcPts val="0"/>
                        </a:spcBef>
                        <a:spcAft>
                          <a:spcPts val="0"/>
                        </a:spcAft>
                      </a:pPr>
                      <a:r>
                        <a:rPr lang="el-GR" sz="1600" kern="1200" dirty="0">
                          <a:solidFill>
                            <a:schemeClr val="dk1"/>
                          </a:solidFill>
                          <a:latin typeface="+mn-lt"/>
                          <a:ea typeface="+mn-ea"/>
                          <a:cs typeface="+mn-cs"/>
                        </a:rPr>
                        <a:t>Μελέτη</a:t>
                      </a:r>
                      <a:endParaRPr lang="en-US" sz="1600" kern="1200" dirty="0">
                        <a:solidFill>
                          <a:schemeClr val="dk1"/>
                        </a:solidFill>
                        <a:latin typeface="+mn-lt"/>
                        <a:ea typeface="+mn-ea"/>
                        <a:cs typeface="+mn-cs"/>
                      </a:endParaRPr>
                    </a:p>
                  </a:txBody>
                  <a:tcPr marL="68580" marR="68580" marT="0" marB="0"/>
                </a:tc>
                <a:extLst>
                  <a:ext uri="{0D108BD9-81ED-4DB2-BD59-A6C34878D82A}">
                    <a16:rowId xmlns:a16="http://schemas.microsoft.com/office/drawing/2014/main" val="1270611564"/>
                  </a:ext>
                </a:extLst>
              </a:tr>
              <a:tr h="411480">
                <a:tc>
                  <a:txBody>
                    <a:bodyPr/>
                    <a:lstStyle/>
                    <a:p>
                      <a:pPr marL="0">
                        <a:lnSpc>
                          <a:spcPct val="100000"/>
                        </a:lnSpc>
                        <a:spcBef>
                          <a:spcPts val="0"/>
                        </a:spcBef>
                        <a:spcAft>
                          <a:spcPts val="0"/>
                        </a:spcAft>
                      </a:pPr>
                      <a:r>
                        <a:rPr lang="el-GR" sz="1600" kern="1200" dirty="0">
                          <a:solidFill>
                            <a:schemeClr val="dk1"/>
                          </a:solidFill>
                          <a:latin typeface="+mn-lt"/>
                          <a:ea typeface="+mn-ea"/>
                          <a:cs typeface="+mn-cs"/>
                        </a:rPr>
                        <a:t>Ψηφιακή Μάθηση Βασισμένη σε Παιχνίδι</a:t>
                      </a:r>
                      <a:endParaRPr lang="en-US" sz="1600" kern="1200" dirty="0">
                        <a:solidFill>
                          <a:schemeClr val="dk1"/>
                        </a:solidFill>
                        <a:latin typeface="+mn-lt"/>
                        <a:ea typeface="+mn-ea"/>
                        <a:cs typeface="+mn-cs"/>
                      </a:endParaRPr>
                    </a:p>
                  </a:txBody>
                  <a:tcPr/>
                </a:tc>
                <a:tc>
                  <a:txBody>
                    <a:bodyPr/>
                    <a:lstStyle/>
                    <a:p>
                      <a:pPr marL="0" marR="0" algn="ctr">
                        <a:lnSpc>
                          <a:spcPct val="100000"/>
                        </a:lnSpc>
                        <a:spcBef>
                          <a:spcPts val="0"/>
                        </a:spcBef>
                        <a:spcAft>
                          <a:spcPts val="0"/>
                        </a:spcAft>
                      </a:pPr>
                      <a:r>
                        <a:rPr lang="el-GR" sz="1600" kern="1200" dirty="0">
                          <a:solidFill>
                            <a:schemeClr val="dk1"/>
                          </a:solidFill>
                          <a:latin typeface="+mn-lt"/>
                          <a:ea typeface="+mn-ea"/>
                          <a:cs typeface="+mn-cs"/>
                        </a:rPr>
                        <a:t>Μελέτη</a:t>
                      </a:r>
                      <a:endParaRPr lang="en-US" sz="1600" kern="1200" dirty="0">
                        <a:solidFill>
                          <a:schemeClr val="dk1"/>
                        </a:solidFill>
                        <a:latin typeface="+mn-lt"/>
                        <a:ea typeface="+mn-ea"/>
                        <a:cs typeface="+mn-cs"/>
                      </a:endParaRPr>
                    </a:p>
                  </a:txBody>
                  <a:tcPr marL="68580" marR="68580" marT="0" marB="0"/>
                </a:tc>
                <a:extLst>
                  <a:ext uri="{0D108BD9-81ED-4DB2-BD59-A6C34878D82A}">
                    <a16:rowId xmlns:a16="http://schemas.microsoft.com/office/drawing/2014/main" val="2324064352"/>
                  </a:ext>
                </a:extLst>
              </a:tr>
              <a:tr h="411480">
                <a:tc>
                  <a:txBody>
                    <a:bodyPr/>
                    <a:lstStyle/>
                    <a:p>
                      <a:pPr marL="0">
                        <a:lnSpc>
                          <a:spcPct val="100000"/>
                        </a:lnSpc>
                        <a:spcBef>
                          <a:spcPts val="0"/>
                        </a:spcBef>
                        <a:spcAft>
                          <a:spcPts val="0"/>
                        </a:spcAft>
                      </a:pPr>
                      <a:r>
                        <a:rPr lang="el-GR" sz="1600" kern="1200" dirty="0">
                          <a:solidFill>
                            <a:schemeClr val="dk1"/>
                          </a:solidFill>
                          <a:latin typeface="+mn-lt"/>
                          <a:ea typeface="+mn-ea"/>
                          <a:cs typeface="+mn-cs"/>
                        </a:rPr>
                        <a:t>Παιχνιδοποίηση</a:t>
                      </a:r>
                      <a:endParaRPr lang="en-US" sz="1600" kern="1200" dirty="0">
                        <a:solidFill>
                          <a:schemeClr val="dk1"/>
                        </a:solidFill>
                        <a:latin typeface="+mn-lt"/>
                        <a:ea typeface="+mn-ea"/>
                        <a:cs typeface="+mn-cs"/>
                      </a:endParaRPr>
                    </a:p>
                  </a:txBody>
                  <a:tcPr/>
                </a:tc>
                <a:tc>
                  <a:txBody>
                    <a:bodyPr/>
                    <a:lstStyle/>
                    <a:p>
                      <a:pPr marL="0" marR="0" algn="ctr">
                        <a:lnSpc>
                          <a:spcPct val="100000"/>
                        </a:lnSpc>
                        <a:spcBef>
                          <a:spcPts val="0"/>
                        </a:spcBef>
                        <a:spcAft>
                          <a:spcPts val="0"/>
                        </a:spcAft>
                      </a:pPr>
                      <a:r>
                        <a:rPr lang="el-GR" sz="1600" kern="1200" dirty="0">
                          <a:solidFill>
                            <a:schemeClr val="dk1"/>
                          </a:solidFill>
                          <a:latin typeface="+mn-lt"/>
                          <a:ea typeface="+mn-ea"/>
                          <a:cs typeface="+mn-cs"/>
                        </a:rPr>
                        <a:t>Μελέτη</a:t>
                      </a:r>
                      <a:endParaRPr lang="en-US" sz="1600" kern="1200" dirty="0">
                        <a:solidFill>
                          <a:schemeClr val="dk1"/>
                        </a:solidFill>
                        <a:latin typeface="+mn-lt"/>
                        <a:ea typeface="+mn-ea"/>
                        <a:cs typeface="+mn-cs"/>
                      </a:endParaRPr>
                    </a:p>
                  </a:txBody>
                  <a:tcPr marL="68580" marR="68580" marT="0" marB="0"/>
                </a:tc>
                <a:extLst>
                  <a:ext uri="{0D108BD9-81ED-4DB2-BD59-A6C34878D82A}">
                    <a16:rowId xmlns:a16="http://schemas.microsoft.com/office/drawing/2014/main" val="424596273"/>
                  </a:ext>
                </a:extLst>
              </a:tr>
              <a:tr h="411480">
                <a:tc>
                  <a:txBody>
                    <a:bodyPr/>
                    <a:lstStyle/>
                    <a:p>
                      <a:pPr marL="0" lvl="0" indent="0">
                        <a:lnSpc>
                          <a:spcPct val="115000"/>
                        </a:lnSpc>
                        <a:spcBef>
                          <a:spcPts val="300"/>
                        </a:spcBef>
                        <a:spcAft>
                          <a:spcPts val="300"/>
                        </a:spcAft>
                        <a:buFont typeface="+mj-lt"/>
                        <a:buNone/>
                      </a:pPr>
                      <a:r>
                        <a:rPr lang="el-GR" sz="1600" kern="1200" dirty="0">
                          <a:solidFill>
                            <a:schemeClr val="dk1"/>
                          </a:solidFill>
                          <a:latin typeface="+mn-lt"/>
                          <a:ea typeface="+mn-ea"/>
                          <a:cs typeface="+mn-cs"/>
                        </a:rPr>
                        <a:t>Ψυχαγωγική Εκπαίδευση</a:t>
                      </a:r>
                    </a:p>
                  </a:txBody>
                  <a:tcPr marL="68580" marR="68580" marT="0" marB="0"/>
                </a:tc>
                <a:tc>
                  <a:txBody>
                    <a:bodyPr/>
                    <a:lstStyle/>
                    <a:p>
                      <a:pPr marL="0" marR="0" algn="ctr">
                        <a:lnSpc>
                          <a:spcPct val="100000"/>
                        </a:lnSpc>
                        <a:spcBef>
                          <a:spcPts val="0"/>
                        </a:spcBef>
                        <a:spcAft>
                          <a:spcPts val="0"/>
                        </a:spcAft>
                      </a:pPr>
                      <a:r>
                        <a:rPr lang="el-GR" sz="1600" kern="1200" dirty="0">
                          <a:solidFill>
                            <a:schemeClr val="dk1"/>
                          </a:solidFill>
                          <a:latin typeface="+mn-lt"/>
                          <a:ea typeface="+mn-ea"/>
                          <a:cs typeface="+mn-cs"/>
                        </a:rPr>
                        <a:t>Μελέτη</a:t>
                      </a:r>
                      <a:endParaRPr lang="en-US" sz="1600" kern="1200" dirty="0">
                        <a:solidFill>
                          <a:schemeClr val="dk1"/>
                        </a:solidFill>
                        <a:latin typeface="+mn-lt"/>
                        <a:ea typeface="+mn-ea"/>
                        <a:cs typeface="+mn-cs"/>
                      </a:endParaRPr>
                    </a:p>
                  </a:txBody>
                  <a:tcPr marL="68580" marR="68580" marT="0" marB="0"/>
                </a:tc>
                <a:extLst>
                  <a:ext uri="{0D108BD9-81ED-4DB2-BD59-A6C34878D82A}">
                    <a16:rowId xmlns:a16="http://schemas.microsoft.com/office/drawing/2014/main" val="256425039"/>
                  </a:ext>
                </a:extLst>
              </a:tr>
              <a:tr h="411480">
                <a:tc>
                  <a:txBody>
                    <a:bodyPr/>
                    <a:lstStyle/>
                    <a:p>
                      <a:pPr marL="0" lvl="0" indent="0">
                        <a:lnSpc>
                          <a:spcPct val="115000"/>
                        </a:lnSpc>
                        <a:spcBef>
                          <a:spcPts val="300"/>
                        </a:spcBef>
                        <a:spcAft>
                          <a:spcPts val="300"/>
                        </a:spcAft>
                        <a:buFont typeface="+mj-lt"/>
                        <a:buNone/>
                      </a:pPr>
                      <a:r>
                        <a:rPr lang="el-GR" sz="1600" kern="1200" dirty="0">
                          <a:solidFill>
                            <a:schemeClr val="dk1"/>
                          </a:solidFill>
                          <a:latin typeface="+mn-lt"/>
                          <a:ea typeface="+mn-ea"/>
                          <a:cs typeface="+mn-cs"/>
                        </a:rPr>
                        <a:t>Σοβαρά παιχνίδια</a:t>
                      </a:r>
                    </a:p>
                  </a:txBody>
                  <a:tcPr marL="68580" marR="68580" marT="0" marB="0"/>
                </a:tc>
                <a:tc>
                  <a:txBody>
                    <a:bodyPr/>
                    <a:lstStyle/>
                    <a:p>
                      <a:pPr marL="0" marR="0" algn="ctr">
                        <a:lnSpc>
                          <a:spcPct val="100000"/>
                        </a:lnSpc>
                        <a:spcBef>
                          <a:spcPts val="0"/>
                        </a:spcBef>
                        <a:spcAft>
                          <a:spcPts val="0"/>
                        </a:spcAft>
                      </a:pPr>
                      <a:r>
                        <a:rPr lang="el-GR" sz="1600" kern="1200" dirty="0">
                          <a:solidFill>
                            <a:schemeClr val="dk1"/>
                          </a:solidFill>
                          <a:latin typeface="+mn-lt"/>
                          <a:ea typeface="+mn-ea"/>
                          <a:cs typeface="+mn-cs"/>
                        </a:rPr>
                        <a:t>Μελέτη</a:t>
                      </a:r>
                      <a:endParaRPr lang="en-US" sz="1600" kern="1200" dirty="0">
                        <a:solidFill>
                          <a:schemeClr val="dk1"/>
                        </a:solidFill>
                        <a:latin typeface="+mn-lt"/>
                        <a:ea typeface="+mn-ea"/>
                        <a:cs typeface="+mn-cs"/>
                      </a:endParaRPr>
                    </a:p>
                  </a:txBody>
                  <a:tcPr marL="68580" marR="68580" marT="0" marB="0"/>
                </a:tc>
                <a:extLst>
                  <a:ext uri="{0D108BD9-81ED-4DB2-BD59-A6C34878D82A}">
                    <a16:rowId xmlns:a16="http://schemas.microsoft.com/office/drawing/2014/main" val="3352288307"/>
                  </a:ext>
                </a:extLst>
              </a:tr>
              <a:tr h="411480">
                <a:tc>
                  <a:txBody>
                    <a:bodyPr/>
                    <a:lstStyle/>
                    <a:p>
                      <a:pPr marL="0">
                        <a:lnSpc>
                          <a:spcPct val="100000"/>
                        </a:lnSpc>
                        <a:spcBef>
                          <a:spcPts val="0"/>
                        </a:spcBef>
                        <a:spcAft>
                          <a:spcPts val="0"/>
                        </a:spcAft>
                      </a:pPr>
                      <a:r>
                        <a:rPr lang="el-GR" sz="1600" kern="1200" dirty="0">
                          <a:solidFill>
                            <a:schemeClr val="dk1"/>
                          </a:solidFill>
                          <a:latin typeface="+mn-lt"/>
                          <a:ea typeface="+mn-ea"/>
                          <a:cs typeface="+mn-cs"/>
                        </a:rPr>
                        <a:t>Επίπεδο</a:t>
                      </a:r>
                      <a:endParaRPr lang="en-US" sz="1600" kern="1200" dirty="0">
                        <a:solidFill>
                          <a:schemeClr val="dk1"/>
                        </a:solidFill>
                        <a:latin typeface="+mn-lt"/>
                        <a:ea typeface="+mn-ea"/>
                        <a:cs typeface="+mn-cs"/>
                      </a:endParaRPr>
                    </a:p>
                  </a:txBody>
                  <a:tcPr/>
                </a:tc>
                <a:tc>
                  <a:txBody>
                    <a:bodyPr/>
                    <a:lstStyle/>
                    <a:p>
                      <a:pPr marL="0" marR="0" algn="ctr">
                        <a:lnSpc>
                          <a:spcPct val="100000"/>
                        </a:lnSpc>
                        <a:spcBef>
                          <a:spcPts val="0"/>
                        </a:spcBef>
                        <a:spcAft>
                          <a:spcPts val="0"/>
                        </a:spcAft>
                      </a:pPr>
                      <a:r>
                        <a:rPr lang="en-US" sz="1600" kern="1200" dirty="0">
                          <a:solidFill>
                            <a:schemeClr val="dk1"/>
                          </a:solidFill>
                          <a:latin typeface="+mn-lt"/>
                          <a:ea typeface="+mn-ea"/>
                          <a:cs typeface="+mn-cs"/>
                        </a:rPr>
                        <a:t>1</a:t>
                      </a:r>
                    </a:p>
                  </a:txBody>
                  <a:tcPr marL="68580" marR="68580" marT="0" marB="0"/>
                </a:tc>
                <a:extLst>
                  <a:ext uri="{0D108BD9-81ED-4DB2-BD59-A6C34878D82A}">
                    <a16:rowId xmlns:a16="http://schemas.microsoft.com/office/drawing/2014/main" val="3694567852"/>
                  </a:ext>
                </a:extLst>
              </a:tr>
              <a:tr h="411480">
                <a:tc>
                  <a:txBody>
                    <a:bodyPr/>
                    <a:lstStyle/>
                    <a:p>
                      <a:pPr marL="0">
                        <a:lnSpc>
                          <a:spcPct val="100000"/>
                        </a:lnSpc>
                        <a:spcBef>
                          <a:spcPts val="0"/>
                        </a:spcBef>
                        <a:spcAft>
                          <a:spcPts val="0"/>
                        </a:spcAft>
                      </a:pPr>
                      <a:r>
                        <a:rPr lang="el-GR" sz="1600" kern="1200" dirty="0">
                          <a:solidFill>
                            <a:schemeClr val="dk1"/>
                          </a:solidFill>
                          <a:latin typeface="+mn-lt"/>
                          <a:ea typeface="+mn-ea"/>
                          <a:cs typeface="+mn-cs"/>
                        </a:rPr>
                        <a:t>Τελική Μάχη</a:t>
                      </a:r>
                      <a:endParaRPr lang="en-US" sz="1600" kern="1200" dirty="0">
                        <a:solidFill>
                          <a:schemeClr val="dk1"/>
                        </a:solidFill>
                        <a:latin typeface="+mn-lt"/>
                        <a:ea typeface="+mn-ea"/>
                        <a:cs typeface="+mn-cs"/>
                      </a:endParaRPr>
                    </a:p>
                  </a:txBody>
                  <a:tcPr/>
                </a:tc>
                <a:tc>
                  <a:txBody>
                    <a:bodyPr/>
                    <a:lstStyle/>
                    <a:p>
                      <a:pPr algn="ctr">
                        <a:lnSpc>
                          <a:spcPct val="115000"/>
                        </a:lnSpc>
                        <a:spcBef>
                          <a:spcPts val="300"/>
                        </a:spcBef>
                        <a:spcAft>
                          <a:spcPts val="300"/>
                        </a:spcAft>
                      </a:pPr>
                      <a:r>
                        <a:rPr lang="el-GR" sz="1600" kern="1200" dirty="0">
                          <a:solidFill>
                            <a:schemeClr val="dk1"/>
                          </a:solidFill>
                          <a:latin typeface="+mn-lt"/>
                          <a:ea typeface="+mn-ea"/>
                          <a:cs typeface="+mn-cs"/>
                        </a:rPr>
                        <a:t>Παιχνίδι που βασίζεται σε Κουίζ</a:t>
                      </a:r>
                    </a:p>
                  </a:txBody>
                  <a:tcPr marL="68580" marR="68580" marT="0" marB="0"/>
                </a:tc>
                <a:extLst>
                  <a:ext uri="{0D108BD9-81ED-4DB2-BD59-A6C34878D82A}">
                    <a16:rowId xmlns:a16="http://schemas.microsoft.com/office/drawing/2014/main" val="3160079041"/>
                  </a:ext>
                </a:extLst>
              </a:tr>
              <a:tr h="411480">
                <a:tc>
                  <a:txBody>
                    <a:bodyPr/>
                    <a:lstStyle/>
                    <a:p>
                      <a:pPr>
                        <a:lnSpc>
                          <a:spcPct val="115000"/>
                        </a:lnSpc>
                        <a:spcBef>
                          <a:spcPts val="300"/>
                        </a:spcBef>
                        <a:spcAft>
                          <a:spcPts val="300"/>
                        </a:spcAft>
                      </a:pPr>
                      <a:r>
                        <a:rPr lang="el-GR" sz="1600" kern="1200" dirty="0">
                          <a:solidFill>
                            <a:schemeClr val="dk1"/>
                          </a:solidFill>
                          <a:latin typeface="+mn-lt"/>
                          <a:ea typeface="+mn-ea"/>
                          <a:cs typeface="+mn-cs"/>
                        </a:rPr>
                        <a:t>Πόντοι Εμπειρίας</a:t>
                      </a:r>
                    </a:p>
                  </a:txBody>
                  <a:tcPr marL="68580" marR="68580" marT="0" marB="0"/>
                </a:tc>
                <a:tc>
                  <a:txBody>
                    <a:bodyPr/>
                    <a:lstStyle/>
                    <a:p>
                      <a:pPr marL="0" marR="0" algn="ctr">
                        <a:lnSpc>
                          <a:spcPct val="100000"/>
                        </a:lnSpc>
                        <a:spcBef>
                          <a:spcPts val="0"/>
                        </a:spcBef>
                        <a:spcAft>
                          <a:spcPts val="0"/>
                        </a:spcAft>
                      </a:pPr>
                      <a:r>
                        <a:rPr lang="en-US" sz="1600" kern="1200" dirty="0">
                          <a:solidFill>
                            <a:schemeClr val="dk1"/>
                          </a:solidFill>
                          <a:latin typeface="+mn-lt"/>
                          <a:ea typeface="+mn-ea"/>
                          <a:cs typeface="+mn-cs"/>
                        </a:rPr>
                        <a:t>100</a:t>
                      </a:r>
                    </a:p>
                  </a:txBody>
                  <a:tcPr marL="68580" marR="68580" marT="0" marB="0"/>
                </a:tc>
                <a:extLst>
                  <a:ext uri="{0D108BD9-81ED-4DB2-BD59-A6C34878D82A}">
                    <a16:rowId xmlns:a16="http://schemas.microsoft.com/office/drawing/2014/main" val="2935949027"/>
                  </a:ext>
                </a:extLst>
              </a:tr>
              <a:tr h="411480">
                <a:tc>
                  <a:txBody>
                    <a:bodyPr/>
                    <a:lstStyle/>
                    <a:p>
                      <a:pPr>
                        <a:lnSpc>
                          <a:spcPct val="115000"/>
                        </a:lnSpc>
                        <a:spcBef>
                          <a:spcPts val="300"/>
                        </a:spcBef>
                        <a:spcAft>
                          <a:spcPts val="300"/>
                        </a:spcAft>
                      </a:pPr>
                      <a:r>
                        <a:rPr lang="el-GR" sz="1600" kern="1200" dirty="0">
                          <a:solidFill>
                            <a:schemeClr val="dk1"/>
                          </a:solidFill>
                          <a:latin typeface="+mn-lt"/>
                          <a:ea typeface="+mn-ea"/>
                          <a:cs typeface="+mn-cs"/>
                        </a:rPr>
                        <a:t>Επίτευγμα</a:t>
                      </a:r>
                    </a:p>
                  </a:txBody>
                  <a:tcPr marL="68580" marR="68580" marT="0" marB="0"/>
                </a:tc>
                <a:tc>
                  <a:txBody>
                    <a:bodyPr/>
                    <a:lstStyle/>
                    <a:p>
                      <a:pPr algn="ctr">
                        <a:lnSpc>
                          <a:spcPct val="115000"/>
                        </a:lnSpc>
                        <a:spcBef>
                          <a:spcPts val="300"/>
                        </a:spcBef>
                        <a:spcAft>
                          <a:spcPts val="300"/>
                        </a:spcAft>
                      </a:pPr>
                      <a:r>
                        <a:rPr lang="el-GR" sz="1600" kern="1200" dirty="0">
                          <a:solidFill>
                            <a:schemeClr val="dk1"/>
                          </a:solidFill>
                          <a:latin typeface="+mn-lt"/>
                          <a:ea typeface="+mn-ea"/>
                          <a:cs typeface="+mn-cs"/>
                        </a:rPr>
                        <a:t>Φασματικός Δάσκαλος</a:t>
                      </a:r>
                    </a:p>
                  </a:txBody>
                  <a:tcPr marL="68580" marR="68580" marT="0" marB="0"/>
                </a:tc>
                <a:extLst>
                  <a:ext uri="{0D108BD9-81ED-4DB2-BD59-A6C34878D82A}">
                    <a16:rowId xmlns:a16="http://schemas.microsoft.com/office/drawing/2014/main" val="3183060765"/>
                  </a:ext>
                </a:extLst>
              </a:tr>
            </a:tbl>
          </a:graphicData>
        </a:graphic>
      </p:graphicFrame>
      <p:sp>
        <p:nvSpPr>
          <p:cNvPr id="20" name="TextBox 19">
            <a:extLst>
              <a:ext uri="{FF2B5EF4-FFF2-40B4-BE49-F238E27FC236}">
                <a16:creationId xmlns:a16="http://schemas.microsoft.com/office/drawing/2014/main" id="{647ECB3C-FB32-4463-A6E6-9053447828CC}"/>
              </a:ext>
            </a:extLst>
          </p:cNvPr>
          <p:cNvSpPr txBox="1"/>
          <p:nvPr/>
        </p:nvSpPr>
        <p:spPr>
          <a:xfrm>
            <a:off x="1295636" y="1492292"/>
            <a:ext cx="6552728"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
                <a:ea typeface="Times New Roman" panose="02020603050405020304" pitchFamily="18" charset="0"/>
                <a:cs typeface="Times New Roman" panose="02020603050405020304" pitchFamily="18" charset="0"/>
              </a:rPr>
              <a:t>Παιχνιδοποιημένη Εκπαίδευση</a:t>
            </a:r>
            <a:endParaRPr lang="en-US" sz="1800" b="1" i="1" dirty="0">
              <a:solidFill>
                <a:srgbClr val="2F5496"/>
              </a:solidFill>
              <a:effectLst/>
              <a:latin typeface="Arial "/>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69515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0410"/>
            <a:ext cx="5791200" cy="759614"/>
          </a:xfrm>
        </p:spPr>
        <p:txBody>
          <a:bodyPr/>
          <a:lstStyle/>
          <a:p>
            <a:r>
              <a:rPr lang="el-GR" dirty="0" err="1"/>
              <a:t>Περιγραφη</a:t>
            </a:r>
            <a:r>
              <a:rPr lang="el-GR" dirty="0"/>
              <a:t> </a:t>
            </a:r>
            <a:r>
              <a:rPr lang="en-US" dirty="0"/>
              <a:t>Questline</a:t>
            </a:r>
          </a:p>
        </p:txBody>
      </p:sp>
      <p:sp>
        <p:nvSpPr>
          <p:cNvPr id="3" name="Content Placeholder 2"/>
          <p:cNvSpPr>
            <a:spLocks noGrp="1"/>
          </p:cNvSpPr>
          <p:nvPr>
            <p:ph idx="1"/>
          </p:nvPr>
        </p:nvSpPr>
        <p:spPr>
          <a:xfrm>
            <a:off x="107504" y="2132856"/>
            <a:ext cx="8712968" cy="4646628"/>
          </a:xfrm>
        </p:spPr>
        <p:txBody>
          <a:bodyPr>
            <a:normAutofit fontScale="92500"/>
          </a:bodyPr>
          <a:lstStyle/>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Η </a:t>
            </a:r>
            <a:r>
              <a:rPr lang="en-US" sz="1600" b="0" dirty="0">
                <a:latin typeface="Arial (Body)"/>
                <a:cs typeface="Times New Roman" panose="02020603050405020304" pitchFamily="18" charset="0"/>
              </a:rPr>
              <a:t>(</a:t>
            </a:r>
            <a:r>
              <a:rPr lang="el-GR" sz="1600" b="0" dirty="0" err="1">
                <a:latin typeface="Arial (Body)"/>
                <a:cs typeface="Times New Roman" panose="02020603050405020304" pitchFamily="18" charset="0"/>
              </a:rPr>
              <a:t>Ψηφική</a:t>
            </a:r>
            <a:r>
              <a:rPr lang="en-US" sz="1600" b="0" dirty="0">
                <a:latin typeface="Arial (Body)"/>
                <a:cs typeface="Times New Roman" panose="02020603050405020304" pitchFamily="18" charset="0"/>
              </a:rPr>
              <a:t>) </a:t>
            </a:r>
            <a:r>
              <a:rPr lang="el-GR" sz="1600" b="0" dirty="0">
                <a:latin typeface="Arial (Body)"/>
                <a:cs typeface="Times New Roman" panose="02020603050405020304" pitchFamily="18" charset="0"/>
              </a:rPr>
              <a:t>Μάθηση Βασισμένη σε Παιχνίδια συνήθως σχετίζεται με τους όρους Παιχνιδοποίηση, εκπαίδευση και Σοβαρά Παιχνίδια</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Η κύρια ιδέα αυτής της προσέγγισης είναι οι μαθητές μαθαίνουν μέσα από το παιχνίδι αντί για το πώς να παίξουν το παιχνίδι</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Η ουσία αυτού του μοντέλου είναι να ανασύρει ψυχολογικές εμπειρίες -παρόμοιες με αυτές που κάνουν τα παιχνίδια μέσω της πλούσιας και οπτικής ελκυστικής αισθητικής τους- και να παρακινήσει τους μαθητές να ασχοληθούν με τις μαθησιακές δραστηριότητες.</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Οι τρισδιάστατοι εικονικοί κόσμοι παρέχουν γόνιμο έδαφος για παιχνιδοποιημένες δραστηριότητες μάθησης και κατάρτισης</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Οι εκπαιδευτικοί έχουν επιλέξει να συνδυάσουν τη χρήση τρισδιάστατων Εικονικών Κόσμων προκειμένου να εκτελέσουν </a:t>
            </a:r>
            <a:r>
              <a:rPr lang="el-GR" sz="1600" b="0" dirty="0" err="1">
                <a:latin typeface="Arial (Body)"/>
                <a:cs typeface="Times New Roman" panose="02020603050405020304" pitchFamily="18" charset="0"/>
              </a:rPr>
              <a:t>παιχνιδοποιημένα</a:t>
            </a:r>
            <a:r>
              <a:rPr lang="el-GR" sz="1600" b="0" dirty="0">
                <a:latin typeface="Arial (Body)"/>
                <a:cs typeface="Times New Roman" panose="02020603050405020304" pitchFamily="18" charset="0"/>
              </a:rPr>
              <a:t> σενάρια που εκτείνονται σε μια ποικιλία εκπαιδευτικών πλαισίων και επιστημονικών πεδίων</a:t>
            </a:r>
            <a:r>
              <a:rPr lang="en-US" sz="1600" b="0" dirty="0">
                <a:latin typeface="Arial (Body)"/>
                <a:cs typeface="Times New Roman" panose="02020603050405020304" pitchFamily="18" charset="0"/>
              </a:rPr>
              <a:t>. </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488038"/>
            <a:ext cx="6552728"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Βασικά Σημεία</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92095"/>
            <a:ext cx="5791200" cy="1371600"/>
          </a:xfrm>
        </p:spPr>
        <p:txBody>
          <a:bodyPr/>
          <a:lstStyle/>
          <a:p>
            <a:r>
              <a:rPr lang="el-GR" dirty="0" err="1"/>
              <a:t>Μαθηση</a:t>
            </a:r>
            <a:r>
              <a:rPr lang="el-GR" dirty="0"/>
              <a:t> </a:t>
            </a:r>
            <a:r>
              <a:rPr lang="el-GR" dirty="0" err="1"/>
              <a:t>βασισμενη</a:t>
            </a:r>
            <a:r>
              <a:rPr lang="el-GR" dirty="0"/>
              <a:t> σε </a:t>
            </a:r>
            <a:r>
              <a:rPr lang="el-GR" dirty="0" err="1"/>
              <a:t>παιχνιδι</a:t>
            </a:r>
            <a:endParaRPr lang="en-US" dirty="0"/>
          </a:p>
        </p:txBody>
      </p:sp>
      <p:sp>
        <p:nvSpPr>
          <p:cNvPr id="3" name="Content Placeholder 2"/>
          <p:cNvSpPr>
            <a:spLocks noGrp="1"/>
          </p:cNvSpPr>
          <p:nvPr>
            <p:ph idx="1"/>
          </p:nvPr>
        </p:nvSpPr>
        <p:spPr>
          <a:xfrm>
            <a:off x="107504" y="2109543"/>
            <a:ext cx="8856984" cy="4748457"/>
          </a:xfrm>
        </p:spPr>
        <p:txBody>
          <a:bodyPr>
            <a:normAutofit fontScale="92500" lnSpcReduction="10000"/>
          </a:bodyPr>
          <a:lstStyle/>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Ο </a:t>
            </a:r>
            <a:r>
              <a:rPr lang="el-GR" sz="1600" b="0" dirty="0" err="1">
                <a:latin typeface="Arial (Body)"/>
                <a:cs typeface="Times New Roman" panose="02020603050405020304" pitchFamily="18" charset="0"/>
              </a:rPr>
              <a:t>Prensky</a:t>
            </a:r>
            <a:r>
              <a:rPr lang="el-GR" sz="1600" b="0" dirty="0">
                <a:latin typeface="Arial (Body)"/>
                <a:cs typeface="Times New Roman" panose="02020603050405020304" pitchFamily="18" charset="0"/>
              </a:rPr>
              <a:t> εισήγαγε και περιέγραψε τη ΜΒΠ ως το γάμο εκπαιδευτικού περιεχομένου και ηλεκτρονικών παιχνιδιών</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Οι δραστηριότητες της ΜΒΠ μπορούν να διακριθούν σε δύο κύριες κατηγορίες</a:t>
            </a:r>
            <a:r>
              <a:rPr lang="en-US" sz="1600" b="0" dirty="0">
                <a:latin typeface="Arial (Body)"/>
                <a:cs typeface="Times New Roman" panose="02020603050405020304" pitchFamily="18" charset="0"/>
              </a:rPr>
              <a:t>:</a:t>
            </a:r>
          </a:p>
          <a:p>
            <a:pPr marL="1188720" indent="-457200" algn="just">
              <a:lnSpc>
                <a:spcPct val="150000"/>
              </a:lnSpc>
              <a:spcBef>
                <a:spcPts val="0"/>
              </a:spcBef>
              <a:buAutoNum type="arabicParenBoth"/>
            </a:pPr>
            <a:r>
              <a:rPr lang="el-GR" sz="1600" b="0" dirty="0">
                <a:latin typeface="Arial (Body)"/>
                <a:cs typeface="Times New Roman" panose="02020603050405020304" pitchFamily="18" charset="0"/>
              </a:rPr>
              <a:t>Μαθαίνοντας απευθείας από το παιχνίδι [παίζοντας] (</a:t>
            </a:r>
            <a:r>
              <a:rPr lang="el-GR" sz="1600" b="0" dirty="0" err="1">
                <a:latin typeface="Arial (Body)"/>
                <a:cs typeface="Times New Roman" panose="02020603050405020304" pitchFamily="18" charset="0"/>
              </a:rPr>
              <a:t>κονστρουκτιβιστική</a:t>
            </a:r>
            <a:r>
              <a:rPr lang="el-GR" sz="1600" b="0" dirty="0">
                <a:latin typeface="Arial (Body)"/>
                <a:cs typeface="Times New Roman" panose="02020603050405020304" pitchFamily="18" charset="0"/>
              </a:rPr>
              <a:t> προσέγγιση</a:t>
            </a:r>
            <a:r>
              <a:rPr lang="en-US" sz="1600" b="0" dirty="0">
                <a:latin typeface="Arial (Body)"/>
                <a:cs typeface="Times New Roman" panose="02020603050405020304" pitchFamily="18" charset="0"/>
              </a:rPr>
              <a:t>)</a:t>
            </a:r>
          </a:p>
          <a:p>
            <a:pPr marL="1188720" indent="-457200" algn="just">
              <a:lnSpc>
                <a:spcPct val="150000"/>
              </a:lnSpc>
              <a:spcBef>
                <a:spcPts val="0"/>
              </a:spcBef>
              <a:buAutoNum type="arabicParenBoth"/>
            </a:pPr>
            <a:r>
              <a:rPr lang="el-GR" sz="1600" b="0" dirty="0">
                <a:latin typeface="Arial (Body)"/>
                <a:cs typeface="Times New Roman" panose="02020603050405020304" pitchFamily="18" charset="0"/>
              </a:rPr>
              <a:t>Μαθαίνοντας από δραστηριότητες που καθοδηγούνται από δασκάλους που σχετίζονται με το παιχνίδι (εκπαιδευτική προσέγγιση</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Οι υποστηρικτές της ενεργούς κατασκευής τονίζουν τις ευκαιρίες που προσφέρονται στους εκπαιδευόμενους να εξασκούν τις λεγόμενες ήπιες δεξιότητες (π.χ. λήψη αποφάσεων, επίλυση προβλημάτων, επικοινωνία, συνεργασία, ομαδική εργασία) που δεν μπορούν εύκολα να διδαχθούν μεμονωμένα</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Αυτές οι ήπιες δεξιότητες μπορούν, ωστόσο, να ασκηθούν μέσω της συνεργασίας – της συνεργασίας με τα μέλη της ομάδας και του ανταγωνισμού μεταξύ ομάδων — ή της εμπειρίας των μαθητών - παικτών</a:t>
            </a:r>
            <a:r>
              <a:rPr lang="en-US" sz="1600" b="0" dirty="0">
                <a:latin typeface="Arial (Body)"/>
                <a:cs typeface="Times New Roman" panose="02020603050405020304" pitchFamily="18" charset="0"/>
              </a:rPr>
              <a:t>.</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639711"/>
            <a:ext cx="6552728"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Ενημερωτικά</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56596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err="1"/>
              <a:t>ψηφιακη</a:t>
            </a:r>
            <a:r>
              <a:rPr lang="el-GR" dirty="0"/>
              <a:t> </a:t>
            </a:r>
            <a:r>
              <a:rPr lang="el-GR" dirty="0" err="1"/>
              <a:t>Μαθηση</a:t>
            </a:r>
            <a:r>
              <a:rPr lang="el-GR" dirty="0"/>
              <a:t> </a:t>
            </a:r>
            <a:r>
              <a:rPr lang="el-GR" dirty="0" err="1"/>
              <a:t>βασισμενη</a:t>
            </a:r>
            <a:r>
              <a:rPr lang="el-GR" dirty="0"/>
              <a:t> σε </a:t>
            </a:r>
            <a:r>
              <a:rPr lang="el-GR" dirty="0" err="1"/>
              <a:t>παιχνιδι</a:t>
            </a:r>
            <a:endParaRPr lang="en-US" dirty="0"/>
          </a:p>
        </p:txBody>
      </p:sp>
      <p:sp>
        <p:nvSpPr>
          <p:cNvPr id="3" name="Content Placeholder 2"/>
          <p:cNvSpPr>
            <a:spLocks noGrp="1"/>
          </p:cNvSpPr>
          <p:nvPr>
            <p:ph idx="1"/>
          </p:nvPr>
        </p:nvSpPr>
        <p:spPr>
          <a:xfrm>
            <a:off x="197514" y="2004680"/>
            <a:ext cx="8622958" cy="4968552"/>
          </a:xfrm>
        </p:spPr>
        <p:txBody>
          <a:bodyPr>
            <a:normAutofit fontScale="85000" lnSpcReduction="20000"/>
          </a:bodyPr>
          <a:lstStyle/>
          <a:p>
            <a:pPr marL="457200" indent="-457200" algn="just">
              <a:lnSpc>
                <a:spcPct val="16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Η Ψηφιακή Μάθηση που Βασίζεται σε Παιχνίδια είναι ένα ακόμη παράδειγμα μοντέλου μάθησης με επίκεντρο τους μαθητές.</a:t>
            </a:r>
            <a:endParaRPr lang="en-US" sz="1600" b="0" dirty="0">
              <a:latin typeface="Arial (Body)"/>
              <a:cs typeface="Times New Roman" panose="02020603050405020304" pitchFamily="18" charset="0"/>
            </a:endParaRPr>
          </a:p>
          <a:p>
            <a:pPr marL="457200" indent="-457200" algn="just">
              <a:lnSpc>
                <a:spcPct val="16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οι ψηφιακές παιχνιδοποιημένες δραστηριότητες θα πρέπει να υλοποιούνται με τις ίδιες προσφερόμενες δυνατότητες που απαιτούνται για τον σχεδιασμό και την ανάπτυξη εικονικών παιχνιδιών, προκειμένου να παρακινούνται και να συμμετέχουν οι εκπαιδευόμενοι</a:t>
            </a:r>
            <a:r>
              <a:rPr lang="en-US" sz="1600" b="0" dirty="0">
                <a:latin typeface="Arial (Body)"/>
                <a:cs typeface="Times New Roman" panose="02020603050405020304" pitchFamily="18" charset="0"/>
              </a:rPr>
              <a:t>.</a:t>
            </a:r>
          </a:p>
          <a:p>
            <a:pPr marL="457200" indent="-457200" algn="just">
              <a:lnSpc>
                <a:spcPct val="16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Υπάρχουν διάφοροι παράγοντες που πρέπει να ληφθούν υπόψη πριν υιοθετηθεί μια προσέγγιση Μάθησης Βασισμένης σε Παιχνίδια</a:t>
            </a:r>
            <a:r>
              <a:rPr lang="en-US" sz="1600" b="0" dirty="0">
                <a:latin typeface="Arial (Body)"/>
                <a:cs typeface="Times New Roman" panose="02020603050405020304" pitchFamily="18" charset="0"/>
              </a:rPr>
              <a:t>.</a:t>
            </a:r>
          </a:p>
          <a:p>
            <a:pPr marL="914400" lvl="1" indent="-457200" algn="just">
              <a:lnSpc>
                <a:spcPct val="16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Ένας τέτοιος παράγοντας είναι η ανάπτυξη μιας σαφούς κατανόησης των θεμάτων που μπορεί να υποστηρίξει η Ψηφιακή Μάθηση που Βασίζεται σε Παιχνίδια, καθώς και των δεξιοτήτων που μπορούν να αναπτυχθούν για να ωφελήσουν τους εκπαιδευόμενους</a:t>
            </a:r>
            <a:r>
              <a:rPr lang="en-US" sz="1600" b="0" dirty="0">
                <a:latin typeface="Arial (Body)"/>
                <a:cs typeface="Times New Roman" panose="02020603050405020304" pitchFamily="18" charset="0"/>
              </a:rPr>
              <a:t>.</a:t>
            </a:r>
          </a:p>
          <a:p>
            <a:pPr marL="914400" lvl="1" indent="-457200" algn="just">
              <a:lnSpc>
                <a:spcPct val="16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Ένας άλλος παράγοντας είναι ο προσδιορισμός του καταλληλότερου παιχνιδιού για ένα συγκεκριμένο θέμα, καθώς και του σταδίου μάθησης και της εκπαιδευτικής μεθόδου που πρέπει να αναπτυχθεί</a:t>
            </a:r>
            <a:r>
              <a:rPr lang="en-US" sz="1600" b="0" dirty="0">
                <a:latin typeface="Arial (Body)"/>
                <a:cs typeface="Times New Roman" panose="02020603050405020304" pitchFamily="18" charset="0"/>
              </a:rPr>
              <a:t>.</a:t>
            </a:r>
          </a:p>
          <a:p>
            <a:pPr marL="457200" indent="-457200" algn="just">
              <a:lnSpc>
                <a:spcPct val="16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Συνιστάται στους εκπαιδευτικούς να συνδυάσουν τα στοιχεία του παιχνιδιού με τις εκπαιδευτικές δραστηριότητες, έτσι ώστε να επεκτείνουν περαιτέρω το πλαίσιο του παιχνιδιού στη φυσική τάξη</a:t>
            </a:r>
            <a:r>
              <a:rPr lang="en-US" sz="1600" b="0" dirty="0">
                <a:latin typeface="Arial (Body)"/>
                <a:cs typeface="Times New Roman" panose="02020603050405020304" pitchFamily="18" charset="0"/>
              </a:rPr>
              <a:t>.</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516047"/>
            <a:ext cx="6552728" cy="465320"/>
          </a:xfrm>
          <a:prstGeom prst="rect">
            <a:avLst/>
          </a:prstGeom>
          <a:noFill/>
        </p:spPr>
        <p:txBody>
          <a:bodyPr wrap="square">
            <a:spAutoFit/>
          </a:bodyPr>
          <a:lstStyle/>
          <a:p>
            <a:pPr algn="ctr">
              <a:lnSpc>
                <a:spcPct val="150000"/>
              </a:lnSpc>
              <a:spcAft>
                <a:spcPts val="600"/>
              </a:spcAft>
            </a:pPr>
            <a:r>
              <a:rPr lang="el-GR" b="1" i="1" dirty="0">
                <a:solidFill>
                  <a:srgbClr val="2F5496"/>
                </a:solidFill>
                <a:latin typeface="Arial (Body)"/>
                <a:ea typeface="Times New Roman" panose="02020603050405020304" pitchFamily="18" charset="0"/>
                <a:cs typeface="Times New Roman" panose="02020603050405020304" pitchFamily="18" charset="0"/>
              </a:rPr>
              <a:t>Ενημερωτικά</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460977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5791200" cy="687606"/>
          </a:xfrm>
        </p:spPr>
        <p:txBody>
          <a:bodyPr/>
          <a:lstStyle/>
          <a:p>
            <a:r>
              <a:rPr lang="el-GR" dirty="0" err="1"/>
              <a:t>Παιχνιδοποιηση</a:t>
            </a:r>
            <a:endParaRPr lang="en-US" dirty="0"/>
          </a:p>
        </p:txBody>
      </p:sp>
      <p:sp>
        <p:nvSpPr>
          <p:cNvPr id="3" name="Content Placeholder 2"/>
          <p:cNvSpPr>
            <a:spLocks noGrp="1"/>
          </p:cNvSpPr>
          <p:nvPr>
            <p:ph idx="1"/>
          </p:nvPr>
        </p:nvSpPr>
        <p:spPr>
          <a:xfrm>
            <a:off x="323528" y="2229448"/>
            <a:ext cx="8136904" cy="4284394"/>
          </a:xfrm>
        </p:spPr>
        <p:txBody>
          <a:bodyPr>
            <a:normAutofit lnSpcReduction="10000"/>
          </a:bodyPr>
          <a:lstStyle/>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Οι ερευνητές αναφέρονται στην Παιχνιδοποίηση ως τη χρήση στοιχείων σχεδιασμού παιχνιδιών σε περιβάλλοντα εκτός παιχνιδιού</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Αυτή η γεφύρωση έχει οδηγήσει σε μεγάλο αριθμό θετικών αποτελεσμάτων, ιδίως όσον αφορά τα κίνητρα και τη συμμετοχή, σε σύγκριση με την απλή χρήση παραδοσιακών τεχνικών μάθησης</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Ωστόσο, παρά τα αναφερόμενα οφέλη και εφαρμογές της Παιχνιδοποίησης, οι ερευνητές εξακολουθούν να διατηρούν υψηλό βαθμό επιφυλακτικότητας ως προς την αποτελεσματικότητά του στη διαδικασία μάθησης</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Επομένως, η εξισορρόπηση μεταξύ της δυνατότητας αναπαραγωγής και της παιδαγωγικής είναι ένα μάλλον δύσκολο έργο που οι εκπαιδευτικοί και οι εκπαιδευτικοί σχεδιαστές πρέπει να εξετάσουν προσεκτικά και λογικά</a:t>
            </a:r>
            <a:r>
              <a:rPr lang="en-US" sz="1600" b="0" dirty="0">
                <a:latin typeface="Arial (Body)"/>
                <a:cs typeface="Times New Roman" panose="02020603050405020304" pitchFamily="18" charset="0"/>
              </a:rPr>
              <a:t>.</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15616" y="1464203"/>
            <a:ext cx="6552728"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Ενημερωτικά</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73904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498391"/>
            <a:ext cx="6131024" cy="698478"/>
          </a:xfrm>
        </p:spPr>
        <p:txBody>
          <a:bodyPr/>
          <a:lstStyle/>
          <a:p>
            <a:r>
              <a:rPr lang="el-GR" dirty="0" err="1"/>
              <a:t>Ψυχαγωγικη</a:t>
            </a:r>
            <a:r>
              <a:rPr lang="el-GR" dirty="0"/>
              <a:t> </a:t>
            </a:r>
            <a:r>
              <a:rPr lang="el-GR" dirty="0" err="1"/>
              <a:t>Εκπαιδευση</a:t>
            </a:r>
            <a:endParaRPr lang="en-US" dirty="0"/>
          </a:p>
        </p:txBody>
      </p:sp>
      <p:sp>
        <p:nvSpPr>
          <p:cNvPr id="3" name="Content Placeholder 2"/>
          <p:cNvSpPr>
            <a:spLocks noGrp="1"/>
          </p:cNvSpPr>
          <p:nvPr>
            <p:ph idx="1"/>
          </p:nvPr>
        </p:nvSpPr>
        <p:spPr>
          <a:xfrm>
            <a:off x="166773" y="2060848"/>
            <a:ext cx="8568952" cy="4464496"/>
          </a:xfrm>
        </p:spPr>
        <p:txBody>
          <a:bodyPr>
            <a:normAutofit/>
          </a:bodyPr>
          <a:lstStyle/>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Η Ψυχαγωγική Εκπαίδευση ορίζεται ως η εφαρμογή τεχνολογικών καινοτομιών (π.χ. πολυμέσα, λογισμικό υπολογιστών) στην παραδοσιακή εκπαίδευση, στην οποία εισάγονται παιχνίδια των οποίων ο πρώτος σκοπός δεν είναι η απλή ψυχαγωγία, με στόχο την υποστήριξη της μάθησης με την ευρύτερη έννοια</a:t>
            </a:r>
            <a:r>
              <a:rPr lang="en-US" sz="1600" b="0" dirty="0">
                <a:latin typeface="Arial (Body)"/>
                <a:cs typeface="Times New Roman" panose="02020603050405020304" pitchFamily="18" charset="0"/>
              </a:rPr>
              <a:t>.</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468684"/>
            <a:ext cx="6552728"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Ενημερωτικά</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pic>
        <p:nvPicPr>
          <p:cNvPr id="7" name="Picture 6">
            <a:extLst>
              <a:ext uri="{FF2B5EF4-FFF2-40B4-BE49-F238E27FC236}">
                <a16:creationId xmlns:a16="http://schemas.microsoft.com/office/drawing/2014/main" id="{E87C5BB4-6488-4E4E-B3E1-2AD026873060}"/>
              </a:ext>
            </a:extLst>
          </p:cNvPr>
          <p:cNvPicPr>
            <a:picLocks noChangeAspect="1"/>
          </p:cNvPicPr>
          <p:nvPr/>
        </p:nvPicPr>
        <p:blipFill rotWithShape="1">
          <a:blip r:embed="rId3">
            <a:extLst>
              <a:ext uri="{28A0092B-C50C-407E-A947-70E740481C1C}">
                <a14:useLocalDpi xmlns:a14="http://schemas.microsoft.com/office/drawing/2010/main" val="0"/>
              </a:ext>
            </a:extLst>
          </a:blip>
          <a:srcRect t="20307"/>
          <a:stretch/>
        </p:blipFill>
        <p:spPr>
          <a:xfrm>
            <a:off x="1128488" y="3645024"/>
            <a:ext cx="6887024" cy="3081937"/>
          </a:xfrm>
          <a:prstGeom prst="rect">
            <a:avLst/>
          </a:prstGeom>
        </p:spPr>
      </p:pic>
    </p:spTree>
    <p:extLst>
      <p:ext uri="{BB962C8B-B14F-4D97-AF65-F5344CB8AC3E}">
        <p14:creationId xmlns:p14="http://schemas.microsoft.com/office/powerpoint/2010/main" val="4710449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29272"/>
            <a:ext cx="5791200" cy="759614"/>
          </a:xfrm>
        </p:spPr>
        <p:txBody>
          <a:bodyPr/>
          <a:lstStyle/>
          <a:p>
            <a:r>
              <a:rPr lang="el-GR" dirty="0" err="1"/>
              <a:t>Σοβαρα</a:t>
            </a:r>
            <a:r>
              <a:rPr lang="el-GR" dirty="0"/>
              <a:t> </a:t>
            </a:r>
            <a:r>
              <a:rPr lang="el-GR" dirty="0" err="1"/>
              <a:t>παιχνιδια</a:t>
            </a:r>
            <a:endParaRPr lang="en-US" dirty="0"/>
          </a:p>
        </p:txBody>
      </p:sp>
      <p:sp>
        <p:nvSpPr>
          <p:cNvPr id="3" name="Content Placeholder 2"/>
          <p:cNvSpPr>
            <a:spLocks noGrp="1"/>
          </p:cNvSpPr>
          <p:nvPr>
            <p:ph idx="1"/>
          </p:nvPr>
        </p:nvSpPr>
        <p:spPr>
          <a:xfrm>
            <a:off x="179512" y="2188393"/>
            <a:ext cx="8568952" cy="4464496"/>
          </a:xfrm>
        </p:spPr>
        <p:txBody>
          <a:bodyPr>
            <a:normAutofit fontScale="92500" lnSpcReduction="20000"/>
          </a:bodyPr>
          <a:lstStyle/>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Η Πρωτοβουλία Σοβαρών Παιχνιδιών αποσκοπούσε στη συγκέντρωση «[...] προγραμματιστών ερευνητών και ανθρώπων της βιομηχανίας, οι οποίοι αναζητούν τρόπους να χρησιμοποιήσουν τα βιντεοπαιχνίδια και τις τεχνολογίες βιντεοπαιχνιδιών εκτός ψυχαγωγίας»</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Τα Σοβαρά (Εκπαιδευτικά) Παιχνίδια στοχεύουν στο να εμπλέξουν τους χρήστες σε ενδιαφέρουσες (μαθησιακές) δραστηριότητες μέσω των οποίων μπορούν είτε να βιώσουν την έτοιμη ιστορία είτε ακόμη και να διαμορφώσουν την πορεία τους μέσω των αποφάσεών τους</a:t>
            </a:r>
            <a:endParaRPr lang="en-US" sz="1600" b="0" dirty="0">
              <a:latin typeface="Arial (Body)"/>
              <a:cs typeface="Times New Roman" panose="02020603050405020304" pitchFamily="18" charset="0"/>
            </a:endParaRP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Οι υποστηρικτές των Σοβαρών Παιχνιδιών προωθούν τη εμβυθιστική μάθηση, όπου οι μαθητές - χρήστες φθάνουν σε μια κατάσταση βαθιάς μάθησης που τους επιτρέπει να συλλογίζονται, να επεξεργάζονται και να προβληματίζονται για τα θέματα που μελετώνται</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Οι συνέπειες της δοκιμής και του σφάλματος (δηλαδή, η αποτυχία επίτευξης των στόχων του παιχνιδιού) μπορούν να μετατραπούν ή να μεταφραστούν σε ανατροφοδότηση και εξήγηση των ενεργειών των μαθητών. Με αυτόν τον τρόπο, οι μαθητές μπορούν να αξιολογήσουν τις αποφάσεις τους και να αναλάβουν την ευθύνη των μελλοντικών τους ενεργειών</a:t>
            </a:r>
            <a:r>
              <a:rPr lang="en-US" sz="1600" b="0" dirty="0">
                <a:latin typeface="Arial (Body)"/>
                <a:cs typeface="Times New Roman" panose="02020603050405020304" pitchFamily="18" charset="0"/>
              </a:rPr>
              <a:t>.</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414693"/>
            <a:ext cx="6552728"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Ενημερωτικά</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65742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ákladné">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Základné">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Základné">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2586</TotalTime>
  <Words>925</Words>
  <Application>Microsoft Office PowerPoint</Application>
  <PresentationFormat>On-screen Show (4:3)</PresentationFormat>
  <Paragraphs>68</Paragraphs>
  <Slides>8</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Arial</vt:lpstr>
      <vt:lpstr>Arial </vt:lpstr>
      <vt:lpstr>Arial (Body)</vt:lpstr>
      <vt:lpstr>Arial Black</vt:lpstr>
      <vt:lpstr>Calibri</vt:lpstr>
      <vt:lpstr>Verdana</vt:lpstr>
      <vt:lpstr>Wingdings</vt:lpstr>
      <vt:lpstr>Základné</vt:lpstr>
      <vt:lpstr>Παιχνιδοποιημένη Εκπαίδευση</vt:lpstr>
      <vt:lpstr>Επισκοπηση questline</vt:lpstr>
      <vt:lpstr>Περιγραφη Questline</vt:lpstr>
      <vt:lpstr>Μαθηση βασισμενη σε παιχνιδι</vt:lpstr>
      <vt:lpstr>ψηφιακη Μαθηση βασισμενη σε παιχνιδι</vt:lpstr>
      <vt:lpstr>Παιχνιδοποιηση</vt:lpstr>
      <vt:lpstr>Ψυχαγωγικη Εκπαιδευση</vt:lpstr>
      <vt:lpstr>Σοβαρα παιχνιδια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Zuzana Palková</dc:creator>
  <cp:lastModifiedBy>Athanasios Christopoulos</cp:lastModifiedBy>
  <cp:revision>179</cp:revision>
  <cp:lastPrinted>2019-02-12T08:21:40Z</cp:lastPrinted>
  <dcterms:created xsi:type="dcterms:W3CDTF">2019-02-10T21:49:04Z</dcterms:created>
  <dcterms:modified xsi:type="dcterms:W3CDTF">2022-09-15T14:45:19Z</dcterms:modified>
</cp:coreProperties>
</file>