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56" r:id="rId2"/>
    <p:sldId id="281" r:id="rId3"/>
    <p:sldId id="282" r:id="rId4"/>
    <p:sldId id="288" r:id="rId5"/>
    <p:sldId id="289" r:id="rId6"/>
    <p:sldId id="290" r:id="rId7"/>
    <p:sldId id="291" r:id="rId8"/>
    <p:sldId id="292" r:id="rId9"/>
    <p:sldId id="293" r:id="rId10"/>
  </p:sldIdLst>
  <p:sldSz cx="9144000" cy="6858000" type="screen4x3"/>
  <p:notesSz cx="7315200" cy="96012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78" autoAdjust="0"/>
    <p:restoredTop sz="73790" autoAdjust="0"/>
  </p:normalViewPr>
  <p:slideViewPr>
    <p:cSldViewPr>
      <p:cViewPr>
        <p:scale>
          <a:sx n="66" d="100"/>
          <a:sy n="66" d="100"/>
        </p:scale>
        <p:origin x="2742" y="114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fld id="{1372E2F8-8C27-4303-A77C-E724F5C8016B}" type="datetimeFigureOut">
              <a:rPr lang="sk-SK" smtClean="0"/>
              <a:pPr/>
              <a:t>15. 9. 2022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fld id="{1F5F3F0D-312C-4AED-8EB4-1582FE5784D7}" type="datetimeFigureOut">
              <a:rPr lang="sk-SK" smtClean="0"/>
              <a:pPr/>
              <a:t>15. 9. 2022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anchor="ctr">
            <a:noAutofit/>
          </a:bodyPr>
          <a:lstStyle>
            <a:lvl1pPr>
              <a:lnSpc>
                <a:spcPct val="100000"/>
              </a:lnSpc>
              <a:defRPr sz="6000" cap="none" spc="-80" baseline="0">
                <a:solidFill>
                  <a:srgbClr val="FFC000"/>
                </a:solidFill>
              </a:defRPr>
            </a:lvl1pPr>
          </a:lstStyle>
          <a:p>
            <a:r>
              <a:rPr lang="sk-SK" dirty="0"/>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a:norm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
              </a:defRPr>
            </a:lvl1pPr>
          </a:lstStyle>
          <a:p>
            <a:r>
              <a:rPr lang="sk-SK" dirty="0"/>
              <a:t>Kliknutím upravte štýl predlohy nadpisu</a:t>
            </a:r>
            <a:endParaRPr lang="en-US" dirty="0"/>
          </a:p>
        </p:txBody>
      </p:sp>
      <p:sp>
        <p:nvSpPr>
          <p:cNvPr id="3" name="Content Placeholder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7200" b="0" cap="none" spc="-80" baseline="0">
                <a:solidFill>
                  <a:srgbClr val="FFC000"/>
                </a:solidFill>
              </a:defRPr>
            </a:lvl1pPr>
          </a:lstStyle>
          <a:p>
            <a:r>
              <a:rPr lang="sk-SK" dirty="0"/>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7" name="Date Placeholder 6"/>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8" name="Slide Number Placeholder 7"/>
          <p:cNvSpPr>
            <a:spLocks noGrp="1"/>
          </p:cNvSpPr>
          <p:nvPr>
            <p:ph type="sldNum" sz="quarter" idx="11"/>
          </p:nvPr>
        </p:nvSpPr>
        <p:spPr/>
        <p:txBody>
          <a:bodyPr/>
          <a:lstStyle/>
          <a:p>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a:lstStyle/>
          <a:p>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sk-SK"/>
              <a:t>Upraviť štýly predlohy textu</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
        <p:nvSpPr>
          <p:cNvPr id="8" name="Title 7"/>
          <p:cNvSpPr>
            <a:spLocks noGrp="1"/>
          </p:cNvSpPr>
          <p:nvPr>
            <p:ph type="title"/>
          </p:nvPr>
        </p:nvSpPr>
        <p:spPr/>
        <p:txBody>
          <a:bodyPr>
            <a:noAutofit/>
          </a:bodyPr>
          <a:lstStyle>
            <a:lvl1pPr>
              <a:defRPr sz="2800"/>
            </a:lvl1pPr>
          </a:lstStyle>
          <a:p>
            <a:r>
              <a:rPr lang="sk-SK"/>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15. 9. 2022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anchor="t">
            <a:noAutofit/>
          </a:bodyPr>
          <a:lstStyle>
            <a:lvl1pPr>
              <a:defRPr sz="2400"/>
            </a:lvl1pPr>
          </a:lstStyle>
          <a:p>
            <a:r>
              <a:rPr lang="sk-SK" dirty="0"/>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sk-SK" dirty="0"/>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A76AC6C-1845-4AD9-86CE-459EC2905EDA}" type="datetimeFigureOut">
              <a:rPr lang="sk-SK" smtClean="0"/>
              <a:pPr/>
              <a:t>15. 9. 2022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57158" y="2786058"/>
            <a:ext cx="8072494" cy="1790510"/>
          </a:xfrm>
        </p:spPr>
        <p:txBody>
          <a:bodyPr/>
          <a:lstStyle/>
          <a:p>
            <a:pPr algn="ctr"/>
            <a:r>
              <a:rPr lang="el-GR"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rPr>
              <a:t>Κατηγοριοποίηση των Δράσεων των Μαθητών σε Τρισδιάστατους Εικονικούς Κόσμους</a:t>
            </a:r>
            <a:endPar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endParaRPr>
          </a:p>
        </p:txBody>
      </p:sp>
      <p:sp>
        <p:nvSpPr>
          <p:cNvPr id="3" name="Podnadpis 2"/>
          <p:cNvSpPr>
            <a:spLocks noGrp="1"/>
          </p:cNvSpPr>
          <p:nvPr>
            <p:ph type="subTitle" idx="1"/>
          </p:nvPr>
        </p:nvSpPr>
        <p:spPr>
          <a:xfrm>
            <a:off x="642910" y="4000504"/>
            <a:ext cx="7283152" cy="576064"/>
          </a:xfrm>
        </p:spPr>
        <p:txBody>
          <a:bodyPr>
            <a:normAutofit/>
          </a:bodyPr>
          <a:lstStyle/>
          <a:p>
            <a:pPr algn="ctr"/>
            <a:r>
              <a:rPr lang="en-GB" dirty="0"/>
              <a:t> </a:t>
            </a: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a:spAutoFit/>
          </a:bodyPr>
          <a:lstStyle/>
          <a:p>
            <a:pPr algn="ctr"/>
            <a:r>
              <a:rPr lang="en-GB" sz="1600" b="1" cap="small" dirty="0">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21115" y="6072205"/>
            <a:ext cx="8101770" cy="646331"/>
          </a:xfrm>
          <a:prstGeom prst="rect">
            <a:avLst/>
          </a:prstGeom>
        </p:spPr>
        <p:txBody>
          <a:bodyPr wrap="square">
            <a:spAutoFit/>
          </a:bodyPr>
          <a:lstStyle/>
          <a:p>
            <a:pPr algn="ctr"/>
            <a:r>
              <a:rPr lang="el-GR" dirty="0">
                <a:solidFill>
                  <a:srgbClr val="EF8E7B"/>
                </a:solidFill>
              </a:rPr>
              <a:t>Μάθηση με βάση το Παιχνίδι και Παιχνιδοποίηση σε Τρισδιάστατα Περιβάλλοντα Εικονικής Μάθησης</a:t>
            </a:r>
            <a:endParaRPr lang="en-US" dirty="0">
              <a:solidFill>
                <a:srgbClr val="EF8E7B"/>
              </a:solidFill>
            </a:endParaRPr>
          </a:p>
        </p:txBody>
      </p:sp>
    </p:spTree>
    <p:extLst>
      <p:ext uri="{BB962C8B-B14F-4D97-AF65-F5344CB8AC3E}">
        <p14:creationId xmlns:p14="http://schemas.microsoft.com/office/powerpoint/2010/main" val="96799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4664"/>
            <a:ext cx="5987008" cy="759614"/>
          </a:xfrm>
        </p:spPr>
        <p:txBody>
          <a:bodyPr/>
          <a:lstStyle/>
          <a:p>
            <a:r>
              <a:rPr lang="el-GR" dirty="0" err="1"/>
              <a:t>επισκοπηση</a:t>
            </a:r>
            <a:r>
              <a:rPr lang="el-GR" dirty="0"/>
              <a:t> </a:t>
            </a:r>
            <a:r>
              <a:rPr lang="en-US" dirty="0" err="1"/>
              <a:t>Questlin</a:t>
            </a:r>
            <a:r>
              <a:rPr lang="el-GR" dirty="0"/>
              <a:t>Ε</a:t>
            </a:r>
            <a:endParaRPr lang="en-US" dirty="0"/>
          </a:p>
        </p:txBody>
      </p:sp>
      <p:sp>
        <p:nvSpPr>
          <p:cNvPr id="13" name="TextBox 12">
            <a:extLst>
              <a:ext uri="{FF2B5EF4-FFF2-40B4-BE49-F238E27FC236}">
                <a16:creationId xmlns:a16="http://schemas.microsoft.com/office/drawing/2014/main" id="{32CA23D1-1838-4B59-86F4-6793D4456D3A}"/>
              </a:ext>
            </a:extLst>
          </p:cNvPr>
          <p:cNvSpPr txBox="1"/>
          <p:nvPr/>
        </p:nvSpPr>
        <p:spPr>
          <a:xfrm>
            <a:off x="157360" y="1412776"/>
            <a:ext cx="8686801" cy="416011"/>
          </a:xfrm>
          <a:prstGeom prst="rect">
            <a:avLst/>
          </a:prstGeom>
          <a:noFill/>
        </p:spPr>
        <p:txBody>
          <a:bodyPr wrap="square">
            <a:spAutoFit/>
          </a:bodyPr>
          <a:lstStyle/>
          <a:p>
            <a:pPr marL="0" marR="0" algn="ctr">
              <a:lnSpc>
                <a:spcPct val="150000"/>
              </a:lnSpc>
              <a:spcBef>
                <a:spcPts val="0"/>
              </a:spcBef>
              <a:spcAft>
                <a:spcPts val="600"/>
              </a:spcAft>
            </a:pPr>
            <a:r>
              <a:rPr lang="el-GR" sz="1600" b="1" i="1" dirty="0">
                <a:solidFill>
                  <a:srgbClr val="2F5496"/>
                </a:solidFill>
                <a:effectLst/>
                <a:latin typeface="Arial (Body)"/>
                <a:ea typeface="Times New Roman" panose="02020603050405020304" pitchFamily="18" charset="0"/>
                <a:cs typeface="Times New Roman" panose="02020603050405020304" pitchFamily="18" charset="0"/>
              </a:rPr>
              <a:t>Κατηγοριοποίηση των Δράσεων των Μαθητών σε Τρισδιάστατους Εικονικούς Κόσμους</a:t>
            </a:r>
            <a:endParaRPr lang="en-US" sz="1600" b="1" i="1" dirty="0">
              <a:solidFill>
                <a:srgbClr val="2F5496"/>
              </a:solidFill>
              <a:effectLst/>
              <a:latin typeface="Arial (Body)"/>
              <a:ea typeface="Times New Roman" panose="02020603050405020304" pitchFamily="18" charset="0"/>
              <a:cs typeface="Times New Roman" panose="02020603050405020304" pitchFamily="18" charset="0"/>
            </a:endParaRPr>
          </a:p>
        </p:txBody>
      </p:sp>
      <p:graphicFrame>
        <p:nvGraphicFramePr>
          <p:cNvPr id="5" name="Table 4">
            <a:extLst>
              <a:ext uri="{FF2B5EF4-FFF2-40B4-BE49-F238E27FC236}">
                <a16:creationId xmlns:a16="http://schemas.microsoft.com/office/drawing/2014/main" id="{0432F0A8-879D-49B9-B928-2BAF778292A3}"/>
              </a:ext>
            </a:extLst>
          </p:cNvPr>
          <p:cNvGraphicFramePr>
            <a:graphicFrameLocks noGrp="1"/>
          </p:cNvGraphicFramePr>
          <p:nvPr>
            <p:extLst>
              <p:ext uri="{D42A27DB-BD31-4B8C-83A1-F6EECF244321}">
                <p14:modId xmlns:p14="http://schemas.microsoft.com/office/powerpoint/2010/main" val="212201420"/>
              </p:ext>
            </p:extLst>
          </p:nvPr>
        </p:nvGraphicFramePr>
        <p:xfrm>
          <a:off x="33957" y="1916832"/>
          <a:ext cx="8930531" cy="4870557"/>
        </p:xfrm>
        <a:graphic>
          <a:graphicData uri="http://schemas.openxmlformats.org/drawingml/2006/table">
            <a:tbl>
              <a:tblPr firstRow="1" bandRow="1">
                <a:tableStyleId>{5C22544A-7EE6-4342-B048-85BDC9FD1C3A}</a:tableStyleId>
              </a:tblPr>
              <a:tblGrid>
                <a:gridCol w="4465264">
                  <a:extLst>
                    <a:ext uri="{9D8B030D-6E8A-4147-A177-3AD203B41FA5}">
                      <a16:colId xmlns:a16="http://schemas.microsoft.com/office/drawing/2014/main" val="4211703775"/>
                    </a:ext>
                  </a:extLst>
                </a:gridCol>
                <a:gridCol w="4465267">
                  <a:extLst>
                    <a:ext uri="{9D8B030D-6E8A-4147-A177-3AD203B41FA5}">
                      <a16:colId xmlns:a16="http://schemas.microsoft.com/office/drawing/2014/main" val="3381580105"/>
                    </a:ext>
                  </a:extLst>
                </a:gridCol>
              </a:tblGrid>
              <a:tr h="342979">
                <a:tc>
                  <a:txBody>
                    <a:bodyPr/>
                    <a:lstStyle/>
                    <a:p>
                      <a:pPr algn="ctr"/>
                      <a:r>
                        <a:rPr lang="el-GR" sz="1600" b="1" dirty="0">
                          <a:latin typeface="Arial (Body)"/>
                        </a:rPr>
                        <a:t>Αποστολή</a:t>
                      </a:r>
                      <a:endParaRPr lang="en-US" sz="1600" b="1" dirty="0">
                        <a:latin typeface="Arial (Body)"/>
                      </a:endParaRPr>
                    </a:p>
                  </a:txBody>
                  <a:tcPr/>
                </a:tc>
                <a:tc>
                  <a:txBody>
                    <a:bodyPr/>
                    <a:lstStyle/>
                    <a:p>
                      <a:pPr algn="ctr"/>
                      <a:r>
                        <a:rPr lang="el-GR" sz="1600" b="1" dirty="0">
                          <a:latin typeface="Arial (Body)"/>
                        </a:rPr>
                        <a:t>Εργασία</a:t>
                      </a:r>
                      <a:endParaRPr lang="en-US" sz="1600" b="1" dirty="0">
                        <a:latin typeface="Arial (Body)"/>
                      </a:endParaRPr>
                    </a:p>
                  </a:txBody>
                  <a:tcPr/>
                </a:tc>
                <a:extLst>
                  <a:ext uri="{0D108BD9-81ED-4DB2-BD59-A6C34878D82A}">
                    <a16:rowId xmlns:a16="http://schemas.microsoft.com/office/drawing/2014/main" val="3595988048"/>
                  </a:ext>
                </a:extLst>
              </a:tr>
              <a:tr h="342979">
                <a:tc>
                  <a:txBody>
                    <a:bodyPr/>
                    <a:lstStyle/>
                    <a:p>
                      <a:pPr marL="0" lvl="0" indent="0" algn="just">
                        <a:lnSpc>
                          <a:spcPct val="115000"/>
                        </a:lnSpc>
                        <a:spcBef>
                          <a:spcPts val="300"/>
                        </a:spcBef>
                        <a:spcAft>
                          <a:spcPts val="300"/>
                        </a:spcAft>
                        <a:buFont typeface="+mj-lt"/>
                        <a:buNone/>
                      </a:pPr>
                      <a:r>
                        <a:rPr lang="el-GR" sz="1600" b="0" kern="1200" dirty="0">
                          <a:solidFill>
                            <a:schemeClr val="dk1"/>
                          </a:solidFill>
                          <a:effectLst/>
                          <a:latin typeface="Arial (Body)"/>
                          <a:ea typeface="Calibri" panose="020F0502020204030204" pitchFamily="34" charset="0"/>
                          <a:cs typeface="Calibri Light" panose="020F0302020204030204" pitchFamily="34" charset="0"/>
                        </a:rPr>
                        <a:t>Εξερεύνηση</a:t>
                      </a:r>
                    </a:p>
                  </a:txBody>
                  <a:tcPr marL="68580" marR="68580" marT="0" marB="0" anchor="ctr"/>
                </a:tc>
                <a:tc>
                  <a:txBody>
                    <a:bodyPr/>
                    <a:lstStyle/>
                    <a:p>
                      <a:pPr algn="ctr"/>
                      <a:r>
                        <a:rPr lang="el-GR" sz="1600" b="0" dirty="0">
                          <a:latin typeface="Arial (Body)"/>
                        </a:rPr>
                        <a:t>Μελέτη</a:t>
                      </a:r>
                      <a:endParaRPr lang="en-US" sz="1600" b="0" dirty="0">
                        <a:latin typeface="Arial (Body)"/>
                      </a:endParaRPr>
                    </a:p>
                  </a:txBody>
                  <a:tcPr/>
                </a:tc>
                <a:extLst>
                  <a:ext uri="{0D108BD9-81ED-4DB2-BD59-A6C34878D82A}">
                    <a16:rowId xmlns:a16="http://schemas.microsoft.com/office/drawing/2014/main" val="2593772358"/>
                  </a:ext>
                </a:extLst>
              </a:tr>
              <a:tr h="342979">
                <a:tc>
                  <a:txBody>
                    <a:bodyPr/>
                    <a:lstStyle/>
                    <a:p>
                      <a:pPr marL="0" lvl="0" indent="0" algn="just">
                        <a:lnSpc>
                          <a:spcPct val="115000"/>
                        </a:lnSpc>
                        <a:spcBef>
                          <a:spcPts val="300"/>
                        </a:spcBef>
                        <a:spcAft>
                          <a:spcPts val="300"/>
                        </a:spcAft>
                        <a:buFont typeface="+mj-lt"/>
                        <a:buNone/>
                      </a:pPr>
                      <a:r>
                        <a:rPr lang="el-GR" sz="1600" b="0" kern="1200" dirty="0">
                          <a:solidFill>
                            <a:schemeClr val="dk1"/>
                          </a:solidFill>
                          <a:effectLst/>
                          <a:latin typeface="Arial (Body)"/>
                          <a:ea typeface="Calibri" panose="020F0502020204030204" pitchFamily="34" charset="0"/>
                          <a:cs typeface="Calibri Light" panose="020F0302020204030204" pitchFamily="34" charset="0"/>
                        </a:rPr>
                        <a:t>Κοινωνικοποίηση</a:t>
                      </a: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600" b="0" i="0" u="none" strike="noStrike" kern="1200" cap="none" spc="0" normalizeH="0" baseline="0" noProof="0">
                          <a:ln>
                            <a:noFill/>
                          </a:ln>
                          <a:solidFill>
                            <a:prstClr val="black"/>
                          </a:solidFill>
                          <a:effectLst/>
                          <a:uLnTx/>
                          <a:uFillTx/>
                          <a:latin typeface="Arial (Body)"/>
                          <a:ea typeface="+mn-ea"/>
                          <a:cs typeface="+mn-cs"/>
                        </a:rPr>
                        <a:t>Μελέτη</a:t>
                      </a:r>
                      <a:endParaRPr kumimoji="0" lang="en-US" sz="1600" b="0" i="0" u="none" strike="noStrike" kern="1200" cap="none" spc="0" normalizeH="0" baseline="0" noProof="0" dirty="0">
                        <a:ln>
                          <a:noFill/>
                        </a:ln>
                        <a:solidFill>
                          <a:prstClr val="black"/>
                        </a:solidFill>
                        <a:effectLst/>
                        <a:uLnTx/>
                        <a:uFillTx/>
                        <a:latin typeface="Arial (Body)"/>
                        <a:ea typeface="+mn-ea"/>
                        <a:cs typeface="+mn-cs"/>
                      </a:endParaRPr>
                    </a:p>
                  </a:txBody>
                  <a:tcPr/>
                </a:tc>
                <a:extLst>
                  <a:ext uri="{0D108BD9-81ED-4DB2-BD59-A6C34878D82A}">
                    <a16:rowId xmlns:a16="http://schemas.microsoft.com/office/drawing/2014/main" val="3775696216"/>
                  </a:ext>
                </a:extLst>
              </a:tr>
              <a:tr h="342979">
                <a:tc>
                  <a:txBody>
                    <a:bodyPr/>
                    <a:lstStyle/>
                    <a:p>
                      <a:pPr marL="0" lvl="0" indent="0" algn="just">
                        <a:lnSpc>
                          <a:spcPct val="115000"/>
                        </a:lnSpc>
                        <a:spcBef>
                          <a:spcPts val="300"/>
                        </a:spcBef>
                        <a:spcAft>
                          <a:spcPts val="300"/>
                        </a:spcAft>
                        <a:buFont typeface="+mj-lt"/>
                        <a:buNone/>
                      </a:pPr>
                      <a:r>
                        <a:rPr lang="el-GR" sz="1600" b="0" kern="1200" dirty="0">
                          <a:solidFill>
                            <a:schemeClr val="dk1"/>
                          </a:solidFill>
                          <a:effectLst/>
                          <a:latin typeface="Arial (Body)"/>
                          <a:ea typeface="Calibri" panose="020F0502020204030204" pitchFamily="34" charset="0"/>
                          <a:cs typeface="Calibri Light" panose="020F0302020204030204" pitchFamily="34" charset="0"/>
                        </a:rPr>
                        <a:t>Συνεργασία</a:t>
                      </a: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600" b="0" i="0" u="none" strike="noStrike" kern="1200" cap="none" spc="0" normalizeH="0" baseline="0" noProof="0" dirty="0">
                          <a:ln>
                            <a:noFill/>
                          </a:ln>
                          <a:solidFill>
                            <a:prstClr val="black"/>
                          </a:solidFill>
                          <a:effectLst/>
                          <a:uLnTx/>
                          <a:uFillTx/>
                          <a:latin typeface="Arial (Body)"/>
                          <a:ea typeface="+mn-ea"/>
                          <a:cs typeface="+mn-cs"/>
                        </a:rPr>
                        <a:t>Μελέτη</a:t>
                      </a:r>
                      <a:endParaRPr kumimoji="0" lang="en-US" sz="1600" b="0" i="0" u="none" strike="noStrike" kern="1200" cap="none" spc="0" normalizeH="0" baseline="0" noProof="0" dirty="0">
                        <a:ln>
                          <a:noFill/>
                        </a:ln>
                        <a:solidFill>
                          <a:prstClr val="black"/>
                        </a:solidFill>
                        <a:effectLst/>
                        <a:uLnTx/>
                        <a:uFillTx/>
                        <a:latin typeface="Arial (Body)"/>
                        <a:ea typeface="+mn-ea"/>
                        <a:cs typeface="+mn-cs"/>
                      </a:endParaRPr>
                    </a:p>
                  </a:txBody>
                  <a:tcPr/>
                </a:tc>
                <a:extLst>
                  <a:ext uri="{0D108BD9-81ED-4DB2-BD59-A6C34878D82A}">
                    <a16:rowId xmlns:a16="http://schemas.microsoft.com/office/drawing/2014/main" val="2383043454"/>
                  </a:ext>
                </a:extLst>
              </a:tr>
              <a:tr h="342979">
                <a:tc>
                  <a:txBody>
                    <a:bodyPr/>
                    <a:lstStyle/>
                    <a:p>
                      <a:pPr marL="0" lvl="0" indent="0" algn="just">
                        <a:lnSpc>
                          <a:spcPct val="115000"/>
                        </a:lnSpc>
                        <a:spcBef>
                          <a:spcPts val="300"/>
                        </a:spcBef>
                        <a:spcAft>
                          <a:spcPts val="300"/>
                        </a:spcAft>
                        <a:buFont typeface="+mj-lt"/>
                        <a:buNone/>
                      </a:pPr>
                      <a:r>
                        <a:rPr lang="el-GR" sz="1600" b="0" kern="1200" dirty="0">
                          <a:solidFill>
                            <a:schemeClr val="dk1"/>
                          </a:solidFill>
                          <a:effectLst/>
                          <a:latin typeface="Arial (Body)"/>
                          <a:ea typeface="Calibri" panose="020F0502020204030204" pitchFamily="34" charset="0"/>
                          <a:cs typeface="Calibri Light" panose="020F0302020204030204" pitchFamily="34" charset="0"/>
                        </a:rPr>
                        <a:t>Ανταγωνισμός</a:t>
                      </a: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600" b="0" i="0" u="none" strike="noStrike" kern="1200" cap="none" spc="0" normalizeH="0" baseline="0" noProof="0">
                          <a:ln>
                            <a:noFill/>
                          </a:ln>
                          <a:solidFill>
                            <a:prstClr val="black"/>
                          </a:solidFill>
                          <a:effectLst/>
                          <a:uLnTx/>
                          <a:uFillTx/>
                          <a:latin typeface="Arial (Body)"/>
                          <a:ea typeface="+mn-ea"/>
                          <a:cs typeface="+mn-cs"/>
                        </a:rPr>
                        <a:t>Μελέτη</a:t>
                      </a:r>
                      <a:endParaRPr kumimoji="0" lang="en-US" sz="1600" b="0" i="0" u="none" strike="noStrike" kern="1200" cap="none" spc="0" normalizeH="0" baseline="0" noProof="0" dirty="0">
                        <a:ln>
                          <a:noFill/>
                        </a:ln>
                        <a:solidFill>
                          <a:prstClr val="black"/>
                        </a:solidFill>
                        <a:effectLst/>
                        <a:uLnTx/>
                        <a:uFillTx/>
                        <a:latin typeface="Arial (Body)"/>
                        <a:ea typeface="+mn-ea"/>
                        <a:cs typeface="+mn-cs"/>
                      </a:endParaRPr>
                    </a:p>
                  </a:txBody>
                  <a:tcPr/>
                </a:tc>
                <a:extLst>
                  <a:ext uri="{0D108BD9-81ED-4DB2-BD59-A6C34878D82A}">
                    <a16:rowId xmlns:a16="http://schemas.microsoft.com/office/drawing/2014/main" val="1767532426"/>
                  </a:ext>
                </a:extLst>
              </a:tr>
              <a:tr h="342979">
                <a:tc>
                  <a:txBody>
                    <a:bodyPr/>
                    <a:lstStyle/>
                    <a:p>
                      <a:pPr marL="0" lvl="0" indent="0" algn="just">
                        <a:lnSpc>
                          <a:spcPct val="115000"/>
                        </a:lnSpc>
                        <a:spcBef>
                          <a:spcPts val="300"/>
                        </a:spcBef>
                        <a:spcAft>
                          <a:spcPts val="300"/>
                        </a:spcAft>
                        <a:buFont typeface="+mj-lt"/>
                        <a:buNone/>
                      </a:pPr>
                      <a:r>
                        <a:rPr lang="el-GR" sz="1600" b="0" kern="1200" dirty="0">
                          <a:solidFill>
                            <a:schemeClr val="dk1"/>
                          </a:solidFill>
                          <a:effectLst/>
                          <a:latin typeface="Arial (Body)"/>
                          <a:ea typeface="Calibri" panose="020F0502020204030204" pitchFamily="34" charset="0"/>
                          <a:cs typeface="Calibri Light" panose="020F0302020204030204" pitchFamily="34" charset="0"/>
                        </a:rPr>
                        <a:t>Παιχνίδι ρόλων</a:t>
                      </a: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600" b="0" i="0" u="none" strike="noStrike" kern="1200" cap="none" spc="0" normalizeH="0" baseline="0" noProof="0" dirty="0">
                          <a:ln>
                            <a:noFill/>
                          </a:ln>
                          <a:solidFill>
                            <a:prstClr val="black"/>
                          </a:solidFill>
                          <a:effectLst/>
                          <a:uLnTx/>
                          <a:uFillTx/>
                          <a:latin typeface="Arial (Body)"/>
                          <a:ea typeface="+mn-ea"/>
                          <a:cs typeface="+mn-cs"/>
                        </a:rPr>
                        <a:t>Μελέτη</a:t>
                      </a:r>
                      <a:endParaRPr kumimoji="0" lang="en-US" sz="1600" b="0" i="0" u="none" strike="noStrike" kern="1200" cap="none" spc="0" normalizeH="0" baseline="0" noProof="0" dirty="0">
                        <a:ln>
                          <a:noFill/>
                        </a:ln>
                        <a:solidFill>
                          <a:prstClr val="black"/>
                        </a:solidFill>
                        <a:effectLst/>
                        <a:uLnTx/>
                        <a:uFillTx/>
                        <a:latin typeface="Arial (Body)"/>
                        <a:ea typeface="+mn-ea"/>
                        <a:cs typeface="+mn-cs"/>
                      </a:endParaRPr>
                    </a:p>
                  </a:txBody>
                  <a:tcPr/>
                </a:tc>
                <a:extLst>
                  <a:ext uri="{0D108BD9-81ED-4DB2-BD59-A6C34878D82A}">
                    <a16:rowId xmlns:a16="http://schemas.microsoft.com/office/drawing/2014/main" val="2477716047"/>
                  </a:ext>
                </a:extLst>
              </a:tr>
              <a:tr h="342979">
                <a:tc>
                  <a:txBody>
                    <a:bodyPr/>
                    <a:lstStyle/>
                    <a:p>
                      <a:pPr marL="0" lvl="0" indent="0" algn="just">
                        <a:lnSpc>
                          <a:spcPct val="115000"/>
                        </a:lnSpc>
                        <a:spcBef>
                          <a:spcPts val="300"/>
                        </a:spcBef>
                        <a:spcAft>
                          <a:spcPts val="300"/>
                        </a:spcAft>
                        <a:buFont typeface="+mj-lt"/>
                        <a:buNone/>
                      </a:pPr>
                      <a:r>
                        <a:rPr lang="el-GR" sz="1600" b="0" kern="1200" dirty="0">
                          <a:solidFill>
                            <a:schemeClr val="dk1"/>
                          </a:solidFill>
                          <a:effectLst/>
                          <a:latin typeface="Arial (Body)"/>
                          <a:ea typeface="Calibri" panose="020F0502020204030204" pitchFamily="34" charset="0"/>
                          <a:cs typeface="Calibri Light" panose="020F0302020204030204" pitchFamily="34" charset="0"/>
                        </a:rPr>
                        <a:t>Δημιουργία</a:t>
                      </a:r>
                    </a:p>
                  </a:txBody>
                  <a:tcPr marL="68580" marR="68580"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600" b="0" i="0" u="none" strike="noStrike" kern="1200" cap="none" spc="0" normalizeH="0" baseline="0" noProof="0" dirty="0">
                          <a:ln>
                            <a:noFill/>
                          </a:ln>
                          <a:solidFill>
                            <a:prstClr val="black"/>
                          </a:solidFill>
                          <a:effectLst/>
                          <a:uLnTx/>
                          <a:uFillTx/>
                          <a:latin typeface="Arial (Body)"/>
                          <a:ea typeface="+mn-ea"/>
                          <a:cs typeface="+mn-cs"/>
                        </a:rPr>
                        <a:t>Μελέτη</a:t>
                      </a:r>
                      <a:endParaRPr kumimoji="0" lang="en-US" sz="1600" b="0" i="0" u="none" strike="noStrike" kern="1200" cap="none" spc="0" normalizeH="0" baseline="0" noProof="0" dirty="0">
                        <a:ln>
                          <a:noFill/>
                        </a:ln>
                        <a:solidFill>
                          <a:prstClr val="black"/>
                        </a:solidFill>
                        <a:effectLst/>
                        <a:uLnTx/>
                        <a:uFillTx/>
                        <a:latin typeface="Arial (Body)"/>
                        <a:ea typeface="+mn-ea"/>
                        <a:cs typeface="+mn-cs"/>
                      </a:endParaRPr>
                    </a:p>
                  </a:txBody>
                  <a:tcPr/>
                </a:tc>
                <a:extLst>
                  <a:ext uri="{0D108BD9-81ED-4DB2-BD59-A6C34878D82A}">
                    <a16:rowId xmlns:a16="http://schemas.microsoft.com/office/drawing/2014/main" val="1267936307"/>
                  </a:ext>
                </a:extLst>
              </a:tr>
              <a:tr h="342979">
                <a:tc>
                  <a:txBody>
                    <a:bodyPr/>
                    <a:lstStyle/>
                    <a:p>
                      <a:pPr marL="0" marR="0" algn="just">
                        <a:lnSpc>
                          <a:spcPct val="115000"/>
                        </a:lnSpc>
                        <a:spcBef>
                          <a:spcPts val="300"/>
                        </a:spcBef>
                        <a:spcAft>
                          <a:spcPts val="300"/>
                        </a:spcAft>
                      </a:pPr>
                      <a:r>
                        <a:rPr lang="el-GR" sz="1600" b="0" dirty="0">
                          <a:effectLst/>
                          <a:latin typeface="Arial (Body)"/>
                          <a:ea typeface="Times New Roman" panose="02020603050405020304" pitchFamily="18" charset="0"/>
                          <a:cs typeface="Calibri Light" panose="020F0302020204030204" pitchFamily="34" charset="0"/>
                        </a:rPr>
                        <a:t>Επίπεδο</a:t>
                      </a:r>
                      <a:endParaRPr lang="en-US" sz="1600" b="0" dirty="0">
                        <a:effectLst/>
                        <a:latin typeface="Arial (Body)"/>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600" b="0" dirty="0">
                          <a:latin typeface="Arial (Body)"/>
                        </a:rPr>
                        <a:t>4</a:t>
                      </a:r>
                    </a:p>
                  </a:txBody>
                  <a:tcPr/>
                </a:tc>
                <a:extLst>
                  <a:ext uri="{0D108BD9-81ED-4DB2-BD59-A6C34878D82A}">
                    <a16:rowId xmlns:a16="http://schemas.microsoft.com/office/drawing/2014/main" val="469836722"/>
                  </a:ext>
                </a:extLst>
              </a:tr>
              <a:tr h="841856">
                <a:tc>
                  <a:txBody>
                    <a:bodyPr/>
                    <a:lstStyle/>
                    <a:p>
                      <a:pPr>
                        <a:lnSpc>
                          <a:spcPct val="115000"/>
                        </a:lnSpc>
                        <a:spcBef>
                          <a:spcPts val="300"/>
                        </a:spcBef>
                        <a:spcAft>
                          <a:spcPts val="300"/>
                        </a:spcAft>
                      </a:pPr>
                      <a:r>
                        <a:rPr lang="el-GR" sz="1600" b="0" kern="1200">
                          <a:solidFill>
                            <a:schemeClr val="dk1"/>
                          </a:solidFill>
                          <a:effectLst/>
                          <a:latin typeface="Arial (Body)"/>
                          <a:ea typeface="Calibri" panose="020F0502020204030204" pitchFamily="34" charset="0"/>
                          <a:cs typeface="Calibri Light" panose="020F0302020204030204" pitchFamily="34" charset="0"/>
                        </a:rPr>
                        <a:t>Πρόκληση</a:t>
                      </a:r>
                    </a:p>
                  </a:txBody>
                  <a:tcPr marL="68580" marR="68580" marT="0" marB="0" anchor="ctr"/>
                </a:tc>
                <a:tc>
                  <a:txBody>
                    <a:bodyPr/>
                    <a:lstStyle/>
                    <a:p>
                      <a:pPr algn="just">
                        <a:lnSpc>
                          <a:spcPct val="115000"/>
                        </a:lnSpc>
                        <a:spcBef>
                          <a:spcPts val="300"/>
                        </a:spcBef>
                        <a:spcAft>
                          <a:spcPts val="300"/>
                        </a:spcAft>
                      </a:pPr>
                      <a:r>
                        <a:rPr lang="el-GR" sz="1600" b="0" kern="1200" dirty="0">
                          <a:solidFill>
                            <a:schemeClr val="dk1"/>
                          </a:solidFill>
                          <a:effectLst/>
                          <a:latin typeface="Arial (Body)"/>
                          <a:ea typeface="Calibri" panose="020F0502020204030204" pitchFamily="34" charset="0"/>
                          <a:cs typeface="Calibri Light" panose="020F0302020204030204" pitchFamily="34" charset="0"/>
                        </a:rPr>
                        <a:t>Προσδιορίστε μια </a:t>
                      </a:r>
                      <a:r>
                        <a:rPr lang="el-GR" sz="1600" b="0" kern="1200" dirty="0" err="1">
                          <a:solidFill>
                            <a:schemeClr val="dk1"/>
                          </a:solidFill>
                          <a:effectLst/>
                          <a:latin typeface="Arial (Body)"/>
                          <a:ea typeface="Calibri" panose="020F0502020204030204" pitchFamily="34" charset="0"/>
                          <a:cs typeface="Calibri Light" panose="020F0302020204030204" pitchFamily="34" charset="0"/>
                        </a:rPr>
                        <a:t>παιχνιδοποιημένη</a:t>
                      </a:r>
                      <a:r>
                        <a:rPr lang="el-GR" sz="1600" b="0" kern="1200" dirty="0">
                          <a:solidFill>
                            <a:schemeClr val="dk1"/>
                          </a:solidFill>
                          <a:effectLst/>
                          <a:latin typeface="Arial (Body)"/>
                          <a:ea typeface="Calibri" panose="020F0502020204030204" pitchFamily="34" charset="0"/>
                          <a:cs typeface="Calibri Light" panose="020F0302020204030204" pitchFamily="34" charset="0"/>
                        </a:rPr>
                        <a:t> εργασία που μπορούν να εκτελέσουν οι μαθητές σας μέσα σε ένα τρισδιάστατο Εικονικό Μαθησιακό Περιβάλλον.</a:t>
                      </a:r>
                    </a:p>
                  </a:txBody>
                  <a:tcPr marL="68580" marR="68580" marT="0" marB="0" anchor="ctr"/>
                </a:tc>
                <a:extLst>
                  <a:ext uri="{0D108BD9-81ED-4DB2-BD59-A6C34878D82A}">
                    <a16:rowId xmlns:a16="http://schemas.microsoft.com/office/drawing/2014/main" val="1326312153"/>
                  </a:ext>
                </a:extLst>
              </a:tr>
              <a:tr h="342979">
                <a:tc>
                  <a:txBody>
                    <a:bodyPr/>
                    <a:lstStyle/>
                    <a:p>
                      <a:pPr>
                        <a:lnSpc>
                          <a:spcPct val="115000"/>
                        </a:lnSpc>
                        <a:spcBef>
                          <a:spcPts val="300"/>
                        </a:spcBef>
                        <a:spcAft>
                          <a:spcPts val="300"/>
                        </a:spcAft>
                      </a:pPr>
                      <a:r>
                        <a:rPr lang="el-GR" sz="1600" b="0" kern="1200">
                          <a:solidFill>
                            <a:schemeClr val="dk1"/>
                          </a:solidFill>
                          <a:effectLst/>
                          <a:latin typeface="Arial (Body)"/>
                          <a:ea typeface="Calibri" panose="020F0502020204030204" pitchFamily="34" charset="0"/>
                          <a:cs typeface="Calibri Light" panose="020F0302020204030204" pitchFamily="34" charset="0"/>
                        </a:rPr>
                        <a:t>Τελική Μάχη</a:t>
                      </a:r>
                    </a:p>
                  </a:txBody>
                  <a:tcPr marL="68580" marR="68580" marT="0" marB="0" anchor="ctr"/>
                </a:tc>
                <a:tc>
                  <a:txBody>
                    <a:bodyPr/>
                    <a:lstStyle/>
                    <a:p>
                      <a:pPr algn="ctr">
                        <a:lnSpc>
                          <a:spcPct val="115000"/>
                        </a:lnSpc>
                        <a:spcBef>
                          <a:spcPts val="300"/>
                        </a:spcBef>
                        <a:spcAft>
                          <a:spcPts val="300"/>
                        </a:spcAft>
                      </a:pPr>
                      <a:r>
                        <a:rPr lang="el-GR" sz="1600" b="0" kern="1200" dirty="0">
                          <a:solidFill>
                            <a:schemeClr val="dk1"/>
                          </a:solidFill>
                          <a:effectLst/>
                          <a:latin typeface="Arial (Body)"/>
                          <a:ea typeface="Calibri" panose="020F0502020204030204" pitchFamily="34" charset="0"/>
                          <a:cs typeface="Calibri Light" panose="020F0302020204030204" pitchFamily="34" charset="0"/>
                        </a:rPr>
                        <a:t>Παιχνίδι που βασίζεται σε κουίζ</a:t>
                      </a:r>
                    </a:p>
                  </a:txBody>
                  <a:tcPr marL="68580" marR="68580" marT="0" marB="0"/>
                </a:tc>
                <a:extLst>
                  <a:ext uri="{0D108BD9-81ED-4DB2-BD59-A6C34878D82A}">
                    <a16:rowId xmlns:a16="http://schemas.microsoft.com/office/drawing/2014/main" val="1695662101"/>
                  </a:ext>
                </a:extLst>
              </a:tr>
              <a:tr h="342979">
                <a:tc>
                  <a:txBody>
                    <a:bodyPr/>
                    <a:lstStyle/>
                    <a:p>
                      <a:pPr>
                        <a:lnSpc>
                          <a:spcPct val="115000"/>
                        </a:lnSpc>
                        <a:spcBef>
                          <a:spcPts val="300"/>
                        </a:spcBef>
                        <a:spcAft>
                          <a:spcPts val="300"/>
                        </a:spcAft>
                      </a:pPr>
                      <a:r>
                        <a:rPr lang="el-GR" sz="1600" b="0" kern="1200">
                          <a:solidFill>
                            <a:schemeClr val="dk1"/>
                          </a:solidFill>
                          <a:effectLst/>
                          <a:latin typeface="Arial (Body)"/>
                          <a:ea typeface="Calibri" panose="020F0502020204030204" pitchFamily="34" charset="0"/>
                          <a:cs typeface="Calibri Light" panose="020F0302020204030204" pitchFamily="34" charset="0"/>
                        </a:rPr>
                        <a:t>Πόντοι εμπειρίας</a:t>
                      </a:r>
                    </a:p>
                  </a:txBody>
                  <a:tcPr marL="68580" marR="68580" marT="0" marB="0" anchor="ctr"/>
                </a:tc>
                <a:tc>
                  <a:txBody>
                    <a:bodyPr/>
                    <a:lstStyle/>
                    <a:p>
                      <a:pPr algn="ctr">
                        <a:lnSpc>
                          <a:spcPct val="115000"/>
                        </a:lnSpc>
                        <a:spcBef>
                          <a:spcPts val="300"/>
                        </a:spcBef>
                        <a:spcAft>
                          <a:spcPts val="300"/>
                        </a:spcAft>
                      </a:pPr>
                      <a:r>
                        <a:rPr lang="en-US" sz="1600" b="0" kern="1200" dirty="0">
                          <a:solidFill>
                            <a:schemeClr val="dk1"/>
                          </a:solidFill>
                          <a:effectLst/>
                          <a:latin typeface="Arial (Body)"/>
                          <a:ea typeface="Calibri" panose="020F0502020204030204" pitchFamily="34" charset="0"/>
                          <a:cs typeface="Calibri Light" panose="020F0302020204030204" pitchFamily="34" charset="0"/>
                        </a:rPr>
                        <a:t>4</a:t>
                      </a:r>
                      <a:r>
                        <a:rPr lang="el-GR" sz="1600" b="0" kern="1200" dirty="0">
                          <a:solidFill>
                            <a:schemeClr val="dk1"/>
                          </a:solidFill>
                          <a:effectLst/>
                          <a:latin typeface="Arial (Body)"/>
                          <a:ea typeface="Calibri" panose="020F0502020204030204" pitchFamily="34" charset="0"/>
                          <a:cs typeface="Calibri Light" panose="020F0302020204030204" pitchFamily="34" charset="0"/>
                        </a:rPr>
                        <a:t>00</a:t>
                      </a:r>
                    </a:p>
                  </a:txBody>
                  <a:tcPr marL="68580" marR="68580" marT="0" marB="0" anchor="ctr"/>
                </a:tc>
                <a:extLst>
                  <a:ext uri="{0D108BD9-81ED-4DB2-BD59-A6C34878D82A}">
                    <a16:rowId xmlns:a16="http://schemas.microsoft.com/office/drawing/2014/main" val="2646547073"/>
                  </a:ext>
                </a:extLst>
              </a:tr>
              <a:tr h="342979">
                <a:tc>
                  <a:txBody>
                    <a:bodyPr/>
                    <a:lstStyle/>
                    <a:p>
                      <a:pPr>
                        <a:lnSpc>
                          <a:spcPct val="115000"/>
                        </a:lnSpc>
                        <a:spcBef>
                          <a:spcPts val="300"/>
                        </a:spcBef>
                        <a:spcAft>
                          <a:spcPts val="300"/>
                        </a:spcAft>
                      </a:pPr>
                      <a:r>
                        <a:rPr lang="el-GR" sz="1600" b="0" kern="1200" dirty="0">
                          <a:solidFill>
                            <a:schemeClr val="dk1"/>
                          </a:solidFill>
                          <a:effectLst/>
                          <a:latin typeface="Arial (Body)"/>
                          <a:ea typeface="Calibri" panose="020F0502020204030204" pitchFamily="34" charset="0"/>
                          <a:cs typeface="Calibri Light" panose="020F0302020204030204" pitchFamily="34" charset="0"/>
                        </a:rPr>
                        <a:t>Επίτευγμα</a:t>
                      </a:r>
                    </a:p>
                  </a:txBody>
                  <a:tcPr marL="68580" marR="68580" marT="0" marB="0" anchor="ctr"/>
                </a:tc>
                <a:tc>
                  <a:txBody>
                    <a:bodyPr/>
                    <a:lstStyle/>
                    <a:p>
                      <a:pPr algn="ctr">
                        <a:lnSpc>
                          <a:spcPct val="115000"/>
                        </a:lnSpc>
                        <a:spcBef>
                          <a:spcPts val="300"/>
                        </a:spcBef>
                        <a:spcAft>
                          <a:spcPts val="300"/>
                        </a:spcAft>
                      </a:pPr>
                      <a:r>
                        <a:rPr lang="el-GR" sz="1600" b="0" kern="1200" dirty="0">
                          <a:solidFill>
                            <a:schemeClr val="dk1"/>
                          </a:solidFill>
                          <a:effectLst/>
                          <a:latin typeface="Arial (Body)"/>
                          <a:ea typeface="Calibri" panose="020F0502020204030204" pitchFamily="34" charset="0"/>
                          <a:cs typeface="Calibri Light" panose="020F0302020204030204" pitchFamily="34" charset="0"/>
                        </a:rPr>
                        <a:t>Διατήρηση ενασχόλησης</a:t>
                      </a:r>
                    </a:p>
                  </a:txBody>
                  <a:tcPr marL="68580" marR="68580" marT="0" marB="0" anchor="ctr"/>
                </a:tc>
                <a:extLst>
                  <a:ext uri="{0D108BD9-81ED-4DB2-BD59-A6C34878D82A}">
                    <a16:rowId xmlns:a16="http://schemas.microsoft.com/office/drawing/2014/main" val="1445660327"/>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0410"/>
            <a:ext cx="5791200" cy="759614"/>
          </a:xfrm>
        </p:spPr>
        <p:txBody>
          <a:bodyPr/>
          <a:lstStyle/>
          <a:p>
            <a:r>
              <a:rPr lang="el-GR" dirty="0" err="1"/>
              <a:t>Περιγραφη</a:t>
            </a:r>
            <a:r>
              <a:rPr lang="el-GR" dirty="0"/>
              <a:t> </a:t>
            </a:r>
            <a:r>
              <a:rPr lang="en-US" dirty="0"/>
              <a:t>Questline</a:t>
            </a:r>
          </a:p>
        </p:txBody>
      </p:sp>
      <p:sp>
        <p:nvSpPr>
          <p:cNvPr id="3" name="Content Placeholder 2"/>
          <p:cNvSpPr>
            <a:spLocks noGrp="1"/>
          </p:cNvSpPr>
          <p:nvPr>
            <p:ph idx="1"/>
          </p:nvPr>
        </p:nvSpPr>
        <p:spPr>
          <a:xfrm>
            <a:off x="107504" y="2019310"/>
            <a:ext cx="8748972" cy="4650050"/>
          </a:xfrm>
        </p:spPr>
        <p:txBody>
          <a:bodyPr>
            <a:noAutofit/>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ερευνητές που έχουν διερευνήσει τις λεγόμενες «εκπαιδευτικές προσφερόμενες δυνατότητες» των τρισδιάστατων Εικονικών Κόσμων ταξινομούν τις εκπαιδευτικές προοπτικές αυτών των περιβαλλόντων από διαφορετικές οπτικές γωνίες και απόψεις </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Λαμβάνοντας υπόψη τα βασικά ευρήματα αυτών των έργων, γίνεται φανερό ότι υπάρχουν πολλοί τρόποι για να χρησιμοποιηθούν αυτά τα πολυδιάστατα περιβάλλοντα στην τάξη</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Αν και υπάρχει μια κοινή συμφωνία ότι μια προσέγγιση δεν ταιριάζει σε όλους, ορισμένοι τύποι  δραστηριοτήτων έχουν βρεθεί ότι είναι ιδιαίτερα επωφελείς για τους περισσότερους μαθητές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εκπαιδευτικές προσεγγίσεις που εκπονούνται σε αυτή την ενότητα περιλαμβάνουν ένα μείγμα τόσο παθητικών (δασκαλοκεντρικών) όσο και ενεργών (</a:t>
            </a:r>
            <a:r>
              <a:rPr lang="el-GR" sz="1600" b="0" dirty="0" err="1">
                <a:latin typeface="Arial (Body)"/>
                <a:cs typeface="Times New Roman" panose="02020603050405020304" pitchFamily="18" charset="0"/>
              </a:rPr>
              <a:t>μαθητοκεντρικών</a:t>
            </a:r>
            <a:r>
              <a:rPr lang="el-GR" sz="1600" b="0" dirty="0">
                <a:latin typeface="Arial (Body)"/>
                <a:cs typeface="Times New Roman" panose="02020603050405020304" pitchFamily="18" charset="0"/>
              </a:rPr>
              <a:t>) τεχνικών μάθησης που μπορούν να χρησιμοποιηθούν για τη διδακτική των διαφόρων μαθημάτων σε διαφορετικά επίπεδα</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043608" y="1392007"/>
            <a:ext cx="6690390"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Βασικά Σημεία</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63589"/>
            <a:ext cx="5791200" cy="759614"/>
          </a:xfrm>
        </p:spPr>
        <p:txBody>
          <a:bodyPr/>
          <a:lstStyle/>
          <a:p>
            <a:r>
              <a:rPr lang="el-GR" dirty="0" err="1"/>
              <a:t>εξερευνηση</a:t>
            </a:r>
            <a:endParaRPr lang="en-US" dirty="0"/>
          </a:p>
        </p:txBody>
      </p:sp>
      <p:sp>
        <p:nvSpPr>
          <p:cNvPr id="3" name="Content Placeholder 2"/>
          <p:cNvSpPr>
            <a:spLocks noGrp="1"/>
          </p:cNvSpPr>
          <p:nvPr>
            <p:ph idx="1"/>
          </p:nvPr>
        </p:nvSpPr>
        <p:spPr>
          <a:xfrm>
            <a:off x="107504" y="2211371"/>
            <a:ext cx="8712968" cy="4464496"/>
          </a:xfrm>
        </p:spPr>
        <p:txBody>
          <a:bodyPr>
            <a:normAutofit lnSpcReduction="100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μάθηση πρέπει να είναι μια εξερεύνηση στην οποία είναι καλύτερο να ανακαλύπτεις παρά να σου λένε». </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μάθηση με βάση την εξερεύνηση είναι μία από τις πιο συχνά χρησιμοποιούμενες εκπαιδευτικές στρατηγικές σε τρισδιάστατους Εικονικούς Κόσμους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γνώση αποκτάται παθητικά, μέσω παρατήρησης του διαθέσιμου τρισδιάστατου περιεχομένου, και κατασκευάζεται ενεργά, μέσω αλληλεπίδρασης με τις οπτικές αναπαραστάσεις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Ως διδακτική προσέγγιση είναι πιο ωφέλιμο στην πρώτη φάση του κύκλου μάθησης όπου οι μαθητές αναπτύσσουν τη θεωρητική τους κατανόηση σχετικά με τις θεμελιώδεις έννοιες που διερευνώνται</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Αυτή η τεχνική μπορεί να ενσωματωθεί μέσω εικονικών ταξιδιών βάσει σεναρίων, καθοδηγούμενης αφήγησης ή και ελεύθερης </a:t>
            </a:r>
            <a:r>
              <a:rPr lang="el-GR" sz="1600" b="0" dirty="0" err="1">
                <a:latin typeface="Arial (Body)"/>
                <a:cs typeface="Times New Roman" panose="02020603050405020304" pitchFamily="18" charset="0"/>
              </a:rPr>
              <a:t>περιαγωγής</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84627"/>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4977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4664"/>
            <a:ext cx="5791200" cy="831622"/>
          </a:xfrm>
        </p:spPr>
        <p:txBody>
          <a:bodyPr/>
          <a:lstStyle/>
          <a:p>
            <a:r>
              <a:rPr lang="el-GR" dirty="0" err="1"/>
              <a:t>κοινωνικοποιηση</a:t>
            </a:r>
            <a:endParaRPr lang="en-US" dirty="0"/>
          </a:p>
        </p:txBody>
      </p:sp>
      <p:sp>
        <p:nvSpPr>
          <p:cNvPr id="3" name="Content Placeholder 2"/>
          <p:cNvSpPr>
            <a:spLocks noGrp="1"/>
          </p:cNvSpPr>
          <p:nvPr>
            <p:ph idx="1"/>
          </p:nvPr>
        </p:nvSpPr>
        <p:spPr>
          <a:xfrm>
            <a:off x="35496" y="2211372"/>
            <a:ext cx="8856984" cy="4464496"/>
          </a:xfrm>
        </p:spPr>
        <p:txBody>
          <a:bodyPr>
            <a:normAutofit fontScale="92500" lnSpcReduction="100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κοινωνικοποίηση των μαθητών αποτελεί κεντρικό στοιχείο της μάθησης με ενεργοποιημένη τεχνολογία»</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παρουσία </a:t>
            </a:r>
            <a:r>
              <a:rPr lang="el-GR" sz="1600" b="0" dirty="0" err="1">
                <a:latin typeface="Arial (Body)"/>
                <a:cs typeface="Times New Roman" panose="02020603050405020304" pitchFamily="18" charset="0"/>
              </a:rPr>
              <a:t>avatars</a:t>
            </a:r>
            <a:r>
              <a:rPr lang="el-GR" sz="1600" b="0" dirty="0">
                <a:latin typeface="Arial (Body)"/>
                <a:cs typeface="Times New Roman" panose="02020603050405020304" pitchFamily="18" charset="0"/>
              </a:rPr>
              <a:t> και τα «</a:t>
            </a:r>
            <a:r>
              <a:rPr lang="el-GR" sz="1600" b="0" dirty="0" err="1">
                <a:latin typeface="Arial (Body)"/>
                <a:cs typeface="Times New Roman" panose="02020603050405020304" pitchFamily="18" charset="0"/>
              </a:rPr>
              <a:t>πολυκαναλικά</a:t>
            </a:r>
            <a:r>
              <a:rPr lang="el-GR" sz="1600" b="0" dirty="0">
                <a:latin typeface="Arial (Body)"/>
                <a:cs typeface="Times New Roman" panose="02020603050405020304" pitchFamily="18" charset="0"/>
              </a:rPr>
              <a:t>» εργαλεία επικοινωνίας – που οι τρισδιάστατοι Εικονικοί Κόσμοι προσφέρουν εγγενώς για την προώθηση της κοινωνικής δικτύωσης και της ανάπτυξης της κοινότητας – διευκολύνουν την ανταλλαγή πληροφοριών και τελικά προωθούν την ανακάλυψη γνώσεων μεταξύ συνομήλικων</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Επιπλέον, η υψηλή αναπαραστατική πιστότητα των γραφικών και ο δυναμικός χαρακτήρας αυτών των τρισδιάστατων διαδραστικών περιβαλλόντων μπορούν ενδεχομένως να οδηγήσουν στην ανάπτυξη της λεγόμενης αίσθησης παρουσίας και χώρου που, με τη σειρά τους, καθιστούν την κοινωνική μάθηση μια πιο ρεαλιστική και χωρίς αποκλεισμούς εμπειρία</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Ενδεικτικά παραδείγματα εκπαιδευτικών πρακτικών αυτού του είδους περιλαμβάνουν τη συμμετοχή σε εικονικές συναντήσεις, κοινωνικές εκδηλώσεις, συνέδρια και πλαισιώνονται από την έννοια της «Κοινότητας Έρευνας».</a:t>
            </a:r>
            <a:endParaRPr lang="en-US" sz="1600" b="0"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32CA23D1-1838-4B59-86F4-6793D4456D3A}"/>
              </a:ext>
            </a:extLst>
          </p:cNvPr>
          <p:cNvSpPr txBox="1"/>
          <p:nvPr/>
        </p:nvSpPr>
        <p:spPr>
          <a:xfrm>
            <a:off x="1115616" y="1491169"/>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8165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40359"/>
            <a:ext cx="6275040" cy="1371600"/>
          </a:xfrm>
        </p:spPr>
        <p:txBody>
          <a:bodyPr>
            <a:normAutofit fontScale="90000"/>
          </a:bodyPr>
          <a:lstStyle/>
          <a:p>
            <a:r>
              <a:rPr lang="el-GR" dirty="0" err="1"/>
              <a:t>Συνεργασια</a:t>
            </a:r>
            <a:r>
              <a:rPr lang="el-GR" dirty="0"/>
              <a:t> (</a:t>
            </a:r>
            <a:r>
              <a:rPr lang="en-US" dirty="0"/>
              <a:t>Collaboration</a:t>
            </a:r>
            <a:r>
              <a:rPr lang="el-GR" dirty="0"/>
              <a:t> </a:t>
            </a:r>
            <a:r>
              <a:rPr lang="en-US" dirty="0"/>
              <a:t>/</a:t>
            </a:r>
            <a:r>
              <a:rPr lang="el-GR" dirty="0"/>
              <a:t> </a:t>
            </a:r>
            <a:r>
              <a:rPr lang="en-US" dirty="0"/>
              <a:t>Cooperation</a:t>
            </a:r>
            <a:r>
              <a:rPr lang="el-GR" dirty="0"/>
              <a:t>)</a:t>
            </a:r>
            <a:endParaRPr lang="en-US" dirty="0"/>
          </a:p>
        </p:txBody>
      </p:sp>
      <p:sp>
        <p:nvSpPr>
          <p:cNvPr id="3" name="Content Placeholder 2"/>
          <p:cNvSpPr>
            <a:spLocks noGrp="1"/>
          </p:cNvSpPr>
          <p:nvPr>
            <p:ph idx="1"/>
          </p:nvPr>
        </p:nvSpPr>
        <p:spPr>
          <a:xfrm>
            <a:off x="107504" y="2241807"/>
            <a:ext cx="8712968" cy="4097948"/>
          </a:xfrm>
        </p:spPr>
        <p:txBody>
          <a:bodyPr>
            <a:normAutofit fontScale="925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συνεργατική μάθηση, μπορεί να οριστεί ως μια προσέγγιση με επίκεντρο τους μαθητές, στην οποία ομάδες ατόμων εργάζονται από κοινού σε ένα καλά καθορισμένο μαθησιακό έργο». </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Οι συνεργατικές δραστηριότητες σε τρισδιάστατους Εικονικούς Κόσμους προωθούν τον κριτικό λόγο και αυξάνουν τα κίνητρα για γνωστική εμπλοκή με το ακαδημαϊκό περιεχόμενο</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Τα τυπικά παραδείγματα τέτοιων δραστηριοτήτων περιλαμβάνουν την κοινή παραγωγή γνώσεων, την ανταλλαγή πληροφοριών, την εποικοδομητική διαπραγμάτευση και επιχειρηματολογία, καθώς και τη συμμετοχή σε διαδικαστικές εργασίες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Ωστόσο, δεδομένου ότι αυτά τα περιβάλλοντα αντικατοπτρίζουν τον πραγματικό χώρο, είναι σημαντικό οι εκπαιδευτικοί να τονίζουν την προστιθέμενη αξία της μάθησης από συνομηλίκους και την ανάγκη οι εκπαιδευόμενοι να παρέχουν αμοιβαία υποστήριξη στην εκτέλεση των δεδομένων αλληλεξαρτώμενων καθηκόντων.</a:t>
            </a:r>
            <a:endParaRPr lang="en-US" sz="1600" b="0" dirty="0">
              <a:latin typeface="Arial (Body)"/>
              <a:cs typeface="Times New Roman" panose="02020603050405020304" pitchFamily="18" charset="0"/>
            </a:endParaRP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644223"/>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6735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0410"/>
            <a:ext cx="5791200" cy="759614"/>
          </a:xfrm>
        </p:spPr>
        <p:txBody>
          <a:bodyPr/>
          <a:lstStyle/>
          <a:p>
            <a:r>
              <a:rPr lang="el-GR" dirty="0" err="1"/>
              <a:t>ανταγωνισμοσ</a:t>
            </a:r>
            <a:endParaRPr lang="en-US" dirty="0"/>
          </a:p>
        </p:txBody>
      </p:sp>
      <p:sp>
        <p:nvSpPr>
          <p:cNvPr id="3" name="Content Placeholder 2"/>
          <p:cNvSpPr>
            <a:spLocks noGrp="1"/>
          </p:cNvSpPr>
          <p:nvPr>
            <p:ph idx="1"/>
          </p:nvPr>
        </p:nvSpPr>
        <p:spPr>
          <a:xfrm>
            <a:off x="0" y="2211372"/>
            <a:ext cx="8892480" cy="4464496"/>
          </a:xfrm>
        </p:spPr>
        <p:txBody>
          <a:bodyPr>
            <a:normAutofit fontScale="92500" lnSpcReduction="200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«Ο ανταγωνισμός αποτελεί βασικό στοιχείο σε πολλά εκπαιδευτικά παιχνίδια που υιοθετούνται συχνά από εκπαιδευτικούς για να παρακινήσουν τους μαθητές τους, με τα αναφερόμενα αποτελέσματα να σχετίζονται με την αύξηση των ακαδημαϊκών επιδόσεων».</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Σε ανταγωνιστικά εκπαιδευτικά περιβάλλοντα οι εκπαιδευόμενοι έρχονται αντιμέτωποι με σενάρια που παρουσιάζουν μια σειρά προκλήσεων με ακαδημαϊκή σημασία που συνήθως διεξάγονται κάτω από αυστηρά χρονικά πλαίσια και μπορεί να περιλαμβάνουν συνεργασία με άλλους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ανταγωνιστικότητα σε τρισδιάστατους Εικονικούς Κόσμους μπορεί να υλοποιηθεί </a:t>
            </a:r>
            <a:r>
              <a:rPr lang="el-GR" sz="1600" b="0" dirty="0" err="1">
                <a:latin typeface="Arial (Body)"/>
                <a:cs typeface="Times New Roman" panose="02020603050405020304" pitchFamily="18" charset="0"/>
              </a:rPr>
              <a:t>εμφυσύοντας</a:t>
            </a:r>
            <a:r>
              <a:rPr lang="el-GR" sz="1600" b="0" dirty="0">
                <a:latin typeface="Arial (Body)"/>
                <a:cs typeface="Times New Roman" panose="02020603050405020304" pitchFamily="18" charset="0"/>
              </a:rPr>
              <a:t> τα εγγενή κίνητρα των μαθητών μέσω δραστηριοτήτων με όλο και πιο απαιτητικές εργασίες που ενθαρρύνουν την πρόκληση και την περιέργεια και τα εξωγενή κίνητρα μέσω εικονικών ανταμοιβών και πινάκων κατάταξης</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Παρά τα προαναφερθέντα, η ανταγωνιστική συμπεριφορά στην τάξη έχει δεχθεί έντονη κριτική και, ως εκ τούτου, η ενσωμάτωση τέτοιων δραστηριοτήτων σε τρισδιάστατους Εικονικούς Κόσμους θα πρέπει να καθοδηγείται από παιδαγωγικούς στόχους και όχι από αμιγώς ανταγωνιστικές πιέσεις</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259632" y="1488038"/>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5648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5791200" cy="759614"/>
          </a:xfrm>
        </p:spPr>
        <p:txBody>
          <a:bodyPr/>
          <a:lstStyle/>
          <a:p>
            <a:r>
              <a:rPr lang="el-GR" dirty="0" err="1"/>
              <a:t>Παιχνιδι</a:t>
            </a:r>
            <a:r>
              <a:rPr lang="el-GR" dirty="0"/>
              <a:t> </a:t>
            </a:r>
            <a:r>
              <a:rPr lang="el-GR" dirty="0" err="1"/>
              <a:t>ρολων</a:t>
            </a:r>
            <a:endParaRPr lang="en-US" dirty="0"/>
          </a:p>
        </p:txBody>
      </p:sp>
      <p:sp>
        <p:nvSpPr>
          <p:cNvPr id="3" name="Content Placeholder 2"/>
          <p:cNvSpPr>
            <a:spLocks noGrp="1"/>
          </p:cNvSpPr>
          <p:nvPr>
            <p:ph idx="1"/>
          </p:nvPr>
        </p:nvSpPr>
        <p:spPr>
          <a:xfrm>
            <a:off x="-21455" y="1818486"/>
            <a:ext cx="8985944" cy="4850874"/>
          </a:xfrm>
        </p:spPr>
        <p:txBody>
          <a:bodyPr>
            <a:noAutofit/>
          </a:bodyPr>
          <a:lstStyle/>
          <a:p>
            <a:pPr marL="457200" indent="-457200" algn="just">
              <a:lnSpc>
                <a:spcPct val="170000"/>
              </a:lnSpc>
              <a:spcBef>
                <a:spcPts val="0"/>
              </a:spcBef>
              <a:buFont typeface="Wingdings" panose="05000000000000000000" pitchFamily="2" charset="2"/>
              <a:buChar char="ü"/>
            </a:pPr>
            <a:r>
              <a:rPr lang="el-GR" sz="1300" b="0" dirty="0">
                <a:latin typeface="Arial (Body)"/>
                <a:cs typeface="Times New Roman" panose="02020603050405020304" pitchFamily="18" charset="0"/>
              </a:rPr>
              <a:t>«Το παιχνίδι ρόλων είναι μια μορφή βιωματικής μάθησης όπου οι μαθητές υιοθετούν διαφορετικές προσωπικότητες και εργάζονται μαζί μέσα από ένα δεδομένο σενάριο, αλληλεπιδρώντας στους υποτιθέμενους ρόλους τους».</a:t>
            </a:r>
            <a:endParaRPr lang="en-US" sz="1300" b="0" dirty="0">
              <a:latin typeface="Arial (Body)"/>
              <a:cs typeface="Times New Roman" panose="02020603050405020304" pitchFamily="18" charset="0"/>
            </a:endParaRPr>
          </a:p>
          <a:p>
            <a:pPr marL="457200" indent="-457200" algn="just">
              <a:lnSpc>
                <a:spcPct val="170000"/>
              </a:lnSpc>
              <a:spcBef>
                <a:spcPts val="0"/>
              </a:spcBef>
              <a:buFont typeface="Wingdings" panose="05000000000000000000" pitchFamily="2" charset="2"/>
              <a:buChar char="ü"/>
            </a:pPr>
            <a:r>
              <a:rPr lang="el-GR" sz="1300" b="0" dirty="0">
                <a:latin typeface="Arial (Body)"/>
                <a:cs typeface="Times New Roman" panose="02020603050405020304" pitchFamily="18" charset="0"/>
              </a:rPr>
              <a:t>Το παιχνίδι ρόλων μπορεί να λάβει διαφορετικές μορφές (π.χ. παιχνίδι, προσομοίωση, βάσει προβλημάτων) σύμφωνα με τους πρωταρχικούς μαθησιακούς στόχους (π.χ. εκμάθηση εννοιών/κανόνων, ανάκληση πληροφοριών, επίλυση προβλημάτων) που καθορίζονται από τον υπεύθυνο καθοδηγητή σχεδιαστή/εκπαιδευτικό</a:t>
            </a:r>
            <a:r>
              <a:rPr lang="en-US" sz="1300" b="0" dirty="0">
                <a:latin typeface="Arial (Body)"/>
                <a:cs typeface="Times New Roman" panose="02020603050405020304" pitchFamily="18" charset="0"/>
              </a:rPr>
              <a:t>.</a:t>
            </a:r>
          </a:p>
          <a:p>
            <a:pPr indent="457200" algn="just">
              <a:lnSpc>
                <a:spcPct val="170000"/>
              </a:lnSpc>
              <a:spcBef>
                <a:spcPts val="0"/>
              </a:spcBef>
              <a:buFont typeface="Wingdings" panose="05000000000000000000" pitchFamily="2" charset="2"/>
              <a:buChar char="ü"/>
            </a:pPr>
            <a:r>
              <a:rPr lang="el-GR" sz="1300" b="0" dirty="0">
                <a:latin typeface="Arial (Body)"/>
                <a:cs typeface="Times New Roman" panose="02020603050405020304" pitchFamily="18" charset="0"/>
              </a:rPr>
              <a:t>Το παιχνίδι ρόλων σε τρισδιάστατους Εικονικούς Κόσμους μπορεί να σχεδιαστεί υπό τις ακόλουθες συνθήκες</a:t>
            </a:r>
            <a:r>
              <a:rPr lang="en-US" sz="1300" b="0" dirty="0">
                <a:latin typeface="Arial (Body)"/>
                <a:cs typeface="Times New Roman" panose="02020603050405020304" pitchFamily="18" charset="0"/>
              </a:rPr>
              <a:t>:</a:t>
            </a:r>
          </a:p>
          <a:p>
            <a:pPr marL="731520" algn="just">
              <a:lnSpc>
                <a:spcPct val="170000"/>
              </a:lnSpc>
              <a:spcBef>
                <a:spcPts val="0"/>
              </a:spcBef>
            </a:pPr>
            <a:r>
              <a:rPr lang="el-GR" sz="1300" b="0" dirty="0">
                <a:latin typeface="Arial (Body)"/>
                <a:cs typeface="Times New Roman" panose="02020603050405020304" pitchFamily="18" charset="0"/>
              </a:rPr>
              <a:t>(α)     λειτουργία με </a:t>
            </a:r>
            <a:r>
              <a:rPr lang="el-GR" sz="1300" b="0" dirty="0" err="1">
                <a:latin typeface="Arial (Body)"/>
                <a:cs typeface="Times New Roman" panose="02020603050405020304" pitchFamily="18" charset="0"/>
              </a:rPr>
              <a:t>scripts</a:t>
            </a:r>
            <a:r>
              <a:rPr lang="el-GR" sz="1300" b="0" dirty="0">
                <a:latin typeface="Arial (Body)"/>
                <a:cs typeface="Times New Roman" panose="02020603050405020304" pitchFamily="18" charset="0"/>
              </a:rPr>
              <a:t>, όπου τα βήματα του σεναρίου είναι προκαθορισμένα και ο χρήστης ή οι χρήστες ελέγχουν μόνο την πρόοδό τους ή</a:t>
            </a:r>
            <a:r>
              <a:rPr lang="en-US" sz="1300" b="0" dirty="0">
                <a:latin typeface="Arial (Body)"/>
                <a:cs typeface="Times New Roman" panose="02020603050405020304" pitchFamily="18" charset="0"/>
              </a:rPr>
              <a:t> </a:t>
            </a:r>
          </a:p>
          <a:p>
            <a:pPr marL="731520" algn="just">
              <a:lnSpc>
                <a:spcPct val="170000"/>
              </a:lnSpc>
              <a:spcBef>
                <a:spcPts val="0"/>
              </a:spcBef>
            </a:pPr>
            <a:r>
              <a:rPr lang="el-GR" sz="1300" b="0" dirty="0">
                <a:latin typeface="Arial (Body)"/>
                <a:cs typeface="Times New Roman" panose="02020603050405020304" pitchFamily="18" charset="0"/>
              </a:rPr>
              <a:t>(β)     την ελεύθερη λειτουργία του, όπου δεν υπάρχουν προκαθορισμένα βήματα και ο χρήστης ή οι χρήστες είναι υπεύθυνοι για τη διαμόρφωση της αφήγησης του σεναρίου</a:t>
            </a:r>
            <a:r>
              <a:rPr lang="en-US" sz="1300" b="0" dirty="0">
                <a:latin typeface="Arial (Body)"/>
                <a:cs typeface="Times New Roman" panose="02020603050405020304" pitchFamily="18" charset="0"/>
              </a:rPr>
              <a:t>.</a:t>
            </a:r>
          </a:p>
          <a:p>
            <a:pPr marL="457200" indent="-457200" algn="just">
              <a:lnSpc>
                <a:spcPct val="170000"/>
              </a:lnSpc>
              <a:spcBef>
                <a:spcPts val="0"/>
              </a:spcBef>
              <a:buFont typeface="Wingdings" panose="05000000000000000000" pitchFamily="2" charset="2"/>
              <a:buChar char="ü"/>
            </a:pPr>
            <a:r>
              <a:rPr lang="el-GR" sz="1300" b="0" dirty="0">
                <a:latin typeface="Arial (Body)"/>
                <a:cs typeface="Times New Roman" panose="02020603050405020304" pitchFamily="18" charset="0"/>
              </a:rPr>
              <a:t>Και στις δύο περιπτώσεις, ο ρόλος των εκπαιδευτικών είναι ζωτικής σημασίας τόσο κατά τη διάρκεια όσο και ειδικά μετά την ολοκλήρωση της συνεδρίας, όπου οι μαθητές ενημερώνονται και συλλογίζονται για την εμπειρία</a:t>
            </a:r>
            <a:r>
              <a:rPr lang="en-US" sz="13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205880" y="1222718"/>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5060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82639"/>
            <a:ext cx="5791200" cy="759614"/>
          </a:xfrm>
        </p:spPr>
        <p:txBody>
          <a:bodyPr/>
          <a:lstStyle/>
          <a:p>
            <a:r>
              <a:rPr lang="el-GR" dirty="0" err="1"/>
              <a:t>δημιουργια</a:t>
            </a:r>
            <a:endParaRPr lang="en-US" dirty="0"/>
          </a:p>
        </p:txBody>
      </p:sp>
      <p:sp>
        <p:nvSpPr>
          <p:cNvPr id="3" name="Content Placeholder 2"/>
          <p:cNvSpPr>
            <a:spLocks noGrp="1"/>
          </p:cNvSpPr>
          <p:nvPr>
            <p:ph idx="1"/>
          </p:nvPr>
        </p:nvSpPr>
        <p:spPr>
          <a:xfrm>
            <a:off x="107504" y="2203417"/>
            <a:ext cx="8712968" cy="4464496"/>
          </a:xfrm>
        </p:spPr>
        <p:txBody>
          <a:bodyPr>
            <a:normAutofit fontScale="92500"/>
          </a:bodyPr>
          <a:lstStyle/>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κουλτούρα του δημιουργού βασίζεται σε μια πιο συμμετοχική προσέγγιση από την παραδοσιακή μάθηση, ενθαρρύνοντας τους μαθητές να συνεργαστούν με άλλους καθώς μαθαίνουν μέσα από τη δημιουργία νέων αντικειμένων». </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Η λεγόμενη «εποχή του δημιουργού» αντιπροσωπεύει μια ποικιλόμορφη ομάδα ατόμων που ενδιαφέρονται για δημιουργικές τέχνες και χειροτεχνίες (π.χ. τρισδιάστατη εκτύπωση, τροποποίηση εξοπλισμού, σχέδια μοναδικής ποιότητας). </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Στους τρισδιάστατους Εικονικούς Κόσμους οι μαθητές είναι εφοδιασμένοι με «κενό έδαφος» και την ελευθερία να δημιουργήσουν / προγραμματίσουν οτιδήποτε επιθυμούν, χρησιμοποιώντας τα εγγενή εργαλεία μοντελοποίησης και την αντίστοιχη γλώσσα προγραμματισμού</a:t>
            </a:r>
            <a:r>
              <a:rPr lang="en-US" sz="1600" b="0" dirty="0">
                <a:latin typeface="Arial (Body)"/>
                <a:cs typeface="Times New Roman" panose="02020603050405020304" pitchFamily="18" charset="0"/>
              </a:rPr>
              <a:t>.</a:t>
            </a:r>
          </a:p>
          <a:p>
            <a:pPr marL="457200" indent="-457200" algn="just">
              <a:lnSpc>
                <a:spcPct val="150000"/>
              </a:lnSpc>
              <a:spcBef>
                <a:spcPts val="0"/>
              </a:spcBef>
              <a:buFont typeface="Wingdings" panose="05000000000000000000" pitchFamily="2" charset="2"/>
              <a:buChar char="ü"/>
            </a:pPr>
            <a:r>
              <a:rPr lang="el-GR" sz="1600" b="0" dirty="0">
                <a:latin typeface="Arial (Body)"/>
                <a:cs typeface="Times New Roman" panose="02020603050405020304" pitchFamily="18" charset="0"/>
              </a:rPr>
              <a:t>Ως εκπαιδευτική προσέγγιση έχει κριθεί καταλληλότερη σε δραστηριότητες και εργασίες που περιλαμβάνουν σχεδιασμό και κινήσεις τρισδιάστατων πρωτοτύπων, καθώς και για τη δημιουργία ψηφιακών αφισών ή χαρτών ιδεών</a:t>
            </a:r>
            <a:r>
              <a:rPr lang="en-US" sz="1600" b="0" dirty="0">
                <a:latin typeface="Arial (Body)"/>
                <a:cs typeface="Times New Roman" panose="02020603050405020304" pitchFamily="18" charset="0"/>
              </a:rPr>
              <a:t>.</a:t>
            </a:r>
          </a:p>
        </p:txBody>
      </p:sp>
      <p:sp>
        <p:nvSpPr>
          <p:cNvPr id="13" name="TextBox 12">
            <a:extLst>
              <a:ext uri="{FF2B5EF4-FFF2-40B4-BE49-F238E27FC236}">
                <a16:creationId xmlns:a16="http://schemas.microsoft.com/office/drawing/2014/main" id="{32CA23D1-1838-4B59-86F4-6793D4456D3A}"/>
              </a:ext>
            </a:extLst>
          </p:cNvPr>
          <p:cNvSpPr txBox="1"/>
          <p:nvPr/>
        </p:nvSpPr>
        <p:spPr>
          <a:xfrm>
            <a:off x="1187624" y="1494152"/>
            <a:ext cx="6552728" cy="465320"/>
          </a:xfrm>
          <a:prstGeom prst="rect">
            <a:avLst/>
          </a:prstGeom>
          <a:noFill/>
        </p:spPr>
        <p:txBody>
          <a:bodyPr wrap="square">
            <a:spAutoFit/>
          </a:bodyPr>
          <a:lstStyle/>
          <a:p>
            <a:pPr marL="0" marR="0" algn="ctr">
              <a:lnSpc>
                <a:spcPct val="150000"/>
              </a:lnSpc>
              <a:spcBef>
                <a:spcPts val="0"/>
              </a:spcBef>
              <a:spcAft>
                <a:spcPts val="600"/>
              </a:spcAft>
            </a:pPr>
            <a:r>
              <a:rPr lang="el-GR" sz="1800" b="1" i="1" dirty="0">
                <a:solidFill>
                  <a:srgbClr val="2F5496"/>
                </a:solidFill>
                <a:effectLst/>
                <a:latin typeface="Arial (Body)"/>
                <a:ea typeface="Times New Roman" panose="02020603050405020304" pitchFamily="18" charset="0"/>
                <a:cs typeface="Times New Roman" panose="02020603050405020304" pitchFamily="18" charset="0"/>
              </a:rPr>
              <a:t>Ενημερωτικά</a:t>
            </a:r>
            <a:endParaRPr lang="en-US" sz="1800" b="1" i="1" dirty="0">
              <a:solidFill>
                <a:srgbClr val="2F5496"/>
              </a:solidFill>
              <a:effectLst/>
              <a:latin typeface="Arial (Body)"/>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26680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2249</TotalTime>
  <Words>1064</Words>
  <Application>Microsoft Office PowerPoint</Application>
  <PresentationFormat>On-screen Show (4:3)</PresentationFormat>
  <Paragraphs>76</Paragraphs>
  <Slides>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Arial </vt:lpstr>
      <vt:lpstr>Arial (Body)</vt:lpstr>
      <vt:lpstr>Arial Black</vt:lpstr>
      <vt:lpstr>Calibri</vt:lpstr>
      <vt:lpstr>Verdana</vt:lpstr>
      <vt:lpstr>Wingdings</vt:lpstr>
      <vt:lpstr>Základné</vt:lpstr>
      <vt:lpstr>Κατηγοριοποίηση των Δράσεων των Μαθητών σε Τρισδιάστατους Εικονικούς Κόσμους</vt:lpstr>
      <vt:lpstr>επισκοπηση QuestlinΕ</vt:lpstr>
      <vt:lpstr>Περιγραφη Questline</vt:lpstr>
      <vt:lpstr>εξερευνηση</vt:lpstr>
      <vt:lpstr>κοινωνικοποιηση</vt:lpstr>
      <vt:lpstr>Συνεργασια (Collaboration / Cooperation)</vt:lpstr>
      <vt:lpstr>ανταγωνισμοσ</vt:lpstr>
      <vt:lpstr>Παιχνιδι ρολων</vt:lpstr>
      <vt:lpstr>δημιουργια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167</cp:revision>
  <cp:lastPrinted>2019-02-12T08:21:40Z</cp:lastPrinted>
  <dcterms:created xsi:type="dcterms:W3CDTF">2019-02-10T21:49:04Z</dcterms:created>
  <dcterms:modified xsi:type="dcterms:W3CDTF">2022-09-15T15:02:08Z</dcterms:modified>
</cp:coreProperties>
</file>