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281" r:id="rId3"/>
    <p:sldId id="282" r:id="rId4"/>
    <p:sldId id="303" r:id="rId5"/>
    <p:sldId id="304" r:id="rId6"/>
    <p:sldId id="305" r:id="rId7"/>
    <p:sldId id="306" r:id="rId8"/>
    <p:sldId id="307" r:id="rId9"/>
    <p:sldId id="308" r:id="rId10"/>
  </p:sldIdLst>
  <p:sldSz cx="9144000" cy="6858000" type="screen4x3"/>
  <p:notesSz cx="7315200" cy="96012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varScale="1">
        <p:scale>
          <a:sx n="114" d="100"/>
          <a:sy n="114" d="100"/>
        </p:scale>
        <p:origin x="136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pPr rtl="0"/>
            <a:fld id="{1372E2F8-8C27-4303-A77C-E724F5C8016B}" type="datetimeFigureOut">
              <a:rPr lang="sk-SK" smtClean="0"/>
              <a:pPr rtl="0"/>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pPr rtl="0"/>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pPr rtl="0"/>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pPr rtl="0"/>
            <a:fld id="{1F5F3F0D-312C-4AED-8EB4-1582FE5784D7}" type="datetimeFigureOut">
              <a:rPr lang="sk-SK" smtClean="0"/>
              <a:pPr rtl="0"/>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rtl="0"/>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pPr rtl="0"/>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pPr rtl="0"/>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rtlCol="0"/>
          <a:lstStyle/>
          <a:p>
            <a:pPr rtl="0"/>
            <a:endParaRPr lang="sk-SK" dirty="0"/>
          </a:p>
        </p:txBody>
      </p:sp>
      <p:sp>
        <p:nvSpPr>
          <p:cNvPr id="4" name="Zástupný objekt pre číslo snímky 3"/>
          <p:cNvSpPr>
            <a:spLocks noGrp="1"/>
          </p:cNvSpPr>
          <p:nvPr>
            <p:ph type="sldNum" sz="quarter" idx="5"/>
          </p:nvPr>
        </p:nvSpPr>
        <p:spPr/>
        <p:txBody>
          <a:bodyPr rtlCol="0"/>
          <a:lstStyle/>
          <a:p>
            <a:pPr rtl="0"/>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rtlCol="0" anchor="ctr">
            <a:noAutofit/>
          </a:bodyPr>
          <a:lstStyle>
            <a:lvl1pPr>
              <a:lnSpc>
                <a:spcPct val="100000"/>
              </a:lnSpc>
              <a:defRPr sz="6000" cap="none" spc="-80" baseline="0">
                <a:solidFill>
                  <a:srgbClr val="FFC000"/>
                </a:solidFill>
              </a:defRPr>
            </a:lvl1pPr>
          </a:lstStyle>
          <a:p>
            <a:pPr rtl="0"/>
            <a:r>
              <a:rPr lang="fi-fi"/>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rtlCol="0"/>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i-fi"/>
              <a:t>Kliknutím upravte štýl predlohy podnadpisu</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6" name="Slide Number Placeholder 5"/>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rtlCol="0">
            <a:norm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1">
                <a:latin typeface="Arial "/>
              </a:defRPr>
            </a:lvl1pPr>
          </a:lstStyle>
          <a:p>
            <a:pPr rtl="0"/>
            <a:r>
              <a:rPr lang="fi-fi"/>
              <a:t>Kliknutím upravte štýl predlohy nadpisu</a:t>
            </a:r>
            <a:endParaRPr lang="en-US" dirty="0"/>
          </a:p>
        </p:txBody>
      </p:sp>
      <p:sp>
        <p:nvSpPr>
          <p:cNvPr id="3" name="Content Placeholder 2"/>
          <p:cNvSpPr>
            <a:spLocks noGrp="1"/>
          </p:cNvSpPr>
          <p:nvPr>
            <p:ph idx="1"/>
          </p:nvPr>
        </p:nvSpPr>
        <p:spPr/>
        <p:txBody>
          <a:bodyPr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rtlCol="0" anchor="ctr">
            <a:noAutofit/>
          </a:bodyPr>
          <a:lstStyle>
            <a:lvl1pPr algn="l">
              <a:lnSpc>
                <a:spcPct val="100000"/>
              </a:lnSpc>
              <a:defRPr sz="7200" b="0" cap="none" spc="-80" baseline="0">
                <a:solidFill>
                  <a:srgbClr val="FFC000"/>
                </a:solidFill>
              </a:defRPr>
            </a:lvl1pPr>
          </a:lstStyle>
          <a:p>
            <a:pPr rtl="0"/>
            <a:r>
              <a:rPr lang="fi-fi"/>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rtlCol="0"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i-fi"/>
              <a:t>Upraviť štýly predlohy textu</a:t>
            </a:r>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8" name="Slide Number Placeholder 7"/>
          <p:cNvSpPr>
            <a:spLocks noGrp="1"/>
          </p:cNvSpPr>
          <p:nvPr>
            <p:ph type="sldNum" sz="quarter" idx="11"/>
          </p:nvPr>
        </p:nvSpPr>
        <p:spPr/>
        <p:txBody>
          <a:bodyPr rtlCol="0"/>
          <a:lstStyle/>
          <a:p>
            <a:pPr rtl="0"/>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rtlCol="0"/>
          <a:lstStyle/>
          <a:p>
            <a:pPr rtl="0"/>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Content Placeholder 3"/>
          <p:cNvSpPr>
            <a:spLocks noGrp="1"/>
          </p:cNvSpPr>
          <p:nvPr>
            <p:ph sz="half" idx="2"/>
          </p:nvPr>
        </p:nvSpPr>
        <p:spPr>
          <a:xfrm>
            <a:off x="509016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rtlCol="0"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a:t>Upraviť štýly predlohy textu</a:t>
            </a:r>
          </a:p>
        </p:txBody>
      </p:sp>
      <p:sp>
        <p:nvSpPr>
          <p:cNvPr id="4" name="Content Placeholder 3"/>
          <p:cNvSpPr>
            <a:spLocks noGrp="1"/>
          </p:cNvSpPr>
          <p:nvPr>
            <p:ph sz="half" idx="2"/>
          </p:nvPr>
        </p:nvSpPr>
        <p:spPr>
          <a:xfrm>
            <a:off x="1627632"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rtlCol="0"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fi-fi"/>
              <a:t>Upraviť štýly predlohy textu</a:t>
            </a:r>
          </a:p>
        </p:txBody>
      </p:sp>
      <p:sp>
        <p:nvSpPr>
          <p:cNvPr id="6" name="Content Placeholder 5"/>
          <p:cNvSpPr>
            <a:spLocks noGrp="1"/>
          </p:cNvSpPr>
          <p:nvPr>
            <p:ph sz="quarter" idx="4"/>
          </p:nvPr>
        </p:nvSpPr>
        <p:spPr>
          <a:xfrm>
            <a:off x="5093208"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8" name="Footer Placeholder 7"/>
          <p:cNvSpPr>
            <a:spLocks noGrp="1"/>
          </p:cNvSpPr>
          <p:nvPr>
            <p:ph type="ftr" sz="quarter" idx="11"/>
          </p:nvPr>
        </p:nvSpPr>
        <p:spPr/>
        <p:txBody>
          <a:bodyPr rtlCol="0"/>
          <a:lstStyle/>
          <a:p>
            <a:pPr rtl="0"/>
            <a:endParaRPr lang="sk-SK"/>
          </a:p>
        </p:txBody>
      </p:sp>
      <p:sp>
        <p:nvSpPr>
          <p:cNvPr id="9" name="Slide Number Placeholder 8"/>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cap="none" baseline="0"/>
            </a:lvl1pPr>
          </a:lstStyle>
          <a:p>
            <a:pPr rtl="0"/>
            <a:r>
              <a:rPr lang="fi-fi"/>
              <a:t>Kliknutím upravte štýl predlohy nadpisu</a:t>
            </a:r>
            <a:endParaRPr lang="en-US" dirty="0"/>
          </a:p>
        </p:txBody>
      </p:sp>
      <p:sp>
        <p:nvSpPr>
          <p:cNvPr id="3" name="Date Placeholder 2"/>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4" name="Footer Placeholder 3"/>
          <p:cNvSpPr>
            <a:spLocks noGrp="1"/>
          </p:cNvSpPr>
          <p:nvPr>
            <p:ph type="ftr" sz="quarter" idx="11"/>
          </p:nvPr>
        </p:nvSpPr>
        <p:spPr/>
        <p:txBody>
          <a:bodyPr rtlCol="0"/>
          <a:lstStyle/>
          <a:p>
            <a:pPr rtl="0"/>
            <a:endParaRPr lang="sk-SK"/>
          </a:p>
        </p:txBody>
      </p:sp>
      <p:sp>
        <p:nvSpPr>
          <p:cNvPr id="5" name="Slide Number Placeholder 4"/>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3" name="Footer Placeholder 2"/>
          <p:cNvSpPr>
            <a:spLocks noGrp="1"/>
          </p:cNvSpPr>
          <p:nvPr>
            <p:ph type="ftr" sz="quarter" idx="11"/>
          </p:nvPr>
        </p:nvSpPr>
        <p:spPr/>
        <p:txBody>
          <a:bodyPr rtlCol="0"/>
          <a:lstStyle/>
          <a:p>
            <a:pPr rtl="0"/>
            <a:endParaRPr lang="sk-SK"/>
          </a:p>
        </p:txBody>
      </p:sp>
      <p:sp>
        <p:nvSpPr>
          <p:cNvPr id="4" name="Slide Number Placeholder 3"/>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Text Placeholder 3"/>
          <p:cNvSpPr>
            <a:spLocks noGrp="1"/>
          </p:cNvSpPr>
          <p:nvPr>
            <p:ph type="body" sz="half" idx="2"/>
          </p:nvPr>
        </p:nvSpPr>
        <p:spPr>
          <a:xfrm>
            <a:off x="457200" y="1600200"/>
            <a:ext cx="3008313" cy="4480560"/>
          </a:xfrm>
        </p:spPr>
        <p:txBody>
          <a:bodyPr rtlCol="0">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
        <p:nvSpPr>
          <p:cNvPr id="8" name="Title 7"/>
          <p:cNvSpPr>
            <a:spLocks noGrp="1"/>
          </p:cNvSpPr>
          <p:nvPr>
            <p:ph type="title"/>
          </p:nvPr>
        </p:nvSpPr>
        <p:spPr/>
        <p:txBody>
          <a:bodyPr rtlCol="0">
            <a:noAutofit/>
          </a:bodyPr>
          <a:lstStyle>
            <a:lvl1pPr>
              <a:defRPr sz="2800"/>
            </a:lvl1pPr>
          </a:lstStyle>
          <a:p>
            <a:pPr rtl="0"/>
            <a:r>
              <a:rPr lang="fi-fi"/>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rtlCol="0"/>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rtlCol="0" anchor="t">
            <a:noAutofit/>
          </a:bodyPr>
          <a:lstStyle>
            <a:lvl1pPr>
              <a:defRPr sz="2400"/>
            </a:lvl1pPr>
          </a:lstStyle>
          <a:p>
            <a:pPr rtl="0"/>
            <a:r>
              <a:rPr lang="fi-fi"/>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pPr rtl="0"/>
            <a:r>
              <a:rPr lang="fi-fi"/>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rtl="0"/>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rtl="0"/>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rtlCol="0"/>
          <a:lstStyle/>
          <a:p>
            <a:pPr algn="ctr" rtl="0"/>
            <a:r>
              <a:rPr lang="fi-fi" sz="4000" b="1">
                <a:solidFill>
                  <a:schemeClr val="accent6">
                    <a:lumMod val="75000"/>
                  </a:schemeClr>
                </a:solidFill>
                <a:latin typeface="Calibri" panose="020F0502020204030204" pitchFamily="34" charset="0"/>
                <a:ea typeface="Montserrat"/>
                <a:cs typeface="Calibri" panose="020F0502020204030204" pitchFamily="34" charset="0"/>
                <a:sym typeface="Montserrat"/>
              </a:rPr>
              <a:t>Oppimismekaniikan luokittelu</a:t>
            </a:r>
          </a:p>
        </p:txBody>
      </p:sp>
      <p:sp>
        <p:nvSpPr>
          <p:cNvPr id="3" name="Podnadpis 2"/>
          <p:cNvSpPr>
            <a:spLocks noGrp="1"/>
          </p:cNvSpPr>
          <p:nvPr>
            <p:ph type="subTitle" idx="1"/>
          </p:nvPr>
        </p:nvSpPr>
        <p:spPr>
          <a:xfrm>
            <a:off x="642910" y="4000504"/>
            <a:ext cx="7283152" cy="576064"/>
          </a:xfrm>
        </p:spPr>
        <p:txBody>
          <a:bodyPr rtlCol="0">
            <a:normAutofit/>
          </a:bodyPr>
          <a:lstStyle/>
          <a:p>
            <a:pPr algn="ctr" rtl="0"/>
            <a:r>
              <a:rPr lang="fi-fi"/>
              <a:t> </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rtlCol="0">
            <a:spAutoFit/>
          </a:bodyPr>
          <a:lstStyle/>
          <a:p>
            <a:pPr algn="ctr" rtl="0"/>
            <a:r>
              <a:rPr lang="fi-fi" sz="1600" b="1" cap="small">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rtlCol="0">
            <a:spAutoFit/>
          </a:bodyPr>
          <a:lstStyle/>
          <a:p>
            <a:pPr algn="ctr" rtl="0"/>
            <a:r>
              <a:rPr lang="fi-fi">
                <a:solidFill>
                  <a:srgbClr val="EF8E7B"/>
                </a:solidFill>
              </a:rPr>
              <a:t>Pelipohjainen oppiminen ja pelillistäminen 3D-virtuaalisissa oppimisympäristöissä</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5791200" cy="1371600"/>
          </a:xfrm>
        </p:spPr>
        <p:txBody>
          <a:bodyPr rtlCol="0"/>
          <a:lstStyle/>
          <a:p>
            <a:pPr rtl="0"/>
            <a:r>
              <a:rPr lang="fi-fi" dirty="0"/>
              <a:t>Tehtäväsarja yleiskatsaus</a:t>
            </a:r>
          </a:p>
        </p:txBody>
      </p:sp>
      <p:sp>
        <p:nvSpPr>
          <p:cNvPr id="13" name="TextBox 12">
            <a:extLst>
              <a:ext uri="{FF2B5EF4-FFF2-40B4-BE49-F238E27FC236}">
                <a16:creationId xmlns:a16="http://schemas.microsoft.com/office/drawing/2014/main" id="{32CA23D1-1838-4B59-86F4-6793D4456D3A}"/>
              </a:ext>
            </a:extLst>
          </p:cNvPr>
          <p:cNvSpPr txBox="1"/>
          <p:nvPr/>
        </p:nvSpPr>
        <p:spPr>
          <a:xfrm>
            <a:off x="395536" y="1628800"/>
            <a:ext cx="8244916"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Oppimismekaniikan luokittelu</a:t>
            </a:r>
          </a:p>
        </p:txBody>
      </p:sp>
      <p:graphicFrame>
        <p:nvGraphicFramePr>
          <p:cNvPr id="3" name="Table 3">
            <a:extLst>
              <a:ext uri="{FF2B5EF4-FFF2-40B4-BE49-F238E27FC236}">
                <a16:creationId xmlns:a16="http://schemas.microsoft.com/office/drawing/2014/main" id="{6D79BE5A-BE32-4C6C-B3E1-B2352DAEF16A}"/>
              </a:ext>
            </a:extLst>
          </p:cNvPr>
          <p:cNvGraphicFramePr>
            <a:graphicFrameLocks noGrp="1"/>
          </p:cNvGraphicFramePr>
          <p:nvPr>
            <p:extLst>
              <p:ext uri="{D42A27DB-BD31-4B8C-83A1-F6EECF244321}">
                <p14:modId xmlns:p14="http://schemas.microsoft.com/office/powerpoint/2010/main" val="1995027502"/>
              </p:ext>
            </p:extLst>
          </p:nvPr>
        </p:nvGraphicFramePr>
        <p:xfrm>
          <a:off x="395536" y="2204864"/>
          <a:ext cx="8244916" cy="4175760"/>
        </p:xfrm>
        <a:graphic>
          <a:graphicData uri="http://schemas.openxmlformats.org/drawingml/2006/table">
            <a:tbl>
              <a:tblPr firstRow="1" bandRow="1">
                <a:tableStyleId>{5C22544A-7EE6-4342-B048-85BDC9FD1C3A}</a:tableStyleId>
              </a:tblPr>
              <a:tblGrid>
                <a:gridCol w="4122458">
                  <a:extLst>
                    <a:ext uri="{9D8B030D-6E8A-4147-A177-3AD203B41FA5}">
                      <a16:colId xmlns:a16="http://schemas.microsoft.com/office/drawing/2014/main" val="1720858226"/>
                    </a:ext>
                  </a:extLst>
                </a:gridCol>
                <a:gridCol w="4122458">
                  <a:extLst>
                    <a:ext uri="{9D8B030D-6E8A-4147-A177-3AD203B41FA5}">
                      <a16:colId xmlns:a16="http://schemas.microsoft.com/office/drawing/2014/main" val="2469675038"/>
                    </a:ext>
                  </a:extLst>
                </a:gridCol>
              </a:tblGrid>
              <a:tr h="318955">
                <a:tc>
                  <a:txBody>
                    <a:bodyPr/>
                    <a:lstStyle/>
                    <a:p>
                      <a:pPr algn="ctr" rtl="0"/>
                      <a:r>
                        <a:rPr lang="fi-fi" sz="1600" b="1"/>
                        <a:t>Tehtävä</a:t>
                      </a:r>
                    </a:p>
                  </a:txBody>
                  <a:tcPr anchor="ctr"/>
                </a:tc>
                <a:tc>
                  <a:txBody>
                    <a:bodyPr/>
                    <a:lstStyle/>
                    <a:p>
                      <a:pPr algn="ctr" rtl="0"/>
                      <a:r>
                        <a:rPr lang="fi-fi" sz="1600" b="1"/>
                        <a:t>Työ</a:t>
                      </a:r>
                    </a:p>
                  </a:txBody>
                  <a:tcPr anchor="ctr"/>
                </a:tc>
                <a:extLst>
                  <a:ext uri="{0D108BD9-81ED-4DB2-BD59-A6C34878D82A}">
                    <a16:rowId xmlns:a16="http://schemas.microsoft.com/office/drawing/2014/main" val="2490793634"/>
                  </a:ext>
                </a:extLst>
              </a:tr>
              <a:tr h="318955">
                <a:tc>
                  <a:txBody>
                    <a:bodyPr/>
                    <a:lstStyle/>
                    <a:p>
                      <a:pPr algn="l" rtl="0"/>
                      <a:r>
                        <a:rPr lang="fi-fi" sz="1600" b="0"/>
                        <a:t>Toimenpide / Työ</a:t>
                      </a:r>
                    </a:p>
                  </a:txBody>
                  <a:tcPr anchor="ctr"/>
                </a:tc>
                <a:tc>
                  <a:txBody>
                    <a:bodyPr/>
                    <a:lstStyle/>
                    <a:p>
                      <a:pPr algn="ctr" rtl="0"/>
                      <a:r>
                        <a:rPr lang="fi-fi" sz="1600" b="0"/>
                        <a:t>Tutkimus</a:t>
                      </a:r>
                    </a:p>
                  </a:txBody>
                  <a:tcPr anchor="ctr"/>
                </a:tc>
                <a:extLst>
                  <a:ext uri="{0D108BD9-81ED-4DB2-BD59-A6C34878D82A}">
                    <a16:rowId xmlns:a16="http://schemas.microsoft.com/office/drawing/2014/main" val="4010958722"/>
                  </a:ext>
                </a:extLst>
              </a:tr>
              <a:tr h="318955">
                <a:tc>
                  <a:txBody>
                    <a:bodyPr/>
                    <a:lstStyle/>
                    <a:p>
                      <a:pPr algn="l" rtl="0"/>
                      <a:r>
                        <a:rPr lang="fi-fi" sz="1600" b="0"/>
                        <a:t>Koulutuksellinen opetusohjelma</a:t>
                      </a:r>
                    </a:p>
                  </a:txBody>
                  <a:tcPr anchor="ctr"/>
                </a:tc>
                <a:tc>
                  <a:txBody>
                    <a:bodyPr/>
                    <a:lstStyle/>
                    <a:p>
                      <a:pPr algn="ctr" rtl="0"/>
                      <a:r>
                        <a:rPr lang="fi-fi" sz="1600" b="0"/>
                        <a:t>Tutkimus</a:t>
                      </a:r>
                    </a:p>
                  </a:txBody>
                  <a:tcPr anchor="ctr"/>
                </a:tc>
                <a:extLst>
                  <a:ext uri="{0D108BD9-81ED-4DB2-BD59-A6C34878D82A}">
                    <a16:rowId xmlns:a16="http://schemas.microsoft.com/office/drawing/2014/main" val="2593458390"/>
                  </a:ext>
                </a:extLst>
              </a:tr>
              <a:tr h="318955">
                <a:tc>
                  <a:txBody>
                    <a:bodyPr/>
                    <a:lstStyle/>
                    <a:p>
                      <a:pPr algn="l" rtl="0"/>
                      <a:r>
                        <a:rPr lang="fi-fi" sz="1600" b="0" dirty="0"/>
                        <a:t>Esittely</a:t>
                      </a:r>
                    </a:p>
                  </a:txBody>
                  <a:tcPr anchor="ctr"/>
                </a:tc>
                <a:tc>
                  <a:txBody>
                    <a:bodyPr/>
                    <a:lstStyle/>
                    <a:p>
                      <a:pPr algn="ctr" rtl="0"/>
                      <a:r>
                        <a:rPr lang="fi-fi" sz="1600" b="0"/>
                        <a:t>Tutkimus</a:t>
                      </a:r>
                    </a:p>
                  </a:txBody>
                  <a:tcPr anchor="ctr"/>
                </a:tc>
                <a:extLst>
                  <a:ext uri="{0D108BD9-81ED-4DB2-BD59-A6C34878D82A}">
                    <a16:rowId xmlns:a16="http://schemas.microsoft.com/office/drawing/2014/main" val="1440980562"/>
                  </a:ext>
                </a:extLst>
              </a:tr>
              <a:tr h="318955">
                <a:tc>
                  <a:txBody>
                    <a:bodyPr/>
                    <a:lstStyle/>
                    <a:p>
                      <a:pPr algn="l" rtl="0"/>
                      <a:r>
                        <a:rPr lang="fi-fi" sz="1600" b="0"/>
                        <a:t>Arviointi / palaute</a:t>
                      </a:r>
                    </a:p>
                  </a:txBody>
                  <a:tcPr anchor="ctr"/>
                </a:tc>
                <a:tc>
                  <a:txBody>
                    <a:bodyPr/>
                    <a:lstStyle/>
                    <a:p>
                      <a:pPr algn="ctr" rtl="0"/>
                      <a:r>
                        <a:rPr lang="fi-fi" sz="1600" b="0"/>
                        <a:t>Tutkimus</a:t>
                      </a:r>
                    </a:p>
                  </a:txBody>
                  <a:tcPr anchor="ctr"/>
                </a:tc>
                <a:extLst>
                  <a:ext uri="{0D108BD9-81ED-4DB2-BD59-A6C34878D82A}">
                    <a16:rowId xmlns:a16="http://schemas.microsoft.com/office/drawing/2014/main" val="3320973372"/>
                  </a:ext>
                </a:extLst>
              </a:tr>
              <a:tr h="318955">
                <a:tc>
                  <a:txBody>
                    <a:bodyPr/>
                    <a:lstStyle/>
                    <a:p>
                      <a:pPr algn="l" rtl="0"/>
                      <a:r>
                        <a:rPr lang="fi-fi" sz="1600" b="0"/>
                        <a:t>Pohdi / Keskustele</a:t>
                      </a:r>
                    </a:p>
                  </a:txBody>
                  <a:tcPr anchor="ctr"/>
                </a:tc>
                <a:tc>
                  <a:txBody>
                    <a:bodyPr/>
                    <a:lstStyle/>
                    <a:p>
                      <a:pPr algn="ctr" rtl="0"/>
                      <a:r>
                        <a:rPr lang="fi-fi" sz="1600" b="0"/>
                        <a:t>Tutkimus</a:t>
                      </a:r>
                    </a:p>
                  </a:txBody>
                  <a:tcPr anchor="ctr"/>
                </a:tc>
                <a:extLst>
                  <a:ext uri="{0D108BD9-81ED-4DB2-BD59-A6C34878D82A}">
                    <a16:rowId xmlns:a16="http://schemas.microsoft.com/office/drawing/2014/main" val="4017189507"/>
                  </a:ext>
                </a:extLst>
              </a:tr>
              <a:tr h="318955">
                <a:tc>
                  <a:txBody>
                    <a:bodyPr/>
                    <a:lstStyle/>
                    <a:p>
                      <a:pPr algn="l" rtl="0"/>
                      <a:r>
                        <a:rPr lang="fi-fi" sz="1600" b="0" kern="1200">
                          <a:solidFill>
                            <a:schemeClr val="dk1"/>
                          </a:solidFill>
                          <a:effectLst/>
                          <a:latin typeface="+mn-lt"/>
                          <a:ea typeface="+mn-ea"/>
                          <a:cs typeface="+mn-cs"/>
                        </a:rPr>
                        <a:t>Taso</a:t>
                      </a:r>
                      <a:endParaRPr lang="en-US" sz="1600" b="0" dirty="0"/>
                    </a:p>
                  </a:txBody>
                  <a:tcPr anchor="ctr"/>
                </a:tc>
                <a:tc>
                  <a:txBody>
                    <a:bodyPr/>
                    <a:lstStyle/>
                    <a:p>
                      <a:pPr algn="ctr" rtl="0"/>
                      <a:r>
                        <a:rPr lang="fi-fi" sz="1600" b="0"/>
                        <a:t>6</a:t>
                      </a:r>
                    </a:p>
                  </a:txBody>
                  <a:tcPr anchor="ctr"/>
                </a:tc>
                <a:extLst>
                  <a:ext uri="{0D108BD9-81ED-4DB2-BD59-A6C34878D82A}">
                    <a16:rowId xmlns:a16="http://schemas.microsoft.com/office/drawing/2014/main" val="2382023650"/>
                  </a:ext>
                </a:extLst>
              </a:tr>
              <a:tr h="782889">
                <a:tc>
                  <a:txBody>
                    <a:bodyPr/>
                    <a:lstStyle/>
                    <a:p>
                      <a:pPr algn="l" rtl="0"/>
                      <a:r>
                        <a:rPr lang="fi-fi" sz="1600" b="0" kern="1200">
                          <a:solidFill>
                            <a:schemeClr val="dk1"/>
                          </a:solidFill>
                          <a:effectLst/>
                          <a:latin typeface="+mn-lt"/>
                          <a:ea typeface="+mn-ea"/>
                          <a:cs typeface="+mn-cs"/>
                        </a:rPr>
                        <a:t>Haaste</a:t>
                      </a:r>
                      <a:endParaRPr lang="en-US" sz="1600" b="0" dirty="0"/>
                    </a:p>
                  </a:txBody>
                  <a:tcPr anchor="ctr"/>
                </a:tc>
                <a:tc>
                  <a:txBody>
                    <a:bodyPr/>
                    <a:lstStyle/>
                    <a:p>
                      <a:pPr algn="just" rtl="0"/>
                      <a:r>
                        <a:rPr lang="fi-fi" sz="1600" b="0"/>
                        <a:t>Valitse 2 oppimismekanismia ja anna lyhyt kuvaus 3D-virtuaalioppimisympäristössä toteutetusta koulutustoimenpiteestä.</a:t>
                      </a:r>
                    </a:p>
                  </a:txBody>
                  <a:tcPr anchor="ctr"/>
                </a:tc>
                <a:extLst>
                  <a:ext uri="{0D108BD9-81ED-4DB2-BD59-A6C34878D82A}">
                    <a16:rowId xmlns:a16="http://schemas.microsoft.com/office/drawing/2014/main" val="164969082"/>
                  </a:ext>
                </a:extLst>
              </a:tr>
              <a:tr h="318955">
                <a:tc>
                  <a:txBody>
                    <a:bodyPr/>
                    <a:lstStyle/>
                    <a:p>
                      <a:pPr algn="l" rtl="0"/>
                      <a:r>
                        <a:rPr lang="fi-fi" sz="1600" b="0" kern="1200">
                          <a:solidFill>
                            <a:schemeClr val="dk1"/>
                          </a:solidFill>
                          <a:effectLst/>
                          <a:latin typeface="+mn-lt"/>
                          <a:ea typeface="+mn-ea"/>
                          <a:cs typeface="+mn-cs"/>
                        </a:rPr>
                        <a:t>Pomotaistelu</a:t>
                      </a:r>
                      <a:endParaRPr lang="en-US" sz="1600" b="0" dirty="0"/>
                    </a:p>
                  </a:txBody>
                  <a:tcPr anchor="ctr"/>
                </a:tc>
                <a:tc>
                  <a:txBody>
                    <a:bodyPr/>
                    <a:lstStyle/>
                    <a:p>
                      <a:pPr algn="ctr" rtl="0"/>
                      <a:r>
                        <a:rPr lang="fi-fi" sz="1600" b="0" dirty="0"/>
                        <a:t>Tietokilpailupohjainen peli</a:t>
                      </a:r>
                    </a:p>
                  </a:txBody>
                  <a:tcPr anchor="ctr"/>
                </a:tc>
                <a:extLst>
                  <a:ext uri="{0D108BD9-81ED-4DB2-BD59-A6C34878D82A}">
                    <a16:rowId xmlns:a16="http://schemas.microsoft.com/office/drawing/2014/main" val="3142883507"/>
                  </a:ext>
                </a:extLst>
              </a:tr>
              <a:tr h="318955">
                <a:tc>
                  <a:txBody>
                    <a:bodyPr/>
                    <a:lstStyle/>
                    <a:p>
                      <a:pPr algn="l" rtl="0"/>
                      <a:r>
                        <a:rPr lang="fi-fi" sz="1600" b="0" kern="1200">
                          <a:solidFill>
                            <a:schemeClr val="dk1"/>
                          </a:solidFill>
                          <a:effectLst/>
                          <a:latin typeface="+mn-lt"/>
                          <a:ea typeface="+mn-ea"/>
                          <a:cs typeface="+mn-cs"/>
                        </a:rPr>
                        <a:t>Kokemuspisteet</a:t>
                      </a:r>
                      <a:endParaRPr lang="en-US" sz="1600" b="0" dirty="0"/>
                    </a:p>
                  </a:txBody>
                  <a:tcPr anchor="ctr"/>
                </a:tc>
                <a:tc>
                  <a:txBody>
                    <a:bodyPr/>
                    <a:lstStyle/>
                    <a:p>
                      <a:pPr algn="ctr" rtl="0"/>
                      <a:r>
                        <a:rPr lang="el-GR" sz="1600" b="0" dirty="0"/>
                        <a:t>5</a:t>
                      </a:r>
                      <a:r>
                        <a:rPr lang="fi-fi" sz="1600" b="0" dirty="0"/>
                        <a:t>00</a:t>
                      </a:r>
                    </a:p>
                  </a:txBody>
                  <a:tcPr anchor="ctr"/>
                </a:tc>
                <a:extLst>
                  <a:ext uri="{0D108BD9-81ED-4DB2-BD59-A6C34878D82A}">
                    <a16:rowId xmlns:a16="http://schemas.microsoft.com/office/drawing/2014/main" val="965825557"/>
                  </a:ext>
                </a:extLst>
              </a:tr>
              <a:tr h="318955">
                <a:tc>
                  <a:txBody>
                    <a:bodyPr/>
                    <a:lstStyle/>
                    <a:p>
                      <a:pPr algn="l" rtl="0"/>
                      <a:r>
                        <a:rPr lang="fi-fi" sz="1600" b="0" kern="1200">
                          <a:solidFill>
                            <a:schemeClr val="dk1"/>
                          </a:solidFill>
                          <a:effectLst/>
                          <a:latin typeface="+mn-lt"/>
                          <a:ea typeface="+mn-ea"/>
                          <a:cs typeface="+mn-cs"/>
                        </a:rPr>
                        <a:t>Saavutus</a:t>
                      </a:r>
                      <a:endParaRPr lang="en-US" sz="1600" b="0" dirty="0"/>
                    </a:p>
                  </a:txBody>
                  <a:tcPr anchor="ctr"/>
                </a:tc>
                <a:tc>
                  <a:txBody>
                    <a:bodyPr/>
                    <a:lstStyle/>
                    <a:p>
                      <a:pPr algn="ctr" rtl="0"/>
                      <a:r>
                        <a:rPr lang="fi-fi" sz="1600" b="0" dirty="0"/>
                        <a:t>Perusteet haltuun</a:t>
                      </a:r>
                    </a:p>
                  </a:txBody>
                  <a:tcPr anchor="ctr"/>
                </a:tc>
                <a:extLst>
                  <a:ext uri="{0D108BD9-81ED-4DB2-BD59-A6C34878D82A}">
                    <a16:rowId xmlns:a16="http://schemas.microsoft.com/office/drawing/2014/main" val="361936258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i-fi"/>
              <a:t>Tehtäväsarjan kuvaus</a:t>
            </a:r>
          </a:p>
        </p:txBody>
      </p:sp>
      <p:sp>
        <p:nvSpPr>
          <p:cNvPr id="3" name="Content Placeholder 2"/>
          <p:cNvSpPr>
            <a:spLocks noGrp="1"/>
          </p:cNvSpPr>
          <p:nvPr>
            <p:ph idx="1"/>
          </p:nvPr>
        </p:nvSpPr>
        <p:spPr>
          <a:xfrm>
            <a:off x="107504" y="1844824"/>
            <a:ext cx="8784976" cy="4860458"/>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"Oppimismekaniikat ovat käyttäytymismalleja tai oppijan vuorovaikutteisuuden rakennuspalikoita, jotka voivat olla yksittäisiä toimintoja tai joukko toisiinsa liittyviä toimintoja, jotka muodostavat olennaisen oppimistoiminnan, joka toistuu koko pelin ajan."</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Niiden keskeiset periaatteet perustuvat vakiintuneisiin oppimisteorioihin tai -malleihin, ja ne muodostavat välineen, joka "kääntää" oppimistavoitteet pelillisiksi elementeiksi.</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Jokaisessa opetuspelissä on oppimismekaniikka, joka ohjaa sääntöjä ja vuorovaikutusmuotoja, joita käytetään pelaajien motivoimiseksi ja sitouttamiseksi pelin loppuun saattamiseen ja lopulta heidän tietojensa laajentamiseen ja/tai taitojensa kehittämiseen.</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Tässä tehtäväsarjassa kartoitamme ja keskustelemme yleisimmin hyväksyttyjen oppimismekanismien keskeisistä elementeistä, joita voidaan hyödyntää eri koulutusasteilla ja -ympäristöissä.</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291658"/>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Kohokohdat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5791200" cy="1371600"/>
          </a:xfrm>
        </p:spPr>
        <p:txBody>
          <a:bodyPr rtlCol="0"/>
          <a:lstStyle/>
          <a:p>
            <a:pPr rtl="0"/>
            <a:r>
              <a:rPr lang="fi-fi"/>
              <a:t>Toimenpide / Työ</a:t>
            </a:r>
          </a:p>
        </p:txBody>
      </p:sp>
      <p:sp>
        <p:nvSpPr>
          <p:cNvPr id="3" name="Content Placeholder 2"/>
          <p:cNvSpPr>
            <a:spLocks noGrp="1"/>
          </p:cNvSpPr>
          <p:nvPr>
            <p:ph idx="1"/>
          </p:nvPr>
        </p:nvSpPr>
        <p:spPr>
          <a:xfrm>
            <a:off x="143508" y="2229448"/>
            <a:ext cx="8640960" cy="4007864"/>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Digitaalisissa oppimisskenaarioissa opiskelijoiden odotetaan suorittavan joukon toistuvia toimintoja suorittaakseen annetut tehtävät.</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Tähän luokkaan kuuluvat opetuspelit perustuvat pääasiassa ongelma- tai tehtäväpohjaisen oppimisen periaatteisiin, kun taas tapauksissa, joissa oppilaiden on työskenneltävä yhdessä yhteisen tavoitteen saavuttamiseksi, ne voivat liittyä myös yhteistoiminnalliseen oppimiseen.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Koulutustehtävän luonteesta riippuen oppilaat voivat kehittää monenlaisia kognitiivisia, teknisiä tai sosiaalisia taitoja.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Tähän mekanismiin liittyviin opetustoimiin kuuluvat roolileikit, pari- ja ryhmäkeskustelut, tutkiminen, havainnointi ja muut käytännön toimet.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3440439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9392"/>
            <a:ext cx="5791200" cy="1371600"/>
          </a:xfrm>
        </p:spPr>
        <p:txBody>
          <a:bodyPr rtlCol="0"/>
          <a:lstStyle/>
          <a:p>
            <a:pPr rtl="0"/>
            <a:r>
              <a:rPr lang="fi-fi" dirty="0"/>
              <a:t>Koulutuksellinen opetusohjelma</a:t>
            </a:r>
          </a:p>
        </p:txBody>
      </p:sp>
      <p:sp>
        <p:nvSpPr>
          <p:cNvPr id="3" name="Content Placeholder 2"/>
          <p:cNvSpPr>
            <a:spLocks noGrp="1"/>
          </p:cNvSpPr>
          <p:nvPr>
            <p:ph idx="1"/>
          </p:nvPr>
        </p:nvSpPr>
        <p:spPr>
          <a:xfrm>
            <a:off x="323526" y="1661876"/>
            <a:ext cx="8358311" cy="5107969"/>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Opetusohjelmat ovat opettajan ohjaamia ja/tai itseohjautuvia toimintoja, joiden avulla oppijat voivat hankkia teoriatietoa tai vahvistaa käytännön taitojaan.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Ne pohjautuvat konstruktivististen/konstruktivististen mallien periaatteisiin, ja niihin liittyy toisinaan oppilaiden välistä yhteistyötä.</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Oppiaineen luonteesta riippuen ne voivat olla keskustelupohjaisia, jolloin keskitytään kurssin sisällön syvällisempään tutkimiseen keskustelujen ja väittelyjen avulla, tai niihin voi sisältyä käytännön toimintaa, jolloin pääpaino on käytännön taitojen kehittämisessä.</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Kummassakin tapauksessa tämän lähestymistavan lisäarvo perustuu myös siihen, että oppijoille tarjotaan mahdollisuus osallistua tietojen ja taitojen hankkimiseen (jatkokysymys- ja vastausistunnoissa).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Tämän mekaniikan integroimiseksi suositellaan erilaisten multimediaresurssien käyttöä (esim. PowerPoint-diat, videot).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323527" y="1205649"/>
            <a:ext cx="8358311"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823237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7112"/>
            <a:ext cx="5791200" cy="795536"/>
          </a:xfrm>
        </p:spPr>
        <p:txBody>
          <a:bodyPr rtlCol="0"/>
          <a:lstStyle/>
          <a:p>
            <a:pPr rtl="0"/>
            <a:r>
              <a:rPr lang="fi-fi" dirty="0"/>
              <a:t>Esittely</a:t>
            </a:r>
          </a:p>
        </p:txBody>
      </p:sp>
      <p:sp>
        <p:nvSpPr>
          <p:cNvPr id="3" name="Content Placeholder 2"/>
          <p:cNvSpPr>
            <a:spLocks noGrp="1"/>
          </p:cNvSpPr>
          <p:nvPr>
            <p:ph idx="1"/>
          </p:nvPr>
        </p:nvSpPr>
        <p:spPr>
          <a:xfrm>
            <a:off x="53498" y="1844824"/>
            <a:ext cx="8820980" cy="4896544"/>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Virtuaalisten 3D-oppimisympäristöjen avulla opettajat voivat havainnollistaa abstrakteja aiheita ja käsitteitä, joita on vaikea tai jopa mahdoton tutkia perinteisessä luokkahuoneessa.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Tähän luokkaan kuuluvat opetuspelit perustuvat pääasiassa seuraaviin:</a:t>
            </a:r>
          </a:p>
          <a:p>
            <a:pPr marL="914400" lvl="1"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Behaviorismin periaatteita simuloitaessa skenaarioita, joissa korostuvat syy-seuraus-suhteet.</a:t>
            </a:r>
          </a:p>
          <a:p>
            <a:pPr marL="914400" lvl="1"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Kokemuksellisen oppimisen lähestymistapa, jossa oppilaita pyydetään tarkkailemaan ja jäljittelemään vastuullisen kouluttajan tekemiä toimia.</a:t>
            </a:r>
          </a:p>
          <a:p>
            <a:pPr marL="914400" lvl="1"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Sosiaalisen oppimisen teoria, kun opetustoimintaan liittyy oppilaiden välinen vuorovaikutus.  </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Tähän mekaniikkaan liittyviin opetustoimiin kuuluvat simulaatiot, 3D-mallinnus ja ohjelmointi, skenaariopohjaiset virtuaaliset retket ja tarinankerronnan avulla tapahtuva opastettu tutkimusmatkailu.</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218314"/>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3426053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32044"/>
            <a:ext cx="5791200" cy="759614"/>
          </a:xfrm>
        </p:spPr>
        <p:txBody>
          <a:bodyPr rtlCol="0"/>
          <a:lstStyle/>
          <a:p>
            <a:pPr rtl="0"/>
            <a:r>
              <a:rPr lang="fi-fi" dirty="0"/>
              <a:t>Arviointi</a:t>
            </a:r>
          </a:p>
        </p:txBody>
      </p:sp>
      <p:sp>
        <p:nvSpPr>
          <p:cNvPr id="3" name="Content Placeholder 2"/>
          <p:cNvSpPr>
            <a:spLocks noGrp="1"/>
          </p:cNvSpPr>
          <p:nvPr>
            <p:ph idx="1"/>
          </p:nvPr>
        </p:nvSpPr>
        <p:spPr>
          <a:xfrm>
            <a:off x="143508" y="1988840"/>
            <a:ext cx="8640960" cy="4752528"/>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Oppimista helpottavien toimintojen toteuttamisen lisäksi suunnittelijat ja ammattilaiset voivat myös integroida arviointiin liittyviä tehtäviä keinona, jonka avulla oppijat voivat saada tietoa oppimisensa edistymisestä ja etenemisestä.</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Vakavissa peleissä oppijan arviointi voi olla jatkuvaa (esim. tasolta toiselle etenevää), vaikeusasteeltaan mukautettua (esim. vaativampien tehtävien suorittaminen) ja salakavalaa (eli pelillisiin toimintoihin upotettua).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Näillä elementeillä varmistetaan, että virtauksen kokemus säilyy muuttumattomana, mutta opettajat saavat samalla hyödyllistä tietoa oppijoiden tietojen ja taitojen rakentumisesta.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Tyypillinen lähestymistapa arvioinnin helpottamiseksi digitaalisissa oppimisympäristöissä on oppijoiden käyttäytymisen tallentaminen, tallentaminen ja poimiminen (digitaalisten) käyttöpäiväkirjojen avulla.  </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291658"/>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2305322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rtlCol="0"/>
          <a:lstStyle/>
          <a:p>
            <a:pPr rtl="0"/>
            <a:r>
              <a:rPr lang="fi-fi" dirty="0"/>
              <a:t>Palaute</a:t>
            </a:r>
          </a:p>
        </p:txBody>
      </p:sp>
      <p:sp>
        <p:nvSpPr>
          <p:cNvPr id="3" name="Content Placeholder 2"/>
          <p:cNvSpPr>
            <a:spLocks noGrp="1"/>
          </p:cNvSpPr>
          <p:nvPr>
            <p:ph idx="1"/>
          </p:nvPr>
        </p:nvSpPr>
        <p:spPr>
          <a:xfrm>
            <a:off x="143508" y="2229448"/>
            <a:ext cx="8640960" cy="2927744"/>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Tehtävän suorittamisen jälkeen on tärkeää harkita myös palautteen antamista.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3D-virtuaalimaailmojen pelillistettyjen toimintojen yhteydessä palautetta voidaan antaa sekä pelin aikana (esim. epäonnistuminen/uusinta, vihjeiden/avun antaminen) että pelin jälkeen (esim. pohdintahetket, muiden pelaamisen seuraaminen, viimeaikaisen toiminnan tarkastelu).</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Palautteen luonne voi olla monessa eri muodossa (esim. teksti, audiovisuaalinen), ja sitä voidaan käyttää joko erikseen tai yhdistelmänä.</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36211"/>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3830085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80105"/>
            <a:ext cx="5791200" cy="759614"/>
          </a:xfrm>
        </p:spPr>
        <p:txBody>
          <a:bodyPr rtlCol="0"/>
          <a:lstStyle/>
          <a:p>
            <a:pPr rtl="0"/>
            <a:r>
              <a:rPr lang="fi-fi" dirty="0"/>
              <a:t>Pohdi / Keskustele</a:t>
            </a:r>
            <a:endParaRPr lang="en-US" dirty="0"/>
          </a:p>
        </p:txBody>
      </p:sp>
      <p:sp>
        <p:nvSpPr>
          <p:cNvPr id="3" name="Content Placeholder 2"/>
          <p:cNvSpPr>
            <a:spLocks noGrp="1"/>
          </p:cNvSpPr>
          <p:nvPr>
            <p:ph idx="1"/>
          </p:nvPr>
        </p:nvSpPr>
        <p:spPr>
          <a:xfrm>
            <a:off x="143508" y="2229448"/>
            <a:ext cx="8640960" cy="4464496"/>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Koulutustehtävien suorittamisen jälkeen kouluttajien on tarjottava tilaisuuksia kriittiseen pohdintaan ja keskusteluun.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Prosessina se voi tapahtua pelin ulkopuolella (debriefing), ja siihen voi sisältyä reflektiivisiä päiväkirjoja, mentorointia ja pelikritiikkiä.</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Sen lisäksi, että tästä prosessista on suoraa hyötyä oppijoille, sen avulla opetuksen suunnittelijat voivat myös arvioida, vastasiko pelivalinta oppilaiden motivaatiota ja kiinnostusta, mistä elementeistä he pitivät eniten ja mitkä pelin osatekijät haastoivat heitä eniten sekä miten he onnistuivat voittamaan esitetyt haasteet.</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Keskustelupohjainen, ryhmäkohtainen tai vertaisryhmäpohjainen pohdinta voidaan toteuttaa edistyneempien oppijoiden kanssa ennalta määriteltyjen ohjeiden pohjalta.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29988089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2167</TotalTime>
  <Words>716</Words>
  <Application>Microsoft Office PowerPoint</Application>
  <PresentationFormat>On-screen Show (4:3)</PresentationFormat>
  <Paragraphs>73</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vt:lpstr>
      <vt:lpstr>Arial (Body)</vt:lpstr>
      <vt:lpstr>Arial Black</vt:lpstr>
      <vt:lpstr>Calibri</vt:lpstr>
      <vt:lpstr>Verdana</vt:lpstr>
      <vt:lpstr>Wingdings</vt:lpstr>
      <vt:lpstr>Základné</vt:lpstr>
      <vt:lpstr>Oppimismekaniikan luokittelu</vt:lpstr>
      <vt:lpstr>Tehtäväsarja yleiskatsaus</vt:lpstr>
      <vt:lpstr>Tehtäväsarjan kuvaus</vt:lpstr>
      <vt:lpstr>Toimenpide / Työ</vt:lpstr>
      <vt:lpstr>Koulutuksellinen opetusohjelma</vt:lpstr>
      <vt:lpstr>Esittely</vt:lpstr>
      <vt:lpstr>Arviointi</vt:lpstr>
      <vt:lpstr>Palaute</vt:lpstr>
      <vt:lpstr>Pohdi / Keskustele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161</cp:revision>
  <cp:lastPrinted>2019-02-12T08:21:40Z</cp:lastPrinted>
  <dcterms:created xsi:type="dcterms:W3CDTF">2019-02-10T21:49:04Z</dcterms:created>
  <dcterms:modified xsi:type="dcterms:W3CDTF">2022-09-15T14:38:23Z</dcterms:modified>
</cp:coreProperties>
</file>