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</p:sldIdLst>
  <p:sldSz cx="9144000" cy="6858000" type="screen4x3"/>
  <p:notesSz cx="7315200" cy="9601200"/>
  <p:defaultTextStyle>
    <a:defPPr rtl="0"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478" autoAdjust="0"/>
    <p:restoredTop sz="73790" autoAdjust="0"/>
  </p:normalViewPr>
  <p:slideViewPr>
    <p:cSldViewPr>
      <p:cViewPr varScale="1">
        <p:scale>
          <a:sx n="114" d="100"/>
          <a:sy n="114" d="100"/>
        </p:scale>
        <p:origin x="136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372E2F8-8C27-4303-A77C-E724F5C8016B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57CD2E3-5BDB-44FE-995E-F2DCFA948423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F5F3F0D-312C-4AED-8EB4-1582FE5784D7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i-fi"/>
              <a:t>Upravte štýl predlohy textu.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314993F-1191-4E28-A105-C8612743DD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4314993F-1191-4E28-A105-C8612743DD3B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rtlCol="0"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 rtlCol="0"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fi-fi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 rtlCol="0">
            <a:norm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rtlCol="0"/>
          <a:lstStyle/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 b="1">
                <a:latin typeface="Arial "/>
              </a:defRPr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rtlCol="0"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rtlCol="0"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rtlCol="0"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rtlCol="0"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fi-fi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 cap="none" baseline="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 rtlCol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i-fi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rtlCol="0" anchor="t">
            <a:noAutofit/>
          </a:bodyPr>
          <a:lstStyle>
            <a:lvl1pPr>
              <a:defRPr sz="24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fi-fi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i-fi"/>
              <a:t>Upravte štýl predlohy textu.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 rtl="0"/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57158" y="2786058"/>
            <a:ext cx="8072494" cy="1297250"/>
          </a:xfrm>
        </p:spPr>
        <p:txBody>
          <a:bodyPr rtlCol="0"/>
          <a:lstStyle/>
          <a:p>
            <a:pPr algn="ctr" rtl="0"/>
            <a:r>
              <a:rPr lang="fi-fi" sz="4000" b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(Vakavien) pelien luokittelu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 rtl="0"/>
            <a:r>
              <a:rPr lang="fi-fi" sz="1600" b="1" cap="small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293BA-587F-487F-AFB8-C156BDE7446B}"/>
              </a:ext>
            </a:extLst>
          </p:cNvPr>
          <p:cNvSpPr/>
          <p:nvPr/>
        </p:nvSpPr>
        <p:spPr>
          <a:xfrm>
            <a:off x="521115" y="5887539"/>
            <a:ext cx="8101770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 rtl="0"/>
            <a:r>
              <a:rPr lang="fi-fi">
                <a:solidFill>
                  <a:srgbClr val="EF8E7B"/>
                </a:solidFill>
              </a:rPr>
              <a:t>Pelipohjainen oppiminen ja pelillistäminen 3D-virtuaalisissa oppimisympäristöissä</a:t>
            </a: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5791200" cy="831622"/>
          </a:xfrm>
        </p:spPr>
        <p:txBody>
          <a:bodyPr rtlCol="0"/>
          <a:lstStyle/>
          <a:p>
            <a:pPr rtl="0"/>
            <a:r>
              <a:rPr lang="fi-fi" dirty="0"/>
              <a:t>SANDBOX-PELIT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11372"/>
            <a:ext cx="8712968" cy="4464496"/>
          </a:xfrm>
        </p:spPr>
        <p:txBody>
          <a:bodyPr rtlCol="0">
            <a:normAutofit lnSpcReduction="10000"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Termi "hiekkalaatikkopeli" tulee analogiasta, jossa lapset leikkivät hiekkalaatikolla (eli hiekalla täytetyllä neliön muotoisella alueella, jossa lapset voivat luoda mitä tahansa haluamaansa).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Toisin kuin perinteisissä peleissä, joissa on ennalta määrätty kerronta ja tavoitteet, hiekkalaatikkopelit tarjoavat käyttäjille vapauden luoda uutta pelattavaa luovuuden ja mielikuvituksen avulla.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Tällaisten keinotekoisten ympäristöjen tarjoama vapaa leikkielementti ja suuri skaalautuvuus tarjoavat käyttäjille useita etuja, kuten vauhtia päätöksentekoon, itsekontrollin parantamista ja luovuustaitojen kehittämistä.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Koulutuksen apuvälineenä hiekkalaatikot tarjoavat hedelmällisen maaperän erilaisten (sosiaalisen) konstruktivismin periaatteiden mukaisten toimintojen toteuttamiselle (esim. projekti- ja ongelmalähtöinen oppiminen).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259632" y="1491169"/>
            <a:ext cx="6552728" cy="46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Tietoa</a:t>
            </a:r>
          </a:p>
        </p:txBody>
      </p:sp>
    </p:spTree>
    <p:extLst>
      <p:ext uri="{BB962C8B-B14F-4D97-AF65-F5344CB8AC3E}">
        <p14:creationId xmlns:p14="http://schemas.microsoft.com/office/powerpoint/2010/main" val="35332780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0174"/>
            <a:ext cx="5791200" cy="1371600"/>
          </a:xfrm>
        </p:spPr>
        <p:txBody>
          <a:bodyPr rtlCol="0"/>
          <a:lstStyle/>
          <a:p>
            <a:pPr rtl="0"/>
            <a:r>
              <a:rPr lang="fi-fi" dirty="0"/>
              <a:t>AARTEENETSINTÄ / AARTEENMETSÄSTYS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1867844"/>
            <a:ext cx="8532948" cy="4990155"/>
          </a:xfrm>
        </p:spPr>
        <p:txBody>
          <a:bodyPr rtlCol="0">
            <a:no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Termejä "aarteenetsintä" ja "aarteenmetsästys" käytetään usein vaihtelevasti, sillä molemmissa peleissä osallistujien on ratkaistava arvoituksia ja suoritettava tehtäviä.</a:t>
            </a:r>
          </a:p>
          <a:p>
            <a:pPr marL="914400" lvl="1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Aarteenmetsästyksessä pelaajille esitetään sarja haasteita, joiden ratkaiseminen antaa vihjeitä ja vaatimuksia seuraavia tehtäviä varten</a:t>
            </a:r>
          </a:p>
          <a:p>
            <a:pPr marL="914400" lvl="1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Aarteenetsinnässä pelaajat saavat luettelon tehtävistä, jotka heidän on suoritettava (esim. esineiden löytäminen, esineiden kerääminen).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Pelattavuuden moninaisuus määrittelee kunkin pelin tavoitteet.</a:t>
            </a:r>
          </a:p>
          <a:p>
            <a:pPr marL="914400" lvl="1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dirty="0">
                <a:latin typeface="Arial (Body)"/>
                <a:cs typeface="Times New Roman" panose="02020603050405020304" pitchFamily="18" charset="0"/>
              </a:rPr>
              <a:t>Aarteenmetsästyksessä päätavoitteena on ratkaista kryptiset vihjeet ja suorittaa lopullinen tehtävä, joka johtaa suuren palkinnon (aarteen) saamiseen.</a:t>
            </a:r>
          </a:p>
          <a:p>
            <a:pPr marL="914400" lvl="1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sz="1600" dirty="0" err="1">
                <a:latin typeface="Arial (Body)"/>
                <a:cs typeface="Times New Roman" panose="02020603050405020304" pitchFamily="18" charset="0"/>
              </a:rPr>
              <a:t>Aarteenetsinnässä</a:t>
            </a:r>
            <a:r>
              <a:rPr sz="160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sz="1600" dirty="0" err="1">
                <a:latin typeface="Arial (Body)"/>
                <a:cs typeface="Times New Roman" panose="02020603050405020304" pitchFamily="18" charset="0"/>
              </a:rPr>
              <a:t>jokainen</a:t>
            </a:r>
            <a:r>
              <a:rPr sz="160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sz="1600" dirty="0" err="1">
                <a:latin typeface="Arial (Body)"/>
                <a:cs typeface="Times New Roman" panose="02020603050405020304" pitchFamily="18" charset="0"/>
              </a:rPr>
              <a:t>suoritettu</a:t>
            </a:r>
            <a:r>
              <a:rPr sz="160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sz="1600" dirty="0" err="1">
                <a:latin typeface="Arial (Body)"/>
                <a:cs typeface="Times New Roman" panose="02020603050405020304" pitchFamily="18" charset="0"/>
              </a:rPr>
              <a:t>tehtävä</a:t>
            </a:r>
            <a:r>
              <a:rPr sz="1600" dirty="0">
                <a:latin typeface="Arial (Body)"/>
                <a:cs typeface="Times New Roman" panose="02020603050405020304" pitchFamily="18" charset="0"/>
              </a:rPr>
              <a:t> on </a:t>
            </a:r>
            <a:r>
              <a:rPr sz="1600" dirty="0" err="1">
                <a:latin typeface="Arial (Body)"/>
                <a:cs typeface="Times New Roman" panose="02020603050405020304" pitchFamily="18" charset="0"/>
              </a:rPr>
              <a:t>tietyn</a:t>
            </a:r>
            <a:r>
              <a:rPr sz="160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sz="1600" dirty="0" err="1">
                <a:latin typeface="Arial (Body)"/>
                <a:cs typeface="Times New Roman" panose="02020603050405020304" pitchFamily="18" charset="0"/>
              </a:rPr>
              <a:t>pistemäärän</a:t>
            </a:r>
            <a:r>
              <a:rPr sz="160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sz="1600" dirty="0" err="1">
                <a:latin typeface="Arial (Body)"/>
                <a:cs typeface="Times New Roman" panose="02020603050405020304" pitchFamily="18" charset="0"/>
              </a:rPr>
              <a:t>arvoinen</a:t>
            </a:r>
            <a:r>
              <a:rPr sz="160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sz="1600" dirty="0" err="1">
                <a:latin typeface="Arial (Body)"/>
                <a:cs typeface="Times New Roman" panose="02020603050405020304" pitchFamily="18" charset="0"/>
              </a:rPr>
              <a:t>joten</a:t>
            </a:r>
            <a:r>
              <a:rPr sz="160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sz="1600" dirty="0" err="1">
                <a:latin typeface="Arial (Body)"/>
                <a:cs typeface="Times New Roman" panose="02020603050405020304" pitchFamily="18" charset="0"/>
              </a:rPr>
              <a:t>pelin</a:t>
            </a:r>
            <a:r>
              <a:rPr sz="160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sz="1600" dirty="0" err="1">
                <a:latin typeface="Arial (Body)"/>
                <a:cs typeface="Times New Roman" panose="02020603050405020304" pitchFamily="18" charset="0"/>
              </a:rPr>
              <a:t>lopussa</a:t>
            </a:r>
            <a:r>
              <a:rPr sz="160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sz="1600" dirty="0" err="1">
                <a:latin typeface="Arial (Body)"/>
                <a:cs typeface="Times New Roman" panose="02020603050405020304" pitchFamily="18" charset="0"/>
              </a:rPr>
              <a:t>eniten</a:t>
            </a:r>
            <a:r>
              <a:rPr sz="160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sz="1600" dirty="0" err="1">
                <a:latin typeface="Arial (Body)"/>
                <a:cs typeface="Times New Roman" panose="02020603050405020304" pitchFamily="18" charset="0"/>
              </a:rPr>
              <a:t>pisteitä</a:t>
            </a:r>
            <a:r>
              <a:rPr sz="160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sz="1600" dirty="0" err="1">
                <a:latin typeface="Arial (Body)"/>
                <a:cs typeface="Times New Roman" panose="02020603050405020304" pitchFamily="18" charset="0"/>
              </a:rPr>
              <a:t>kerännyt</a:t>
            </a:r>
            <a:r>
              <a:rPr sz="160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sz="1600" dirty="0" err="1">
                <a:latin typeface="Arial (Body)"/>
                <a:cs typeface="Times New Roman" panose="02020603050405020304" pitchFamily="18" charset="0"/>
              </a:rPr>
              <a:t>joukkue</a:t>
            </a:r>
            <a:r>
              <a:rPr sz="160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sz="1600" dirty="0" err="1">
                <a:latin typeface="Arial (Body)"/>
                <a:cs typeface="Times New Roman" panose="02020603050405020304" pitchFamily="18" charset="0"/>
              </a:rPr>
              <a:t>nimetään</a:t>
            </a:r>
            <a:r>
              <a:rPr sz="160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sz="1600" dirty="0" err="1">
                <a:latin typeface="Arial (Body)"/>
                <a:cs typeface="Times New Roman" panose="02020603050405020304" pitchFamily="18" charset="0"/>
              </a:rPr>
              <a:t>voittajaksi</a:t>
            </a:r>
            <a:r>
              <a:rPr sz="1600" dirty="0">
                <a:latin typeface="Arial (Body)"/>
                <a:cs typeface="Times New Roman" panose="02020603050405020304" pitchFamily="18" charset="0"/>
              </a:rPr>
              <a:t>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Valitusta versiosta riippumatta koulutuspotentiaali on loputon, sillä oppilaat voivat harjoittaa sekä kehoa että mieltä.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402525"/>
            <a:ext cx="6552728" cy="46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Tietoa</a:t>
            </a:r>
          </a:p>
        </p:txBody>
      </p:sp>
    </p:spTree>
    <p:extLst>
      <p:ext uri="{BB962C8B-B14F-4D97-AF65-F5344CB8AC3E}">
        <p14:creationId xmlns:p14="http://schemas.microsoft.com/office/powerpoint/2010/main" val="9913101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687606"/>
          </a:xfrm>
        </p:spPr>
        <p:txBody>
          <a:bodyPr rtlCol="0"/>
          <a:lstStyle/>
          <a:p>
            <a:pPr rtl="0"/>
            <a:r>
              <a:rPr lang="fi-fi" dirty="0"/>
              <a:t>SIMULAATTORIT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11372"/>
            <a:ext cx="8712968" cy="4464496"/>
          </a:xfrm>
        </p:spPr>
        <p:txBody>
          <a:bodyPr rtlCol="0">
            <a:norm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Simulaattori on tietokoneella luotu (keinotekoinen) ympäristö, jota käytetään luomaan virtuaalinen versio todellisesta järjestelmästä tai hypoteettisesta mallista.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Termi "mikromaailma" viittaa simulaattoreiden opetuskäyttöön tai muuten "maailmaan", johon opettaja sijoittaa oppijat opetus-, koulutus- tai kokeilutarkoituksessa.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Simulaattoreiden tarjoama korkea visuaalinen realismi ja suuri vapaus (kokeilu ja erehdys):</a:t>
            </a:r>
          </a:p>
          <a:p>
            <a:pPr marL="914400" lvl="1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helpottaa abstraktien käsitteiden havainnollistamista,</a:t>
            </a:r>
          </a:p>
          <a:p>
            <a:pPr marL="914400" lvl="1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edistetään opiskelijoiden aktiivista osallistumista tehtäviin, joihin liittyy liian suuri riski tai jotka aiheuttavat liian kalliita toimintakustannuksia todellisessa maailmassa, ja</a:t>
            </a:r>
          </a:p>
          <a:p>
            <a:pPr marL="914400" lvl="1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antaa oppijoille mahdollisuuden rakentaa syvällistä ymmärrystä tutkittavista keskeisistä käsitteistä ilman merkittävää vaikutusta oppimiskokemukseen.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455165"/>
            <a:ext cx="6552728" cy="46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Tietoa</a:t>
            </a:r>
          </a:p>
        </p:txBody>
      </p:sp>
    </p:spTree>
    <p:extLst>
      <p:ext uri="{BB962C8B-B14F-4D97-AF65-F5344CB8AC3E}">
        <p14:creationId xmlns:p14="http://schemas.microsoft.com/office/powerpoint/2010/main" val="38588299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687606"/>
          </a:xfrm>
        </p:spPr>
        <p:txBody>
          <a:bodyPr rtlCol="0"/>
          <a:lstStyle/>
          <a:p>
            <a:pPr rtl="0"/>
            <a:r>
              <a:rPr lang="fi-fi" dirty="0"/>
              <a:t>URHEILUPELIT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2060848"/>
            <a:ext cx="8712968" cy="4464496"/>
          </a:xfrm>
        </p:spPr>
        <p:txBody>
          <a:bodyPr rtlCol="0">
            <a:norm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Urheilupelien genre on yksi pelihistorian vanhimmista genreistä.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Elektroniset urheilupelit simuloivat oikeaa urheilua, mukaan lukien asiayhteys ja pelisäännöt.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Urheilun kilpailullisen luonteen mukaisesti verkko-urheilupeleissä (verkossa) näytetään yleensä tulostaulu tai leaderboard, jolla seurataan ja havainnollistetaan, miten hyvin pelaajat ovat suoriutuneet.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Opetuksellisesta näkökulmasta sähköisiä urheilupelejä voidaan käyttää joko opettamaan oppilaille urheilun erityispiirteitä (esim. sääntöjä ja tarvittavia välineitä) tai sisällyttämään niihin opetuksellisia tehtäviä (esim. tiettyihin oppiaineisiin liittyviä harjoituksia).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Kummassakin tapauksessa urheilupeleihin osallistuminen edistää sekä motoristen että kognitiivisten taitojen kehittymistä.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455165"/>
            <a:ext cx="6552728" cy="46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Tietoa</a:t>
            </a:r>
          </a:p>
        </p:txBody>
      </p:sp>
    </p:spTree>
    <p:extLst>
      <p:ext uri="{BB962C8B-B14F-4D97-AF65-F5344CB8AC3E}">
        <p14:creationId xmlns:p14="http://schemas.microsoft.com/office/powerpoint/2010/main" val="38848669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687606"/>
          </a:xfrm>
        </p:spPr>
        <p:txBody>
          <a:bodyPr rtlCol="0"/>
          <a:lstStyle/>
          <a:p>
            <a:pPr rtl="0"/>
            <a:r>
              <a:rPr lang="fi-fi" dirty="0"/>
              <a:t>STRATEGIAPELIT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982578"/>
            <a:ext cx="8712968" cy="4025940"/>
          </a:xfrm>
        </p:spPr>
        <p:txBody>
          <a:bodyPr rtlCol="0">
            <a:normAutofit fontScale="92500" lnSpcReduction="10000"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Strategiapelejä pidetään sotapelien jälkeläisinä, sillä niissä korostetaan pelaajien taktisia kykyjä ja loogisia taitoja voiton saavuttamiseksi, kun taas sattuman merkitys on vähäinen tai sitä ei ole lainkaan.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Strategiapeleihin liittyy yleensä paljon tutkimista ja talouden hallintaa, joka tapahtuu erilaisten historiallisten teemojen, tapahtumien ja puitteiden yhteydessä.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Vaikka strategiset pelit on otettu laajalti käyttöön sotilaskoulutuksessa ja -harjoittelussa, pyrkimykset sisällyttää tällaisia pelejä viralliseen opetussuunnitelmaan ovat vähäisiä ja vähäisiä.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Kun kuitenkin otetaan huomioon, että älyllinen kasvu on yksi merkittävimmistä eduista, joita (digitaaliset) strategiapelit voivat edistää, käy selväksi, että tällaisten vaihtoehtoisten opetusmenetelmien integroiminen on välttämätöntä.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340768"/>
            <a:ext cx="6552728" cy="46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 b="1" i="1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Tietoa</a:t>
            </a:r>
          </a:p>
        </p:txBody>
      </p:sp>
    </p:spTree>
    <p:extLst>
      <p:ext uri="{BB962C8B-B14F-4D97-AF65-F5344CB8AC3E}">
        <p14:creationId xmlns:p14="http://schemas.microsoft.com/office/powerpoint/2010/main" val="3337570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/>
              <a:t>QUESTLINE YLEISKATSAUS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800708" y="1524318"/>
            <a:ext cx="7542584" cy="46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(Vakavien) pelien luokittelu</a:t>
            </a:r>
          </a:p>
        </p:txBody>
      </p:sp>
      <p:graphicFrame>
        <p:nvGraphicFramePr>
          <p:cNvPr id="4" name="Table 13">
            <a:extLst>
              <a:ext uri="{FF2B5EF4-FFF2-40B4-BE49-F238E27FC236}">
                <a16:creationId xmlns:a16="http://schemas.microsoft.com/office/drawing/2014/main" id="{2AEEC038-32D2-FFE6-605A-BDB8086B69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6024395"/>
              </p:ext>
            </p:extLst>
          </p:nvPr>
        </p:nvGraphicFramePr>
        <p:xfrm>
          <a:off x="0" y="2204864"/>
          <a:ext cx="8964488" cy="46322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74103">
                  <a:extLst>
                    <a:ext uri="{9D8B030D-6E8A-4147-A177-3AD203B41FA5}">
                      <a16:colId xmlns:a16="http://schemas.microsoft.com/office/drawing/2014/main" val="1215602583"/>
                    </a:ext>
                  </a:extLst>
                </a:gridCol>
                <a:gridCol w="3990385">
                  <a:extLst>
                    <a:ext uri="{9D8B030D-6E8A-4147-A177-3AD203B41FA5}">
                      <a16:colId xmlns:a16="http://schemas.microsoft.com/office/drawing/2014/main" val="3474826915"/>
                    </a:ext>
                  </a:extLst>
                </a:gridCol>
              </a:tblGrid>
              <a:tr h="26831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000" dirty="0">
                          <a:effectLst/>
                        </a:rPr>
                        <a:t>Tehtävä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000">
                          <a:effectLst/>
                        </a:rPr>
                        <a:t>Toteutus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60957375"/>
                  </a:ext>
                </a:extLst>
              </a:tr>
              <a:tr h="268317"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fi-FI" sz="1000" dirty="0">
                          <a:effectLst/>
                        </a:rPr>
                        <a:t>Toimintapelit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000">
                          <a:effectLst/>
                        </a:rPr>
                        <a:t>Opiskelu / Tutustuminen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4873629"/>
                  </a:ext>
                </a:extLst>
              </a:tr>
              <a:tr h="268317"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fi-FI" sz="1000" dirty="0">
                          <a:effectLst/>
                        </a:rPr>
                        <a:t>Seikkailupelit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000">
                          <a:effectLst/>
                        </a:rPr>
                        <a:t>Opiskelu / Tutustuminen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84499102"/>
                  </a:ext>
                </a:extLst>
              </a:tr>
              <a:tr h="268317"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fi-FI" sz="1000" dirty="0">
                          <a:effectLst/>
                        </a:rPr>
                        <a:t>Lautapelit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000" dirty="0">
                          <a:effectLst/>
                        </a:rPr>
                        <a:t>Opiskelu / Tutustuminen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41577235"/>
                  </a:ext>
                </a:extLst>
              </a:tr>
              <a:tr h="268317"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fi-FI" sz="1000" dirty="0">
                          <a:effectLst/>
                        </a:rPr>
                        <a:t>Palapelit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000" dirty="0">
                          <a:effectLst/>
                        </a:rPr>
                        <a:t>Opiskelu / Tutustuminen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67676590"/>
                  </a:ext>
                </a:extLst>
              </a:tr>
              <a:tr h="268317"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fi-FI" sz="1000" dirty="0">
                          <a:effectLst/>
                        </a:rPr>
                        <a:t>Tietokilpailu / Trivia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000" dirty="0">
                          <a:effectLst/>
                        </a:rPr>
                        <a:t>Opiskelu / Tutustuminen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24923550"/>
                  </a:ext>
                </a:extLst>
              </a:tr>
              <a:tr h="268317"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fi-FI" sz="1000" dirty="0">
                          <a:effectLst/>
                        </a:rPr>
                        <a:t>Roolipelit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000" dirty="0">
                          <a:effectLst/>
                        </a:rPr>
                        <a:t>Opiskelu / Tutustuminen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0488084"/>
                  </a:ext>
                </a:extLst>
              </a:tr>
              <a:tr h="268317"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fi-FI" sz="1000" dirty="0">
                          <a:effectLst/>
                        </a:rPr>
                        <a:t>Sandbox-pelit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000" dirty="0">
                          <a:effectLst/>
                        </a:rPr>
                        <a:t>Opiskelu / Tutkimus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43647993"/>
                  </a:ext>
                </a:extLst>
              </a:tr>
              <a:tr h="268317"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fi-FI" sz="1000" dirty="0">
                          <a:effectLst/>
                        </a:rPr>
                        <a:t>Aarteenetsintä / Aarteenmetsästys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000" dirty="0">
                          <a:effectLst/>
                        </a:rPr>
                        <a:t>Opiskelu / Tutkimus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70611564"/>
                  </a:ext>
                </a:extLst>
              </a:tr>
              <a:tr h="268317"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fi-FI" sz="1000" dirty="0">
                          <a:effectLst/>
                        </a:rPr>
                        <a:t>Simulaattorit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000">
                          <a:effectLst/>
                        </a:rPr>
                        <a:t>Opiskelu / Tutustuminen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24064352"/>
                  </a:ext>
                </a:extLst>
              </a:tr>
              <a:tr h="268317"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fi-FI" sz="1000" dirty="0">
                          <a:effectLst/>
                        </a:rPr>
                        <a:t>Urheilupelit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000" dirty="0">
                          <a:effectLst/>
                        </a:rPr>
                        <a:t>Opiskelu / Tutustuminen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596273"/>
                  </a:ext>
                </a:extLst>
              </a:tr>
              <a:tr h="268317"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fi-FI" sz="1000" dirty="0">
                          <a:effectLst/>
                        </a:rPr>
                        <a:t>Strategiapelit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000">
                          <a:effectLst/>
                        </a:rPr>
                        <a:t>Opiskelu / Tutustuminen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6425039"/>
                  </a:ext>
                </a:extLst>
              </a:tr>
              <a:tr h="2683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000">
                          <a:effectLst/>
                        </a:rPr>
                        <a:t>Taso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000" dirty="0">
                          <a:effectLst/>
                        </a:rPr>
                        <a:t>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52288307"/>
                  </a:ext>
                </a:extLst>
              </a:tr>
              <a:tr h="33547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000">
                          <a:effectLst/>
                        </a:rPr>
                        <a:t>Haaste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000" dirty="0">
                          <a:effectLst/>
                        </a:rPr>
                        <a:t>Tunnista yksi digitaalinen opetuspeli vähintään kahteen luokkaan. Merkitse havaintosi mukana toimitetulle harjoituslomakkeelle.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94567852"/>
                  </a:ext>
                </a:extLst>
              </a:tr>
              <a:tr h="2683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000">
                          <a:effectLst/>
                        </a:rPr>
                        <a:t>Pomo taistelu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000" dirty="0">
                          <a:effectLst/>
                        </a:rPr>
                        <a:t>Tietokilpailupohjainen peli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60079041"/>
                  </a:ext>
                </a:extLst>
              </a:tr>
              <a:tr h="2683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000">
                          <a:effectLst/>
                        </a:rPr>
                        <a:t>Kokemuspisteet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000" dirty="0">
                          <a:effectLst/>
                        </a:rPr>
                        <a:t>200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35949027"/>
                  </a:ext>
                </a:extLst>
              </a:tr>
              <a:tr h="2683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000">
                          <a:effectLst/>
                        </a:rPr>
                        <a:t>Saavutus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000" dirty="0">
                          <a:effectLst/>
                        </a:rPr>
                        <a:t>Nälkä pelejä varten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306076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20901"/>
            <a:ext cx="5791200" cy="687606"/>
          </a:xfrm>
        </p:spPr>
        <p:txBody>
          <a:bodyPr rtlCol="0"/>
          <a:lstStyle/>
          <a:p>
            <a:pPr rtl="0"/>
            <a:r>
              <a:rPr lang="fi-fi" dirty="0"/>
              <a:t>QUESTLINE KUVAUS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276872"/>
            <a:ext cx="8280919" cy="3816424"/>
          </a:xfrm>
        </p:spPr>
        <p:txBody>
          <a:bodyPr rtlCol="0">
            <a:normAutofit fontScale="92500" lnSpcReduction="10000"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Eri pelit vetoavat eri ihmisiin.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Tutkijat ovat luokitelleet digitaaliset pelit karkeasti seuraaviin ryhmiin:</a:t>
            </a:r>
          </a:p>
          <a:p>
            <a:pPr marL="1188720" indent="-457200" algn="just" rtl="0">
              <a:lnSpc>
                <a:spcPct val="150000"/>
              </a:lnSpc>
              <a:spcBef>
                <a:spcPts val="0"/>
              </a:spcBef>
              <a:buAutoNum type="arabicParenBoth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Genre: Drama, Rikos, Fantasia, Kauhu, Mysteeri, Scifi, Sota &amp; vakoilu, Rikos, Kauhu</a:t>
            </a:r>
          </a:p>
          <a:p>
            <a:pPr marL="1188720" indent="-457200" algn="just" rtl="0">
              <a:lnSpc>
                <a:spcPct val="150000"/>
              </a:lnSpc>
              <a:spcBef>
                <a:spcPts val="0"/>
              </a:spcBef>
              <a:buAutoNum type="arabicParenBoth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Tyyppi: Toiminta, Seikkailu, Palapeli, Roolipelit, Simulaatiot, Urheilu, Strategia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Nykyaikaisissa (opetus-)peleissä käytetään "kaikkien maailmojen" parhaita puolia ja yhdistetään ne perusteellisesti viihdyttävään pelimekaniikan ja tarinankerronnan konventioiden kokoelmaan.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Sopivan pelityypin valinta opetustarkoituksiin riippuu opittavasta sisällöstä ja/tai kehitettävistä mielen prosesseista.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3" y="1460029"/>
            <a:ext cx="6552728" cy="46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Kohokohdat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615598"/>
          </a:xfrm>
        </p:spPr>
        <p:txBody>
          <a:bodyPr rtlCol="0">
            <a:normAutofit fontScale="90000"/>
          </a:bodyPr>
          <a:lstStyle/>
          <a:p>
            <a:pPr rtl="0"/>
            <a:r>
              <a:rPr lang="fi-fi" dirty="0"/>
              <a:t>TOIMINTAPELIT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11372"/>
            <a:ext cx="8712968" cy="3161844"/>
          </a:xfrm>
        </p:spPr>
        <p:txBody>
          <a:bodyPr rtlCol="0">
            <a:normAutofit fontScale="92500"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Toimintapeleissä pelaaja ohjaa digitaalista persoonaa (avataria), jonka kautta hän omaksuu päähenkilön roolin, jonka tehtävänä on suorittaa tietty tehtävä tai saavuttaa tietty tavoite.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Koska aistimukselliset ja motoriset taidot ovat kognitiivisia kykyjä tärkeämpiä, pelaajat voivat pelin tavoitteiden saavuttamisen aikana kohdata odottamattomia vaaroja, sudenkuoppia ja/tai hallita dilemmoja, jotka liittyvät erityyppisiin toimintoihin (esim. tutkimusmatkailu, kilpa-ajot, ammuskelu) ja jotka yleensä edellyttävät lyhytaikaisten toimintojen suorittamista.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Opetuksellisissa toimintapeleissä oppilaita pyydetään hyödyntämään yhteisiä ajattelutaitojaan, jotta he voivat edetä eri tasoilla ja lopulta saada pelin päätökseen.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484784"/>
            <a:ext cx="6552728" cy="46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 b="1" i="1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Tietoa</a:t>
            </a:r>
          </a:p>
        </p:txBody>
      </p:sp>
    </p:spTree>
    <p:extLst>
      <p:ext uri="{BB962C8B-B14F-4D97-AF65-F5344CB8AC3E}">
        <p14:creationId xmlns:p14="http://schemas.microsoft.com/office/powerpoint/2010/main" val="871970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687606"/>
          </a:xfrm>
        </p:spPr>
        <p:txBody>
          <a:bodyPr rtlCol="0"/>
          <a:lstStyle/>
          <a:p>
            <a:pPr rtl="0"/>
            <a:r>
              <a:rPr lang="fi-fi" dirty="0"/>
              <a:t>SEIKKAILUPELIT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11372"/>
            <a:ext cx="8712968" cy="4464496"/>
          </a:xfrm>
        </p:spPr>
        <p:txBody>
          <a:bodyPr rtlCol="0">
            <a:norm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Seikkailupeleissä on enemmän harkittua pelattavuutta, joka kehittyy mukautuvien juonikuvioiden (juonenkäänteiden) avulla ja jonka tavoitteena on herättää pelaajien mentaalinen stimulaatio.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Koska seikkailupelit perustuvat tarinankerrontaan, pääpaino on hahmon kehityksessä (henkilökohtainen ja emotionaalinen kasvu) eikä niinkään uusien voimien tai kykyjen hankkimisessa, jotka vaikuttavat pelattavuuteen.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Opetusseikkailupeleissä oppilaiden on käytettävä ongelmanratkaisutaitojaan kerätäkseen ja yhdistelläkseen tietoja tai esineitä, joita tarvitaan tarinan päämysteerin ratkaisemiseksi.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Juonen konteksti (esim. perusympäristö, juonen teema, mukana olevat hahmot) on yleensä sovitettu tutkittavaan aiheeseen (esim. matematiikka, fysiikka, biologia, kieli) tai sovitettu siihen.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455165"/>
            <a:ext cx="6552728" cy="46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 b="1" i="1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Tietoa</a:t>
            </a:r>
          </a:p>
        </p:txBody>
      </p:sp>
    </p:spTree>
    <p:extLst>
      <p:ext uri="{BB962C8B-B14F-4D97-AF65-F5344CB8AC3E}">
        <p14:creationId xmlns:p14="http://schemas.microsoft.com/office/powerpoint/2010/main" val="3405307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5791200" cy="831622"/>
          </a:xfrm>
        </p:spPr>
        <p:txBody>
          <a:bodyPr rtlCol="0"/>
          <a:lstStyle/>
          <a:p>
            <a:pPr rtl="0"/>
            <a:r>
              <a:rPr lang="fi-fi" dirty="0"/>
              <a:t>LAUTAPELIT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988840"/>
            <a:ext cx="8712968" cy="4464496"/>
          </a:xfrm>
        </p:spPr>
        <p:txBody>
          <a:bodyPr rtlCol="0">
            <a:normAutofit fontScale="92500" lnSpcReduction="10000"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Lautapelejä pidetään yhtenä varhaisimmista viihdemuodoista. </a:t>
            </a:r>
            <a:endParaRPr lang="el-GR" sz="1600" b="0" dirty="0">
              <a:latin typeface="Arial (Body)"/>
              <a:cs typeface="Times New Roman" panose="02020603050405020304" pitchFamily="18" charset="0"/>
            </a:endParaRP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Niissä pelimerkkejä siirretään tai asetetaan ennalta merkitylle alustalle (pelilauta) tiettyjen sääntöjen (esim. mahdolliset siirrot) ja rajoitusten (esim. pelaajien määrä) mukaisesti.</a:t>
            </a:r>
            <a:endParaRPr lang="el-GR" sz="1600" b="0" dirty="0">
              <a:latin typeface="Arial (Body)"/>
              <a:cs typeface="Times New Roman" panose="02020603050405020304" pitchFamily="18" charset="0"/>
            </a:endParaRP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Yleissääntönä lautapelit voidaan jakaa kolmeen luokkaan: (a) sotapelit, (b) kilpapelit ja (c) mukauttamispelit.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Jotkin lautapelit perustuvat puhtaasti strategiaan, mutta monissa on mukana myös sattumanvaraisuus, ja jotkin pelit ovat puhtaasti sattumanvaraisia, eikä niissä ole lainkaan taitoa.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Opetukselliset lautapelit voivat auttaa oppilaita kehittämään loogisia taitojaan (esim. kuvioiden järjestäminen, yhteensovittaminen) ja kriittistä ajattelua (esim. tiedon analysointi ja tulkinta, päätöksenteko) sekä niin sanottuja "pehmeitä taitoja" (esim. viestintä, neuvotteleminen, tiimityö/yhteistyö), sillä ne edellyttävät, että peliin osallistuu kaksi tai useampi henkilö.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379903"/>
            <a:ext cx="6552728" cy="46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Tietoa</a:t>
            </a:r>
          </a:p>
        </p:txBody>
      </p:sp>
    </p:spTree>
    <p:extLst>
      <p:ext uri="{BB962C8B-B14F-4D97-AF65-F5344CB8AC3E}">
        <p14:creationId xmlns:p14="http://schemas.microsoft.com/office/powerpoint/2010/main" val="1163430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5791200" cy="759614"/>
          </a:xfrm>
        </p:spPr>
        <p:txBody>
          <a:bodyPr rtlCol="0"/>
          <a:lstStyle/>
          <a:p>
            <a:pPr rtl="0"/>
            <a:r>
              <a:rPr lang="fi-fi" dirty="0"/>
              <a:t>PULMAPELIT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11372"/>
            <a:ext cx="8712968" cy="4464496"/>
          </a:xfrm>
        </p:spPr>
        <p:txBody>
          <a:bodyPr rtlCol="0">
            <a:norm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‘Pulma’ on hämmentävä tai sekava tehtävä, johon liittyy mysteerisyyttä ja joka on ratkaistava.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Se voi olla kysymys tai ongelma, joka on tarkoituksella tehty tarpeeksi hämmentäväksi, jotta se saa mielen sekaisin ja testaa ihmisen kekseliäisyyttä.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Pulmat luokitellaan laajasti niiden tyypin (esim. kryptiset, loogiset, matemaattiset, trivia-, sanakuvio-, arvoitus-, arvoitus- ja mekaaniset palapelit) ja vaikeustason (eli ratkaisun löytämiseksi tarvittavien tekniikoiden monimutkaisuus) mukaan.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Oppilaat voivat kehittää monenlaisia taitoja fyysisistä taidoista (esim. silmä-käsi-koordinaatio, karkeamotoriikka, hienomotoriikka) ja kognitiivisista kyvyistä (esim. muotojen tunnistaminen, muistin harjoittelu, ongelmanratkaisu) tunneälykkyyden parantamiseen (esim. tavoitteiden asettaminen, pitkäjänteisyys).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644223"/>
            <a:ext cx="6552728" cy="46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 b="1" i="1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Tietoa</a:t>
            </a:r>
          </a:p>
        </p:txBody>
      </p:sp>
    </p:spTree>
    <p:extLst>
      <p:ext uri="{BB962C8B-B14F-4D97-AF65-F5344CB8AC3E}">
        <p14:creationId xmlns:p14="http://schemas.microsoft.com/office/powerpoint/2010/main" val="24734339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687606"/>
          </a:xfrm>
        </p:spPr>
        <p:txBody>
          <a:bodyPr rtlCol="0"/>
          <a:lstStyle/>
          <a:p>
            <a:pPr rtl="0"/>
            <a:r>
              <a:rPr lang="fi-fi" dirty="0"/>
              <a:t>TIETOKILPAILU / TRIVIA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11372"/>
            <a:ext cx="8712968" cy="4464496"/>
          </a:xfrm>
        </p:spPr>
        <p:txBody>
          <a:bodyPr rtlCol="0">
            <a:norm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Tietokilpailu on pelityyppi, jossa osallistujat testaavat akateemista tietämystään vastaamalla eri aiheita koskeviin kysymyksiin.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Trivia-peli tai -kilpailu on tietovisan alaluokka, joka järjestetään yleensä osana kilpailuja, joissa osallistujien on saatava mahdollisimman monta oikeaa vastausta merkityksettömiin historian, kulttuurin, taiteen ja tieteen faktoihin voittaakseen.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Henkilökohtaisen oppimisen laajemman kehityksen yhteydessä mukautuvat tietokilpailut ovat saaneet merkittävää jalansijaa mekanismina, jolla oppilaat pidetään motivoituneina ja sitoutuneina omaan oppimisprosessiinsa koko opetuksen ajan.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Pedagogisesta näkökulmasta katsottuna opetukselliset tietokilpailut antavat oppijoille mahdollisuuden hankkia tietoa muodostamalla yhteyksiä eri käsitteiden välille ja hankkia taitoja suorittamalla asteittain monimutkaisia toimintoja.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455165"/>
            <a:ext cx="6552728" cy="46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Tietoa</a:t>
            </a:r>
          </a:p>
        </p:txBody>
      </p:sp>
    </p:spTree>
    <p:extLst>
      <p:ext uri="{BB962C8B-B14F-4D97-AF65-F5344CB8AC3E}">
        <p14:creationId xmlns:p14="http://schemas.microsoft.com/office/powerpoint/2010/main" val="5120926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687606"/>
          </a:xfrm>
        </p:spPr>
        <p:txBody>
          <a:bodyPr rtlCol="0"/>
          <a:lstStyle/>
          <a:p>
            <a:pPr rtl="0"/>
            <a:r>
              <a:rPr lang="fi-fi" dirty="0"/>
              <a:t>ROOLIPELIT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11372"/>
            <a:ext cx="8712968" cy="4464496"/>
          </a:xfrm>
        </p:spPr>
        <p:txBody>
          <a:bodyPr rtlCol="0">
            <a:norm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Roolipeleissä pelaajat osallistuvat monipuoliseen tarinankerrontaan, jossa he omaksuvat erilaisia rooleja ja uppoutuvat hahmonsa tilanteeseen.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Pelaajat etenevät pelin tarinassa erilaisten tehtävien avulla sekä kilpailemalla muiden pelaajien kanssa tai heitä vastaan.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Pelaajien menestys riippuu liiaksi jäsennellystä päätöksenteosta sekä siitä, miten tarkasti he toimivat roolissaan eri haasteissa ja tehtävissä.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Opetukselliset roolileikit edistävät opetussuunnitelmaan liittyvien taitojen omaksumista ja helpottavat sosiaalisten ja älyllisten taitojen kehittymistä.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Jotta tällaiset pelilliset skenaariot onnistuisivat, suositellaan virallista debriefing-istuntoa, jotta opiskelijat (pelaajat) voivat pohtia pelikokemusta ja keskustella taidoista, joita he ovat käyttäneet haasteiden voittamiseen.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455165"/>
            <a:ext cx="6552728" cy="46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Tietoa</a:t>
            </a:r>
          </a:p>
        </p:txBody>
      </p:sp>
    </p:spTree>
    <p:extLst>
      <p:ext uri="{BB962C8B-B14F-4D97-AF65-F5344CB8AC3E}">
        <p14:creationId xmlns:p14="http://schemas.microsoft.com/office/powerpoint/2010/main" val="13238093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2420</TotalTime>
  <Words>1367</Words>
  <Application>Microsoft Office PowerPoint</Application>
  <PresentationFormat>On-screen Show (4:3)</PresentationFormat>
  <Paragraphs>121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Arial </vt:lpstr>
      <vt:lpstr>Arial (Body)</vt:lpstr>
      <vt:lpstr>Arial Black</vt:lpstr>
      <vt:lpstr>Calibri</vt:lpstr>
      <vt:lpstr>Verdana</vt:lpstr>
      <vt:lpstr>Wingdings</vt:lpstr>
      <vt:lpstr>Základné</vt:lpstr>
      <vt:lpstr>(Vakavien) pelien luokittelu</vt:lpstr>
      <vt:lpstr>QUESTLINE YLEISKATSAUS</vt:lpstr>
      <vt:lpstr>QUESTLINE KUVAUS</vt:lpstr>
      <vt:lpstr>TOIMINTAPELIT</vt:lpstr>
      <vt:lpstr>SEIKKAILUPELIT</vt:lpstr>
      <vt:lpstr>LAUTAPELIT</vt:lpstr>
      <vt:lpstr>PULMAPELIT</vt:lpstr>
      <vt:lpstr>TIETOKILPAILU / TRIVIA</vt:lpstr>
      <vt:lpstr>ROOLIPELIT</vt:lpstr>
      <vt:lpstr>SANDBOX-PELIT</vt:lpstr>
      <vt:lpstr>AARTEENETSINTÄ / AARTEENMETSÄSTYS</vt:lpstr>
      <vt:lpstr>SIMULAATTORIT</vt:lpstr>
      <vt:lpstr>URHEILUPELIT</vt:lpstr>
      <vt:lpstr>STRATEGIAPELIT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lastModifiedBy>Athanasios Christopoulos</cp:lastModifiedBy>
  <cp:revision>164</cp:revision>
  <cp:lastPrinted>2019-02-12T08:21:40Z</cp:lastPrinted>
  <dcterms:created xsi:type="dcterms:W3CDTF">2019-02-10T21:49:04Z</dcterms:created>
  <dcterms:modified xsi:type="dcterms:W3CDTF">2022-09-15T14:30:38Z</dcterms:modified>
</cp:coreProperties>
</file>