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8" r:id="rId3"/>
    <p:sldId id="279" r:id="rId4"/>
    <p:sldId id="280" r:id="rId5"/>
    <p:sldId id="281" r:id="rId6"/>
    <p:sldId id="283" r:id="rId7"/>
    <p:sldId id="284" r:id="rId8"/>
    <p:sldId id="285" r:id="rId9"/>
    <p:sldId id="287" r:id="rId10"/>
    <p:sldId id="286" r:id="rId11"/>
    <p:sldId id="288" r:id="rId12"/>
    <p:sldId id="277" r:id="rId13"/>
  </p:sldIdLst>
  <p:sldSz cx="9144000" cy="6858000" type="screen4x3"/>
  <p:notesSz cx="7315200" cy="96012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78" autoAdjust="0"/>
    <p:restoredTop sz="88655" autoAdjust="0"/>
  </p:normalViewPr>
  <p:slideViewPr>
    <p:cSldViewPr>
      <p:cViewPr varScale="1">
        <p:scale>
          <a:sx n="101" d="100"/>
          <a:sy n="101" d="100"/>
        </p:scale>
        <p:origin x="175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372E2F8-8C27-4303-A77C-E724F5C8016B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F5F3F0D-312C-4AED-8EB4-1582FE5784D7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/>
              <a:t>Upravte štýl predlohy textu.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fi-fi"/>
              <a:t>https://spencerauthor.com/game-based-learning/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3562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rtlCol="0"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 rtlCol="0"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i-fi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 rtlCol="0">
            <a:norm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b="1">
                <a:latin typeface="Arial "/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rtlCol="0"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rtlCol="0"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fi-fi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cap="none" baseline="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rtlCol="0" anchor="t">
            <a:noAutofit/>
          </a:bodyPr>
          <a:lstStyle>
            <a:lvl1pPr>
              <a:defRPr sz="24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/>
              <a:t>Upravte štýl predlohy textu.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 rtlCol="0"/>
          <a:lstStyle/>
          <a:p>
            <a:pPr algn="ctr" rtl="0"/>
            <a:r>
              <a:rPr lang="fi-fi" sz="4000" b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Johdatus pelillistämiskurssiin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 rtl="0"/>
            <a:r>
              <a:rPr lang="fi-fi" sz="1600" b="1" cap="small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21115" y="5733929"/>
            <a:ext cx="8101770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 rtl="0"/>
            <a:r>
              <a:rPr lang="fi-fi">
                <a:solidFill>
                  <a:srgbClr val="EF8E7B"/>
                </a:solidFill>
              </a:rPr>
              <a:t>Pelipohjainen oppiminen ja pelillistäminen Kolmiulotteisessa Virtuaalisissa Oppimisympäristöissä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611F1-7C99-4313-BED8-16FAC2A30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83379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KURSSIN ARVIOINTI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95677A7-7DE9-412A-BE3E-9D438E6ADE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0738013"/>
              </p:ext>
            </p:extLst>
          </p:nvPr>
        </p:nvGraphicFramePr>
        <p:xfrm>
          <a:off x="107503" y="2325452"/>
          <a:ext cx="8784977" cy="4114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4049477408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4169985422"/>
                    </a:ext>
                  </a:extLst>
                </a:gridCol>
                <a:gridCol w="1748557">
                  <a:extLst>
                    <a:ext uri="{9D8B030D-6E8A-4147-A177-3AD203B41FA5}">
                      <a16:colId xmlns:a16="http://schemas.microsoft.com/office/drawing/2014/main" val="1325552565"/>
                    </a:ext>
                  </a:extLst>
                </a:gridCol>
                <a:gridCol w="1779836">
                  <a:extLst>
                    <a:ext uri="{9D8B030D-6E8A-4147-A177-3AD203B41FA5}">
                      <a16:colId xmlns:a16="http://schemas.microsoft.com/office/drawing/2014/main" val="419920376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Arviointi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Teema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Arviointi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Kokemuspisteet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17737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#1</a:t>
                      </a:r>
                      <a:endParaRPr lang="en-US" sz="160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Pelipohjainen oppiminen ja pelillistäminen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Tietokilpailu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dirty="0">
                          <a:effectLst/>
                          <a:latin typeface="Arial (Body)"/>
                        </a:rPr>
                        <a:t>100 XP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5881203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#2</a:t>
                      </a:r>
                      <a:endParaRPr lang="en-US" sz="160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dirty="0">
                          <a:effectLst/>
                          <a:latin typeface="Arial (Body)"/>
                        </a:rPr>
                        <a:t>Vakavien pelien lajityypit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Tietokilpailu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200 XP</a:t>
                      </a:r>
                      <a:endParaRPr lang="en-US" sz="160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032911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#3</a:t>
                      </a:r>
                      <a:endParaRPr lang="en-US" sz="160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Pelaajan roolit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Tietokilpailu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1600" dirty="0">
                          <a:effectLst/>
                          <a:latin typeface="Arial (Body)"/>
                        </a:rPr>
                        <a:t>3</a:t>
                      </a:r>
                      <a:r>
                        <a:rPr lang="fi-fi" sz="1600" dirty="0">
                          <a:effectLst/>
                          <a:latin typeface="Arial (Body)"/>
                        </a:rPr>
                        <a:t>50 XP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1728336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#4</a:t>
                      </a:r>
                      <a:endParaRPr lang="en-US" sz="160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Toiminta 3D-virtuaalimaailmoissa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Tietokilpailu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1600" dirty="0">
                          <a:effectLst/>
                          <a:latin typeface="Arial (Body)"/>
                        </a:rPr>
                        <a:t>4</a:t>
                      </a:r>
                      <a:r>
                        <a:rPr lang="fi-fi" sz="1600" dirty="0">
                          <a:effectLst/>
                          <a:latin typeface="Arial (Body)"/>
                        </a:rPr>
                        <a:t>00 XP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41707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#5</a:t>
                      </a:r>
                      <a:endParaRPr lang="en-US" sz="160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Vakavien pelien elementit</a:t>
                      </a:r>
                      <a:endParaRPr lang="en-US" sz="160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Tietokilpailu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1600" dirty="0">
                          <a:effectLst/>
                          <a:latin typeface="Arial (Body)"/>
                        </a:rPr>
                        <a:t>4</a:t>
                      </a:r>
                      <a:r>
                        <a:rPr lang="fi-fi" sz="1600" dirty="0">
                          <a:effectLst/>
                          <a:latin typeface="Arial (Body)"/>
                        </a:rPr>
                        <a:t>50 XP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4478836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#6</a:t>
                      </a:r>
                      <a:endParaRPr lang="en-US" sz="160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Oppimisen mekaniikka</a:t>
                      </a:r>
                      <a:endParaRPr lang="en-US" sz="160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Tietokilpailu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1600" dirty="0">
                          <a:effectLst/>
                          <a:latin typeface="Arial (Body)"/>
                        </a:rPr>
                        <a:t>5</a:t>
                      </a:r>
                      <a:r>
                        <a:rPr lang="fi-fi" sz="1600" dirty="0">
                          <a:effectLst/>
                          <a:latin typeface="Arial (Body)"/>
                        </a:rPr>
                        <a:t>00 XP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9960864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#7</a:t>
                      </a:r>
                      <a:endParaRPr lang="en-US" sz="160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Pelimekaniikka</a:t>
                      </a:r>
                      <a:endParaRPr lang="en-US" sz="160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Tietokilpailu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1600" dirty="0">
                          <a:effectLst/>
                          <a:latin typeface="Arial (Body)"/>
                        </a:rPr>
                        <a:t>5</a:t>
                      </a:r>
                      <a:r>
                        <a:rPr lang="fi-fi" sz="1600" dirty="0">
                          <a:effectLst/>
                          <a:latin typeface="Arial (Body)"/>
                        </a:rPr>
                        <a:t>00 XP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291167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#8</a:t>
                      </a:r>
                      <a:endParaRPr lang="en-US" sz="160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Opetuspelien purkaminen</a:t>
                      </a:r>
                      <a:endParaRPr lang="en-US" sz="160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1600" dirty="0">
                          <a:effectLst/>
                          <a:latin typeface="Arial (Body)"/>
                        </a:rPr>
                        <a:t>-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1600" dirty="0">
                          <a:effectLst/>
                          <a:latin typeface="Arial (Body)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6426103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46F389D-7182-43F9-968A-6E294CA3E0D6}"/>
              </a:ext>
            </a:extLst>
          </p:cNvPr>
          <p:cNvSpPr txBox="1"/>
          <p:nvPr/>
        </p:nvSpPr>
        <p:spPr>
          <a:xfrm>
            <a:off x="107503" y="1772816"/>
            <a:ext cx="8784977" cy="456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Yleiskatsaus pelillistämiskurssin arviointitehtäviin</a:t>
            </a:r>
          </a:p>
        </p:txBody>
      </p:sp>
    </p:spTree>
    <p:extLst>
      <p:ext uri="{BB962C8B-B14F-4D97-AF65-F5344CB8AC3E}">
        <p14:creationId xmlns:p14="http://schemas.microsoft.com/office/powerpoint/2010/main" val="1043067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611F1-7C99-4313-BED8-16FAC2A30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/>
              <a:t>KURSSIN ARVIOINTI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831639B-7ED9-4CD5-9CCB-F994FC461C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193692"/>
              </p:ext>
            </p:extLst>
          </p:nvPr>
        </p:nvGraphicFramePr>
        <p:xfrm>
          <a:off x="1547664" y="2260132"/>
          <a:ext cx="5462735" cy="29504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0207">
                  <a:extLst>
                    <a:ext uri="{9D8B030D-6E8A-4147-A177-3AD203B41FA5}">
                      <a16:colId xmlns:a16="http://schemas.microsoft.com/office/drawing/2014/main" val="169270401"/>
                    </a:ext>
                  </a:extLst>
                </a:gridCol>
                <a:gridCol w="1546642">
                  <a:extLst>
                    <a:ext uri="{9D8B030D-6E8A-4147-A177-3AD203B41FA5}">
                      <a16:colId xmlns:a16="http://schemas.microsoft.com/office/drawing/2014/main" val="799497602"/>
                    </a:ext>
                  </a:extLst>
                </a:gridCol>
                <a:gridCol w="1578905">
                  <a:extLst>
                    <a:ext uri="{9D8B030D-6E8A-4147-A177-3AD203B41FA5}">
                      <a16:colId xmlns:a16="http://schemas.microsoft.com/office/drawing/2014/main" val="3468248933"/>
                    </a:ext>
                  </a:extLst>
                </a:gridCol>
                <a:gridCol w="1626981">
                  <a:extLst>
                    <a:ext uri="{9D8B030D-6E8A-4147-A177-3AD203B41FA5}">
                      <a16:colId xmlns:a16="http://schemas.microsoft.com/office/drawing/2014/main" val="2215244122"/>
                    </a:ext>
                  </a:extLst>
                </a:gridCol>
              </a:tblGrid>
              <a:tr h="636356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Sijoitus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Kokemuspisteet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dirty="0">
                          <a:effectLst/>
                          <a:latin typeface="Arial (Body)"/>
                        </a:rPr>
                        <a:t>Valmistumisaste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Titteli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93540715"/>
                  </a:ext>
                </a:extLst>
              </a:tr>
              <a:tr h="394469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#1</a:t>
                      </a:r>
                      <a:endParaRPr lang="en-US" sz="160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≥ 1250 XP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50%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Sivustaseuraaja</a:t>
                      </a:r>
                      <a:endParaRPr lang="en-US" sz="160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8618515"/>
                  </a:ext>
                </a:extLst>
              </a:tr>
              <a:tr h="394469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#2</a:t>
                      </a:r>
                      <a:endParaRPr lang="en-US" sz="160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≥ 1500 XP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60%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Oppija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189606"/>
                  </a:ext>
                </a:extLst>
              </a:tr>
              <a:tr h="394469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#3</a:t>
                      </a:r>
                      <a:endParaRPr lang="en-US" sz="160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≥ 1750 XP</a:t>
                      </a:r>
                      <a:endParaRPr lang="en-US" sz="160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70%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Tutkimusmatkailija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46106793"/>
                  </a:ext>
                </a:extLst>
              </a:tr>
              <a:tr h="394469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#4</a:t>
                      </a:r>
                      <a:endParaRPr lang="en-US" sz="160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≥ 2000 XP</a:t>
                      </a:r>
                      <a:endParaRPr lang="en-US" sz="160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80%</a:t>
                      </a:r>
                      <a:endParaRPr lang="en-US" sz="160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Seikkailija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08388526"/>
                  </a:ext>
                </a:extLst>
              </a:tr>
              <a:tr h="394469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#5</a:t>
                      </a:r>
                      <a:endParaRPr lang="en-US" sz="160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≥ 2250 XP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>
                          <a:effectLst/>
                          <a:latin typeface="Arial (Body)"/>
                        </a:rPr>
                        <a:t>90%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dirty="0">
                          <a:effectLst/>
                          <a:latin typeface="Arial (Body)"/>
                        </a:rPr>
                        <a:t>Mestari</a:t>
                      </a:r>
                      <a:endParaRPr lang="en-US" sz="160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52708225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6A846181-15D6-40B7-BC3F-CE650CDB6F74}"/>
              </a:ext>
            </a:extLst>
          </p:cNvPr>
          <p:cNvSpPr txBox="1"/>
          <p:nvPr/>
        </p:nvSpPr>
        <p:spPr>
          <a:xfrm>
            <a:off x="1523703" y="1659565"/>
            <a:ext cx="5462735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Pistetaulukko: Kokemus-pisteytysasteikko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0BB3615-51C7-4DAC-86FD-B8E46E36FAB5}"/>
              </a:ext>
            </a:extLst>
          </p:cNvPr>
          <p:cNvSpPr txBox="1"/>
          <p:nvPr/>
        </p:nvSpPr>
        <p:spPr>
          <a:xfrm>
            <a:off x="1979712" y="5210624"/>
            <a:ext cx="4757464" cy="416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6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Kokemuspisteiden enimmäismäärä on 2.500</a:t>
            </a:r>
          </a:p>
        </p:txBody>
      </p:sp>
    </p:spTree>
    <p:extLst>
      <p:ext uri="{BB962C8B-B14F-4D97-AF65-F5344CB8AC3E}">
        <p14:creationId xmlns:p14="http://schemas.microsoft.com/office/powerpoint/2010/main" val="2766632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 rtlCol="0"/>
          <a:lstStyle/>
          <a:p>
            <a:pPr rtl="0"/>
            <a:r>
              <a:rPr lang="fi-fi"/>
              <a:t>SUOSITELTU LUKEMINEN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373566" cy="5157192"/>
          </a:xfrm>
        </p:spPr>
        <p:txBody>
          <a:bodyPr rtlCol="0">
            <a:noAutofit/>
          </a:bodyPr>
          <a:lstStyle/>
          <a:p>
            <a:pPr marL="285750" indent="-285750" algn="just" rtl="0"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</a:rPr>
              <a:t>Chou, Y. K. (2019). </a:t>
            </a:r>
            <a:r>
              <a:rPr lang="fi-fi" sz="1600" b="0" i="1" dirty="0">
                <a:latin typeface="Arial (Body)"/>
              </a:rPr>
              <a:t>Actionable gamification: Beyond points, badges, and leaderboards</a:t>
            </a:r>
            <a:r>
              <a:rPr lang="fi-fi" sz="1600" b="0" dirty="0">
                <a:latin typeface="Arial (Body)"/>
              </a:rPr>
              <a:t>. Packt Publishing Ltd.</a:t>
            </a:r>
          </a:p>
          <a:p>
            <a:pPr marL="285750" indent="-285750" algn="just" rtl="0"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</a:rPr>
              <a:t>Fogg, B. J. (2009). A behavior model for persuasive design. In </a:t>
            </a:r>
            <a:r>
              <a:rPr lang="fi-fi" sz="1600" b="0" i="1" dirty="0">
                <a:latin typeface="Arial (Body)"/>
              </a:rPr>
              <a:t>Proceedings of the 4</a:t>
            </a:r>
            <a:r>
              <a:rPr lang="fi-fi" sz="1600" b="0" i="1" baseline="30000" dirty="0">
                <a:latin typeface="Arial (Body)"/>
              </a:rPr>
              <a:t>th</a:t>
            </a:r>
            <a:r>
              <a:rPr lang="fi-fi" sz="1600" b="0" i="1" dirty="0">
                <a:latin typeface="Arial (Body)"/>
              </a:rPr>
              <a:t> International Conference on Persuasive Technology </a:t>
            </a:r>
            <a:r>
              <a:rPr lang="fi-fi" sz="1600" b="0" dirty="0">
                <a:latin typeface="Arial (Body)"/>
              </a:rPr>
              <a:t>(pp. 1-7).</a:t>
            </a:r>
          </a:p>
          <a:p>
            <a:pPr marL="285750" indent="-285750" algn="just" rtl="0"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</a:rPr>
              <a:t>Fullerton, T. (2019). </a:t>
            </a:r>
            <a:r>
              <a:rPr lang="fi-fi" sz="1600" b="0" i="1" dirty="0">
                <a:latin typeface="Arial (Body)"/>
              </a:rPr>
              <a:t>Game design workshop: a playcentric approach to creating innovative games</a:t>
            </a:r>
            <a:r>
              <a:rPr lang="fi-fi" sz="1600" b="0" dirty="0">
                <a:latin typeface="Arial (Body)"/>
              </a:rPr>
              <a:t>. AK Peters/CRC Press.</a:t>
            </a:r>
          </a:p>
          <a:p>
            <a:pPr marL="285750" indent="-285750" algn="just" rtl="0"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</a:rPr>
              <a:t>Hamari, J., Koivisto, J., &amp; Sarsa, H. (2014, January). Does gamification work? A literature review of empirical studies on gamification. In </a:t>
            </a:r>
            <a:r>
              <a:rPr lang="fi-fi" sz="1600" b="0" i="1" dirty="0">
                <a:latin typeface="Arial (Body)"/>
              </a:rPr>
              <a:t>Proceedings of the 47</a:t>
            </a:r>
            <a:r>
              <a:rPr lang="fi-fi" sz="1600" b="0" i="1" baseline="30000" dirty="0">
                <a:latin typeface="Arial (Body)"/>
              </a:rPr>
              <a:t>th </a:t>
            </a:r>
            <a:r>
              <a:rPr lang="fi-fi" sz="1600" b="0" i="1" dirty="0">
                <a:latin typeface="Arial (Body)"/>
              </a:rPr>
              <a:t>Hawaii international conference on system sciences</a:t>
            </a:r>
            <a:r>
              <a:rPr lang="fi-fi" sz="1600" b="0" dirty="0">
                <a:latin typeface="Arial (Body)"/>
              </a:rPr>
              <a:t> (pp. 3025-3034). IEEE.</a:t>
            </a:r>
          </a:p>
          <a:p>
            <a:pPr marL="285750" indent="-285750" algn="just" rtl="0"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</a:rPr>
              <a:t>Kapp, K. M. (2012). </a:t>
            </a:r>
            <a:r>
              <a:rPr lang="fi-fi" sz="1600" b="0" i="1" dirty="0">
                <a:latin typeface="Arial (Body)"/>
              </a:rPr>
              <a:t>The gamification of learning and instruction: game-based methods and strategies for training and education</a:t>
            </a:r>
            <a:r>
              <a:rPr lang="fi-fi" sz="1600" b="0" dirty="0">
                <a:latin typeface="Arial (Body)"/>
              </a:rPr>
              <a:t>. John Wiley &amp; Sons.</a:t>
            </a:r>
          </a:p>
          <a:p>
            <a:pPr marL="285750" indent="-285750" algn="just" rtl="0"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</a:rPr>
              <a:t>Lee, J. J., &amp; Hammer, J. (2011). Gamification in education: What, how, why bother?. </a:t>
            </a:r>
            <a:r>
              <a:rPr lang="fi-fi" sz="1600" b="0" i="1" dirty="0">
                <a:latin typeface="Arial (Body)"/>
              </a:rPr>
              <a:t>Academic Exchange Quarterly, 15</a:t>
            </a:r>
            <a:r>
              <a:rPr lang="fi-fi" sz="1600" b="0" dirty="0">
                <a:latin typeface="Arial (Body)"/>
              </a:rPr>
              <a:t>(2), 146.</a:t>
            </a:r>
          </a:p>
          <a:p>
            <a:pPr marL="285750" indent="-285750" algn="just" rtl="0"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</a:rPr>
              <a:t>Walz, S. P., &amp; Deterding, S. (Eds.). (2014). </a:t>
            </a:r>
            <a:r>
              <a:rPr lang="fi-fi" sz="1600" b="0" i="1" dirty="0">
                <a:latin typeface="Arial (Body)"/>
              </a:rPr>
              <a:t>The gameful world: Approaches, issues, applications</a:t>
            </a:r>
            <a:r>
              <a:rPr lang="fi-fi" sz="1600" b="0" dirty="0">
                <a:latin typeface="Arial (Body)"/>
              </a:rPr>
              <a:t>. MIT Press.</a:t>
            </a:r>
          </a:p>
          <a:p>
            <a:pPr marL="285750" indent="-285750" algn="just" rtl="0"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</a:rPr>
              <a:t>Werbach, K., &amp; Hunter, D. (2015). </a:t>
            </a:r>
            <a:r>
              <a:rPr lang="fi-fi" sz="1600" b="0" i="1" dirty="0">
                <a:latin typeface="Arial (Body)"/>
              </a:rPr>
              <a:t>The gamification toolkit: dynamics, mechanics, and components for the win</a:t>
            </a:r>
            <a:r>
              <a:rPr lang="fi-fi" sz="1600" b="0" dirty="0">
                <a:latin typeface="Arial (Body)"/>
              </a:rPr>
              <a:t>. Wharton School Press.</a:t>
            </a:r>
          </a:p>
        </p:txBody>
      </p:sp>
    </p:spTree>
    <p:extLst>
      <p:ext uri="{BB962C8B-B14F-4D97-AF65-F5344CB8AC3E}">
        <p14:creationId xmlns:p14="http://schemas.microsoft.com/office/powerpoint/2010/main" val="1401035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932" y="482639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Kurssin yleiskatsaus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420888"/>
            <a:ext cx="8496944" cy="4208200"/>
          </a:xfrm>
        </p:spPr>
        <p:txBody>
          <a:bodyPr rtlCol="0">
            <a:no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Tämä kurssi käsittelee pelipohjaisen oppimisen / pelillistämisen implementointia tavoilla jotka johtavat oppijan jatkuvaan sitoutumiseen ja mitattaviin opetuksellisiin hyötyihin.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Kurssi on tarkoitettu ensimmäisen ja toisen asteen opettajille (mukaan lukien erityisopetus).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Kurssin tarkoituksena on esitellä pelipohjaisen oppimisen / pelillistämisen käsitteet ja varmistaa digitaalisten opetuspelien vastuullinen ja sujuva implementointi eri maissa ja kouluaineissa.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Kurssi on pääosin tehty virtuaalitodellisuuden (kolmiulotteiset virtuaaliset maailmat) ehdoilla, mutta mitään erityisiä taitoja tai pelikokemusta ei tarvita.</a:t>
            </a:r>
            <a:endParaRPr lang="en-GB" sz="1600" b="0" dirty="0">
              <a:latin typeface="Arial (Body)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611792-59B7-41C8-A639-E3944D996CB6}"/>
              </a:ext>
            </a:extLst>
          </p:cNvPr>
          <p:cNvSpPr txBox="1"/>
          <p:nvPr/>
        </p:nvSpPr>
        <p:spPr>
          <a:xfrm>
            <a:off x="457200" y="1844824"/>
            <a:ext cx="8291264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Johdatus pelillistämiskurssiin</a:t>
            </a:r>
            <a:endParaRPr lang="en-US" sz="2000" b="1" dirty="0">
              <a:solidFill>
                <a:srgbClr val="2F5496"/>
              </a:solidFill>
              <a:effectLst/>
              <a:latin typeface="Arial (Body)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312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ven Reasons to Pilot a Game-Based Learning Unit - John Spencer">
            <a:extLst>
              <a:ext uri="{FF2B5EF4-FFF2-40B4-BE49-F238E27FC236}">
                <a16:creationId xmlns:a16="http://schemas.microsoft.com/office/drawing/2014/main" id="{2C30B68C-6F7A-4B0D-A2E3-AB4239D5C2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47876"/>
            <a:ext cx="8927976" cy="2897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58256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Kurssikuvaus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060848"/>
            <a:ext cx="8100392" cy="1589878"/>
          </a:xfrm>
        </p:spPr>
        <p:txBody>
          <a:bodyPr rtlCol="0">
            <a:normAutofit/>
          </a:bodyPr>
          <a:lstStyle/>
          <a:p>
            <a:pPr marL="457200" marR="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effectLst/>
                <a:latin typeface="Arial (Body)"/>
                <a:ea typeface="Calibri" panose="020F0502020204030204" pitchFamily="34" charset="0"/>
                <a:cs typeface="Times New Roman" panose="02020603050405020304" pitchFamily="18" charset="0"/>
              </a:rPr>
              <a:t>Pelipohjaista oppimista pidetään yhtenä parhaista keinoista oppijan motivaation ja sitoutumisen lisäämiseksi.</a:t>
            </a:r>
            <a:endParaRPr lang="el-GR" sz="1600" b="0" dirty="0">
              <a:effectLst/>
              <a:latin typeface="Arial (Body)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effectLst/>
                <a:latin typeface="Arial (Body)"/>
                <a:ea typeface="Calibri" panose="020F0502020204030204" pitchFamily="34" charset="0"/>
                <a:cs typeface="Times New Roman" panose="02020603050405020304" pitchFamily="18" charset="0"/>
              </a:rPr>
              <a:t>Pelillistäminen määritellään digitaalisten pelitekniikoiden soveltamista ei-pelillisessä kontekstissa (kuten liiketoiminta tai opetus).</a:t>
            </a:r>
            <a:endParaRPr lang="el-GR" sz="1600" b="0" dirty="0">
              <a:latin typeface="Arial (Body)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7A02CE-FAF3-487A-8527-29B91F4C61EC}"/>
              </a:ext>
            </a:extLst>
          </p:cNvPr>
          <p:cNvSpPr txBox="1"/>
          <p:nvPr/>
        </p:nvSpPr>
        <p:spPr>
          <a:xfrm>
            <a:off x="323528" y="1498378"/>
            <a:ext cx="8100392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Kohokohdat</a:t>
            </a:r>
          </a:p>
        </p:txBody>
      </p:sp>
    </p:spTree>
    <p:extLst>
      <p:ext uri="{BB962C8B-B14F-4D97-AF65-F5344CB8AC3E}">
        <p14:creationId xmlns:p14="http://schemas.microsoft.com/office/powerpoint/2010/main" val="2036889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611F1-7C99-4313-BED8-16FAC2A30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65659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Kurssikuvaus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CF2A0-3238-45EF-87BF-4815D4798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559" y="2204864"/>
            <a:ext cx="8291264" cy="4032448"/>
          </a:xfrm>
        </p:spPr>
        <p:txBody>
          <a:bodyPr rtlCol="0">
            <a:noAutofit/>
          </a:bodyPr>
          <a:lstStyle/>
          <a:p>
            <a:pPr marL="182880" rtl="0">
              <a:lnSpc>
                <a:spcPct val="160000"/>
              </a:lnSpc>
              <a:spcBef>
                <a:spcPts val="600"/>
              </a:spcBef>
            </a:pPr>
            <a:r>
              <a:rPr lang="fi-fi" sz="1600" dirty="0">
                <a:latin typeface="Arial (Body)"/>
                <a:cs typeface="Times New Roman" panose="02020603050405020304" pitchFamily="18" charset="0"/>
              </a:rPr>
              <a:t>Kurssin jälkeen pystyt...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...ymmärtämään pelipohjaisen oppimisen ja pelillistämisen hyvät ja huonot puolet opetuksessa.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...tunnistamaan ja arvioimaan saatavilla olevien hyötypelien potentiaalia, ottaen huomioon oppilaiden opetukselliset tarpeet.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...vakiinnuttamaan uusia opetuskäytäntöjä jotka hyödyntävät pelipohjaista oppimista ja pelillistämisen strategioita.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...sisällyttämään ICT-työkaluja (kuten kolmiulotteisia virtuaalisia maailmoja) ja tarkoitukseen tehtyjä oppimisinterventioita luokkahuonetoimintaan.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F1586C-234D-4A5D-A564-F1394A8E461A}"/>
              </a:ext>
            </a:extLst>
          </p:cNvPr>
          <p:cNvSpPr txBox="1"/>
          <p:nvPr/>
        </p:nvSpPr>
        <p:spPr>
          <a:xfrm>
            <a:off x="457200" y="1518412"/>
            <a:ext cx="8291264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Odotetut oppimistulokset</a:t>
            </a:r>
          </a:p>
        </p:txBody>
      </p:sp>
    </p:spTree>
    <p:extLst>
      <p:ext uri="{BB962C8B-B14F-4D97-AF65-F5344CB8AC3E}">
        <p14:creationId xmlns:p14="http://schemas.microsoft.com/office/powerpoint/2010/main" val="1248231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CF2A0-3238-45EF-87BF-4815D4798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988840"/>
            <a:ext cx="8496944" cy="4608512"/>
          </a:xfrm>
        </p:spPr>
        <p:txBody>
          <a:bodyPr rtlCol="0">
            <a:noAutofit/>
          </a:bodyPr>
          <a:lstStyle/>
          <a:p>
            <a:pPr marL="182880" marR="0" indent="-182880" algn="just" rtl="0">
              <a:lnSpc>
                <a:spcPct val="150000"/>
              </a:lnSpc>
              <a:spcBef>
                <a:spcPts val="0"/>
              </a:spcBef>
            </a:pPr>
            <a:r>
              <a:rPr lang="fi-fi" sz="1600" b="1" i="1" dirty="0">
                <a:effectLst/>
                <a:latin typeface="Arial (Body)"/>
                <a:ea typeface="Calibri" panose="020F0502020204030204" pitchFamily="34" charset="0"/>
                <a:cs typeface="Times New Roman" panose="02020603050405020304" pitchFamily="18" charset="0"/>
              </a:rPr>
              <a:t>Tiedon suhteen...</a:t>
            </a:r>
            <a:endParaRPr lang="el-GR" sz="1600" i="1" dirty="0">
              <a:latin typeface="Arial (Body)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dirty="0"/>
              <a:t> </a:t>
            </a:r>
            <a:r>
              <a:rPr sz="1600" b="0" dirty="0">
                <a:latin typeface="Arial (Body)"/>
                <a:cs typeface="Times New Roman" panose="02020603050405020304" pitchFamily="18" charset="0"/>
              </a:rPr>
              <a:t>...</a:t>
            </a:r>
            <a:r>
              <a:rPr sz="1600" b="0" dirty="0" err="1">
                <a:latin typeface="Arial (Body)"/>
                <a:cs typeface="Times New Roman" panose="02020603050405020304" pitchFamily="18" charset="0"/>
              </a:rPr>
              <a:t>ymmärtämään</a:t>
            </a:r>
            <a:r>
              <a:rPr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sz="1600" b="0" dirty="0" err="1">
                <a:latin typeface="Arial (Body)"/>
                <a:cs typeface="Times New Roman" panose="02020603050405020304" pitchFamily="18" charset="0"/>
              </a:rPr>
              <a:t>pelipohjaisen</a:t>
            </a:r>
            <a:r>
              <a:rPr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sz="1600" b="0" dirty="0" err="1">
                <a:latin typeface="Arial (Body)"/>
                <a:cs typeface="Times New Roman" panose="02020603050405020304" pitchFamily="18" charset="0"/>
              </a:rPr>
              <a:t>oppimisen</a:t>
            </a:r>
            <a:r>
              <a:rPr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sz="1600" b="0" dirty="0" err="1">
                <a:latin typeface="Arial (Body)"/>
                <a:cs typeface="Times New Roman" panose="02020603050405020304" pitchFamily="18" charset="0"/>
              </a:rPr>
              <a:t>teoreettiset</a:t>
            </a:r>
            <a:r>
              <a:rPr sz="1600" b="0" dirty="0">
                <a:latin typeface="Arial (Body)"/>
                <a:cs typeface="Times New Roman" panose="02020603050405020304" pitchFamily="18" charset="0"/>
              </a:rPr>
              <a:t> ja </a:t>
            </a:r>
            <a:r>
              <a:rPr sz="1600" b="0" dirty="0" err="1">
                <a:latin typeface="Arial (Body)"/>
                <a:cs typeface="Times New Roman" panose="02020603050405020304" pitchFamily="18" charset="0"/>
              </a:rPr>
              <a:t>käsitteelliset</a:t>
            </a:r>
            <a:r>
              <a:rPr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sz="1600" b="0" dirty="0" err="1">
                <a:latin typeface="Arial (Body)"/>
                <a:cs typeface="Times New Roman" panose="02020603050405020304" pitchFamily="18" charset="0"/>
              </a:rPr>
              <a:t>periaatteet</a:t>
            </a:r>
            <a:r>
              <a:rPr sz="1600" b="0" dirty="0">
                <a:latin typeface="Arial (Body)"/>
                <a:cs typeface="Times New Roman" panose="02020603050405020304" pitchFamily="18" charset="0"/>
              </a:rPr>
              <a:t>. 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285750" marR="0" indent="-28575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 ...tunnistamaan hyötypelien genre-erot.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285750" marR="0" indent="-28575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 ...kuvailemaan hyötypelien rakenteelliset elementit.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285750" marR="0" indent="-28575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 ...ymmärtämään pelien tuomat hyödyt ja riskit opetuksessa.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182880" marR="0" indent="-182880" algn="just" rtl="0">
              <a:lnSpc>
                <a:spcPct val="150000"/>
              </a:lnSpc>
              <a:spcBef>
                <a:spcPts val="0"/>
              </a:spcBef>
            </a:pPr>
            <a:r>
              <a:rPr lang="fi-fi" sz="1600" b="1" i="1" dirty="0">
                <a:effectLst/>
                <a:latin typeface="Arial (Body)"/>
                <a:ea typeface="Calibri" panose="020F0502020204030204" pitchFamily="34" charset="0"/>
                <a:cs typeface="Times New Roman" panose="02020603050405020304" pitchFamily="18" charset="0"/>
              </a:rPr>
              <a:t>Taitojen suhteen...</a:t>
            </a:r>
            <a:endParaRPr lang="en-US" sz="1600" dirty="0">
              <a:effectLst/>
              <a:latin typeface="Arial (Body)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effectLst/>
                <a:latin typeface="Arial (Body)"/>
                <a:ea typeface="Calibri" panose="020F0502020204030204" pitchFamily="34" charset="0"/>
                <a:cs typeface="Times New Roman" panose="02020603050405020304" pitchFamily="18" charset="0"/>
              </a:rPr>
              <a:t> ...suorittamaan itsenäistä tutkimusta hyötypeleihin liittyen.</a:t>
            </a:r>
          </a:p>
          <a:p>
            <a:pPr marL="285750" marR="0" lvl="0" indent="-28575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effectLst/>
                <a:latin typeface="Arial (Body)"/>
                <a:ea typeface="Calibri" panose="020F0502020204030204" pitchFamily="34" charset="0"/>
                <a:cs typeface="Times New Roman" panose="02020603050405020304" pitchFamily="18" charset="0"/>
              </a:rPr>
              <a:t> ...suunnittelemaan esimerkkituntisuunnitelmia </a:t>
            </a:r>
            <a:r>
              <a:rPr lang="fi-fi" sz="1600" b="0" dirty="0" err="1">
                <a:effectLst/>
                <a:latin typeface="Arial (Body)"/>
                <a:ea typeface="Calibri" panose="020F0502020204030204" pitchFamily="34" charset="0"/>
                <a:cs typeface="Times New Roman" panose="02020603050405020304" pitchFamily="18" charset="0"/>
              </a:rPr>
              <a:t>pelillistämiseen</a:t>
            </a:r>
            <a:r>
              <a:rPr lang="fi-fi" sz="1600" b="0" dirty="0">
                <a:effectLst/>
                <a:latin typeface="Arial (Body)"/>
                <a:ea typeface="Calibri" panose="020F0502020204030204" pitchFamily="34" charset="0"/>
                <a:cs typeface="Times New Roman" panose="02020603050405020304" pitchFamily="18" charset="0"/>
              </a:rPr>
              <a:t> perustuen.</a:t>
            </a:r>
          </a:p>
          <a:p>
            <a:pPr marL="285750" marR="0" lvl="0" indent="-28575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 ...kehittämään </a:t>
            </a:r>
            <a:r>
              <a:rPr lang="fi-fi" sz="1600" b="0" dirty="0" err="1">
                <a:latin typeface="Arial (Body)"/>
                <a:cs typeface="Times New Roman" panose="02020603050405020304" pitchFamily="18" charset="0"/>
              </a:rPr>
              <a:t>pelillistettyjä</a:t>
            </a: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 opetusaktiviteetteja kolmiulotteisissa virtuaalisissa maailmoissa.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19F3550-DADE-401A-9F53-54472ED1E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337112"/>
            <a:ext cx="5791200" cy="795536"/>
          </a:xfrm>
        </p:spPr>
        <p:txBody>
          <a:bodyPr rtlCol="0"/>
          <a:lstStyle/>
          <a:p>
            <a:pPr rtl="0"/>
            <a:r>
              <a:rPr lang="fi-fi" dirty="0"/>
              <a:t>Oppimistavoitteet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3A041F-3443-4667-94EC-BD3339C64AD8}"/>
              </a:ext>
            </a:extLst>
          </p:cNvPr>
          <p:cNvSpPr txBox="1"/>
          <p:nvPr/>
        </p:nvSpPr>
        <p:spPr>
          <a:xfrm>
            <a:off x="467544" y="1412776"/>
            <a:ext cx="83529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Odotetut oppimistulokset</a:t>
            </a:r>
          </a:p>
        </p:txBody>
      </p:sp>
    </p:spTree>
    <p:extLst>
      <p:ext uri="{BB962C8B-B14F-4D97-AF65-F5344CB8AC3E}">
        <p14:creationId xmlns:p14="http://schemas.microsoft.com/office/powerpoint/2010/main" val="50252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611F1-7C99-4313-BED8-16FAC2A30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70410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Oppimistavoitteet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CF2A0-3238-45EF-87BF-4815D4798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2420888"/>
            <a:ext cx="8291264" cy="3672408"/>
          </a:xfrm>
        </p:spPr>
        <p:txBody>
          <a:bodyPr rtlCol="0">
            <a:noAutofit/>
          </a:bodyPr>
          <a:lstStyle/>
          <a:p>
            <a:pPr marL="182880" marR="0" indent="-182880" algn="just" rtl="0">
              <a:lnSpc>
                <a:spcPct val="150000"/>
              </a:lnSpc>
              <a:spcBef>
                <a:spcPts val="0"/>
              </a:spcBef>
            </a:pPr>
            <a:r>
              <a:rPr lang="fi-fi" sz="1600" b="1" i="1">
                <a:effectLst/>
                <a:latin typeface="Arial (Body)"/>
                <a:ea typeface="Calibri" panose="020F0502020204030204" pitchFamily="34" charset="0"/>
                <a:cs typeface="Times New Roman" panose="02020603050405020304" pitchFamily="18" charset="0"/>
              </a:rPr>
              <a:t>Osaamisen suhteen...</a:t>
            </a:r>
            <a:endParaRPr lang="en-US" sz="1600" dirty="0">
              <a:effectLst/>
              <a:latin typeface="Arial (Body)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lvl="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effectLst/>
                <a:latin typeface="Arial (Body)"/>
                <a:ea typeface="Calibri" panose="020F0502020204030204" pitchFamily="34" charset="0"/>
                <a:cs typeface="Times New Roman" panose="02020603050405020304" pitchFamily="18" charset="0"/>
              </a:rPr>
              <a:t>...määrittää roolit jotka oppilailla voi olla digitaalisissa peleissä.</a:t>
            </a:r>
          </a:p>
          <a:p>
            <a:pPr marL="457200" marR="0" lvl="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effectLst/>
                <a:latin typeface="Arial (Body)"/>
                <a:ea typeface="Calibri" panose="020F0502020204030204" pitchFamily="34" charset="0"/>
                <a:cs typeface="Times New Roman" panose="02020603050405020304" pitchFamily="18" charset="0"/>
              </a:rPr>
              <a:t>...määrittää toiminnot joita oppilaat voivat tehdä digitaalisissa peleissä.</a:t>
            </a:r>
          </a:p>
          <a:p>
            <a:pPr marL="457200" marR="0" lvl="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effectLst/>
                <a:latin typeface="Arial (Body)"/>
                <a:ea typeface="Calibri" panose="020F0502020204030204" pitchFamily="34" charset="0"/>
                <a:cs typeface="Times New Roman" panose="02020603050405020304" pitchFamily="18" charset="0"/>
              </a:rPr>
              <a:t>...tunnistaa opetukselliset perusperiaatteet joita käytetään opetuspelien suunnittelussa.</a:t>
            </a:r>
          </a:p>
          <a:p>
            <a:pPr marL="457200" marR="0" lvl="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effectLst/>
                <a:latin typeface="Arial (Body)"/>
                <a:ea typeface="Calibri" panose="020F0502020204030204" pitchFamily="34" charset="0"/>
                <a:cs typeface="Times New Roman" panose="02020603050405020304" pitchFamily="18" charset="0"/>
              </a:rPr>
              <a:t>...tunnistaa pelinkehityksen perusperiaatteet joita käytetään opetuspelien suunnittelussa.</a:t>
            </a:r>
          </a:p>
          <a:p>
            <a:pPr marL="457200" marR="0" lvl="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effectLst/>
                <a:latin typeface="Arial (Body)"/>
                <a:ea typeface="Calibri" panose="020F0502020204030204" pitchFamily="34" charset="0"/>
                <a:cs typeface="Times New Roman" panose="02020603050405020304" pitchFamily="18" charset="0"/>
              </a:rPr>
              <a:t>...sisällyttää pelillisiä aktiviteetteja oppitunneille lisätäksesi oppilaiden motivaatiota ja oppitunnin tehostukseksi.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D45DDA-93A0-4003-8601-17FFF285EB37}"/>
              </a:ext>
            </a:extLst>
          </p:cNvPr>
          <p:cNvSpPr txBox="1"/>
          <p:nvPr/>
        </p:nvSpPr>
        <p:spPr>
          <a:xfrm>
            <a:off x="295772" y="1592796"/>
            <a:ext cx="8291264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Odotetut oppimistulokset</a:t>
            </a:r>
          </a:p>
        </p:txBody>
      </p:sp>
    </p:spTree>
    <p:extLst>
      <p:ext uri="{BB962C8B-B14F-4D97-AF65-F5344CB8AC3E}">
        <p14:creationId xmlns:p14="http://schemas.microsoft.com/office/powerpoint/2010/main" val="693740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611F1-7C99-4313-BED8-16FAC2A30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Kurssin rakenne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CF2A0-3238-45EF-87BF-4815D4798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2420888"/>
            <a:ext cx="8352928" cy="3960440"/>
          </a:xfrm>
        </p:spPr>
        <p:txBody>
          <a:bodyPr rtlCol="0">
            <a:noAutofit/>
          </a:bodyPr>
          <a:lstStyle/>
          <a:p>
            <a:pPr marL="457200" marR="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Paras tapa oppia pelillistämistä on tehdä sitä itse!</a:t>
            </a:r>
          </a:p>
          <a:p>
            <a:pPr marL="457200" marR="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Tästä syystä koko kurssi on muutettu peliksi!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marR="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Tämä kurssi on jaettu 8 yksikköön, joita kutsutaan nimellä "Questlines".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marR="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Jokainen tehtävä sisältää erilaisia "tehtäviä".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marR="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Jokaisen tehtävän menestyksekäs suorittaminen antaa "saavutuksen".</a:t>
            </a:r>
          </a:p>
          <a:p>
            <a:pPr marL="457200" marR="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Samalla 'Tasosi' nousee 1:llä.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marR="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Joihinkin tehtäviin sisältyy haasteita, jotka voivat auttaa sinua ymmärtämään materiaalia.</a:t>
            </a:r>
          </a:p>
          <a:p>
            <a:pPr marL="457200" marR="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Seuraavassa on yleiskatsaus kurssin rakenteeseen (tehtävärivit).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201CB9-E35E-4A3D-83F1-7AC0DC7DE88E}"/>
              </a:ext>
            </a:extLst>
          </p:cNvPr>
          <p:cNvSpPr txBox="1"/>
          <p:nvPr/>
        </p:nvSpPr>
        <p:spPr>
          <a:xfrm>
            <a:off x="251520" y="1595927"/>
            <a:ext cx="83529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Keskeiset tiedot</a:t>
            </a:r>
          </a:p>
        </p:txBody>
      </p:sp>
    </p:spTree>
    <p:extLst>
      <p:ext uri="{BB962C8B-B14F-4D97-AF65-F5344CB8AC3E}">
        <p14:creationId xmlns:p14="http://schemas.microsoft.com/office/powerpoint/2010/main" val="3834769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611F1-7C99-4313-BED8-16FAC2A30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82639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Kurssin rakenne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DA985E1-E60E-40B5-9018-D030663839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5528949"/>
              </p:ext>
            </p:extLst>
          </p:nvPr>
        </p:nvGraphicFramePr>
        <p:xfrm>
          <a:off x="35496" y="2184648"/>
          <a:ext cx="8856984" cy="43896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3592">
                  <a:extLst>
                    <a:ext uri="{9D8B030D-6E8A-4147-A177-3AD203B41FA5}">
                      <a16:colId xmlns:a16="http://schemas.microsoft.com/office/drawing/2014/main" val="3350104928"/>
                    </a:ext>
                  </a:extLst>
                </a:gridCol>
                <a:gridCol w="5834387">
                  <a:extLst>
                    <a:ext uri="{9D8B030D-6E8A-4147-A177-3AD203B41FA5}">
                      <a16:colId xmlns:a16="http://schemas.microsoft.com/office/drawing/2014/main" val="3193096402"/>
                    </a:ext>
                  </a:extLst>
                </a:gridCol>
                <a:gridCol w="2539005">
                  <a:extLst>
                    <a:ext uri="{9D8B030D-6E8A-4147-A177-3AD203B41FA5}">
                      <a16:colId xmlns:a16="http://schemas.microsoft.com/office/drawing/2014/main" val="3055389975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1">
                          <a:effectLst/>
                          <a:latin typeface="Arial (Body)"/>
                        </a:rPr>
                        <a:t>Taso</a:t>
                      </a:r>
                      <a:endParaRPr lang="en-US" sz="1600" b="1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1">
                          <a:effectLst/>
                          <a:latin typeface="Arial (Body)"/>
                        </a:rPr>
                        <a:t>Tehtäväsarja</a:t>
                      </a:r>
                      <a:endParaRPr lang="en-US" sz="1600" b="1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1">
                          <a:effectLst/>
                          <a:latin typeface="Arial (Body)"/>
                        </a:rPr>
                        <a:t>Saavutus</a:t>
                      </a:r>
                      <a:endParaRPr lang="en-US" sz="1600" b="1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9235081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1">
                          <a:effectLst/>
                          <a:latin typeface="Arial (Body)"/>
                        </a:rPr>
                        <a:t>0</a:t>
                      </a:r>
                      <a:endParaRPr lang="en-US" sz="1600" b="1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 dirty="0">
                          <a:effectLst/>
                          <a:latin typeface="Arial (Body)"/>
                        </a:rPr>
                        <a:t>Johdatus pelillistämiskurssiin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>
                          <a:effectLst/>
                          <a:latin typeface="Arial (Body)"/>
                        </a:rPr>
                        <a:t>Lahja opettajalle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1565876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1">
                          <a:effectLst/>
                          <a:latin typeface="Arial (Body)"/>
                        </a:rPr>
                        <a:t>1</a:t>
                      </a:r>
                      <a:endParaRPr lang="en-US" sz="1600" b="1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>
                          <a:effectLst/>
                          <a:latin typeface="Arial (Body)"/>
                        </a:rPr>
                        <a:t>Pelillistetty koulutus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>
                          <a:effectLst/>
                          <a:latin typeface="Arial (Body)"/>
                        </a:rPr>
                        <a:t>Spektraaliopettaja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464882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1">
                          <a:effectLst/>
                          <a:latin typeface="Arial (Body)"/>
                        </a:rPr>
                        <a:t>2</a:t>
                      </a:r>
                      <a:endParaRPr lang="en-US" sz="1600" b="1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>
                          <a:effectLst/>
                          <a:latin typeface="Arial (Body)"/>
                        </a:rPr>
                        <a:t>(Vakavien) pelien luokittelu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>
                          <a:effectLst/>
                          <a:latin typeface="Arial (Body)"/>
                        </a:rPr>
                        <a:t>Nälkä pelejä kohtaan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160116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1">
                          <a:effectLst/>
                          <a:latin typeface="Arial (Body)"/>
                        </a:rPr>
                        <a:t>3</a:t>
                      </a:r>
                      <a:endParaRPr lang="en-US" sz="1600" b="1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>
                          <a:effectLst/>
                          <a:latin typeface="Arial (Body)"/>
                        </a:rPr>
                        <a:t>Pelaajatyyppien luokittelu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>
                          <a:effectLst/>
                          <a:latin typeface="Arial (Body)"/>
                        </a:rPr>
                        <a:t>Tunne roolisi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43208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1">
                          <a:effectLst/>
                          <a:latin typeface="Arial (Body)"/>
                        </a:rPr>
                        <a:t>4</a:t>
                      </a:r>
                      <a:endParaRPr lang="en-US" sz="1600" b="1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>
                          <a:effectLst/>
                          <a:latin typeface="Arial (Body)"/>
                        </a:rPr>
                        <a:t>Opiskelijoiden toimintojen luokittelu 3D-virtuaalimaailmoissa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>
                          <a:effectLst/>
                          <a:latin typeface="Arial (Body)"/>
                        </a:rPr>
                        <a:t>Kiirettä pitää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7938161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1">
                          <a:effectLst/>
                          <a:latin typeface="Arial (Body)"/>
                        </a:rPr>
                        <a:t>5</a:t>
                      </a:r>
                      <a:endParaRPr lang="en-US" sz="1600" b="1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>
                          <a:effectLst/>
                          <a:latin typeface="Arial (Body)"/>
                        </a:rPr>
                        <a:t>Opetuspelien rakenneosien luokittelu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>
                          <a:effectLst/>
                          <a:latin typeface="Arial (Body)"/>
                        </a:rPr>
                        <a:t>Tieto on valtaa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5050306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1">
                          <a:effectLst/>
                          <a:latin typeface="Arial (Body)"/>
                        </a:rPr>
                        <a:t>6</a:t>
                      </a:r>
                      <a:endParaRPr lang="en-US" sz="1600" b="1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>
                          <a:effectLst/>
                          <a:latin typeface="Arial (Body)"/>
                        </a:rPr>
                        <a:t>Oppimismekaniikan luokittelu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>
                          <a:effectLst/>
                          <a:latin typeface="Arial (Body)"/>
                        </a:rPr>
                        <a:t>Perusteet haltuun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375740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1">
                          <a:effectLst/>
                          <a:latin typeface="Arial (Body)"/>
                        </a:rPr>
                        <a:t>7</a:t>
                      </a:r>
                      <a:endParaRPr lang="en-US" sz="1600" b="1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>
                          <a:effectLst/>
                          <a:latin typeface="Arial (Body)"/>
                        </a:rPr>
                        <a:t>Pelimekaniikan luokittelu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>
                          <a:effectLst/>
                          <a:latin typeface="Arial (Body)"/>
                        </a:rPr>
                        <a:t>Mechanar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876406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1">
                          <a:effectLst/>
                          <a:latin typeface="Arial (Body)"/>
                        </a:rPr>
                        <a:t>8</a:t>
                      </a:r>
                      <a:endParaRPr lang="en-US" sz="1600" b="1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>
                          <a:effectLst/>
                          <a:latin typeface="Arial (Body)"/>
                        </a:rPr>
                        <a:t>Esimerkkien tutkiminen opetus- ja vapaa-ajan peleistä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 dirty="0">
                          <a:effectLst/>
                          <a:latin typeface="Arial (Body)"/>
                        </a:rPr>
                        <a:t>Oppiminen parhaimmilta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839443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3003C8E-35AC-4E48-885F-3869513A659F}"/>
              </a:ext>
            </a:extLst>
          </p:cNvPr>
          <p:cNvSpPr txBox="1"/>
          <p:nvPr/>
        </p:nvSpPr>
        <p:spPr>
          <a:xfrm>
            <a:off x="0" y="1484784"/>
            <a:ext cx="8856984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Yleiskatsaus pelillistämisen kurssin tehtäviin</a:t>
            </a:r>
          </a:p>
        </p:txBody>
      </p:sp>
    </p:spTree>
    <p:extLst>
      <p:ext uri="{BB962C8B-B14F-4D97-AF65-F5344CB8AC3E}">
        <p14:creationId xmlns:p14="http://schemas.microsoft.com/office/powerpoint/2010/main" val="2391790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611F1-7C99-4313-BED8-16FAC2A30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73114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KURSSIN ARVIOINTI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CF2A0-3238-45EF-87BF-4815D4798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464" y="2420888"/>
            <a:ext cx="8749072" cy="2520280"/>
          </a:xfrm>
        </p:spPr>
        <p:txBody>
          <a:bodyPr rtlCol="0">
            <a:noAutofit/>
          </a:bodyPr>
          <a:lstStyle/>
          <a:p>
            <a:pPr marL="457200" marR="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Arviointi tapahtuu sekä kurssin aikana että sen lopussa.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marR="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Väliarvioinnissa keskitytään kunkin osa-alueen oppimistuloksiin.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marR="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Kun olet suorittanut jokaisen arvioinnin, saat kokemuspisteitä ("XP").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marR="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Yhteenvetoarviointi koskee koulutuskokemuksen arviointia.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786EF6-F9A4-41B7-ABB8-5BC5846C1EA1}"/>
              </a:ext>
            </a:extLst>
          </p:cNvPr>
          <p:cNvSpPr txBox="1"/>
          <p:nvPr/>
        </p:nvSpPr>
        <p:spPr>
          <a:xfrm>
            <a:off x="197464" y="1600647"/>
            <a:ext cx="8749072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Integroidut arviointitehtävät</a:t>
            </a:r>
          </a:p>
        </p:txBody>
      </p:sp>
    </p:spTree>
    <p:extLst>
      <p:ext uri="{BB962C8B-B14F-4D97-AF65-F5344CB8AC3E}">
        <p14:creationId xmlns:p14="http://schemas.microsoft.com/office/powerpoint/2010/main" val="12464900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2867</TotalTime>
  <Words>864</Words>
  <Application>Microsoft Office PowerPoint</Application>
  <PresentationFormat>On-screen Show (4:3)</PresentationFormat>
  <Paragraphs>164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Johdatus pelillistämiskurssiin</vt:lpstr>
      <vt:lpstr>Kurssin yleiskatsaus</vt:lpstr>
      <vt:lpstr>Kurssikuvaus</vt:lpstr>
      <vt:lpstr>Kurssikuvaus</vt:lpstr>
      <vt:lpstr>Oppimistavoitteet</vt:lpstr>
      <vt:lpstr>Oppimistavoitteet</vt:lpstr>
      <vt:lpstr>Kurssin rakenne</vt:lpstr>
      <vt:lpstr>Kurssin rakenne</vt:lpstr>
      <vt:lpstr>KURSSIN ARVIOINTI</vt:lpstr>
      <vt:lpstr>KURSSIN ARVIOINTI</vt:lpstr>
      <vt:lpstr>KURSSIN ARVIOINTI</vt:lpstr>
      <vt:lpstr>SUOSITELTU LUKEMINEN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217</cp:revision>
  <cp:lastPrinted>2019-02-12T08:21:40Z</cp:lastPrinted>
  <dcterms:created xsi:type="dcterms:W3CDTF">2019-02-10T21:49:04Z</dcterms:created>
  <dcterms:modified xsi:type="dcterms:W3CDTF">2022-09-15T14:26:33Z</dcterms:modified>
</cp:coreProperties>
</file>