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1" r:id="rId3"/>
    <p:sldId id="282" r:id="rId4"/>
    <p:sldId id="288" r:id="rId5"/>
    <p:sldId id="289" r:id="rId6"/>
    <p:sldId id="290" r:id="rId7"/>
    <p:sldId id="291" r:id="rId8"/>
    <p:sldId id="292" r:id="rId9"/>
    <p:sldId id="293" r:id="rId10"/>
  </p:sldIdLst>
  <p:sldSz cx="9144000" cy="6858000" type="screen4x3"/>
  <p:notesSz cx="7315200" cy="9601200"/>
  <p:defaultTextStyle>
    <a:defPPr rtl="0"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78" autoAdjust="0"/>
    <p:restoredTop sz="73790" autoAdjust="0"/>
  </p:normalViewPr>
  <p:slideViewPr>
    <p:cSldViewPr>
      <p:cViewPr varScale="1">
        <p:scale>
          <a:sx n="114" d="100"/>
          <a:sy n="114" d="100"/>
        </p:scale>
        <p:origin x="136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372E2F8-8C27-4303-A77C-E724F5C8016B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F5F3F0D-312C-4AED-8EB4-1582FE5784D7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-fi"/>
              <a:t>Upravte štýl predlohy textu.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rtlCol="0"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 rtlCol="0"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i-fi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 rtlCol="0">
            <a:norm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rtlCol="0"/>
          <a:lstStyle/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b="1">
                <a:latin typeface="Arial "/>
              </a:defRPr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rtlCol="0"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rtlCol="0"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rtlCol="0"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rtlCol="0"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fi-fi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cap="none" baseline="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i-fi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rtlCol="0" anchor="t">
            <a:noAutofit/>
          </a:bodyPr>
          <a:lstStyle>
            <a:lvl1pPr>
              <a:defRPr sz="24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i-fi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/>
              <a:t>Upravte štýl predlohy textu.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57158" y="2786058"/>
            <a:ext cx="8072494" cy="1297250"/>
          </a:xfrm>
        </p:spPr>
        <p:txBody>
          <a:bodyPr rtlCol="0"/>
          <a:lstStyle/>
          <a:p>
            <a:pPr algn="ctr" rtl="0"/>
            <a:r>
              <a:rPr lang="fi-fi" sz="4000" b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Opiskelijoiden toimien luokittelu</a:t>
            </a:r>
            <a:b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</a:br>
            <a:r>
              <a:rPr lang="fi-fi" sz="4000" b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3D-virtuaalimaailmoissa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42910" y="4000504"/>
            <a:ext cx="7283152" cy="576064"/>
          </a:xfrm>
        </p:spPr>
        <p:txBody>
          <a:bodyPr rtlCol="0">
            <a:normAutofit/>
          </a:bodyPr>
          <a:lstStyle/>
          <a:p>
            <a:pPr algn="ctr" rtl="0"/>
            <a:r>
              <a:rPr lang="fi-fi"/>
              <a:t> 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 rtl="0"/>
            <a:r>
              <a:rPr lang="fi-fi" sz="1600" b="1" cap="small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 rtl="0"/>
            <a:r>
              <a:rPr lang="fi-fi">
                <a:solidFill>
                  <a:srgbClr val="EF8E7B"/>
                </a:solidFill>
              </a:rPr>
              <a:t>Pelipohjainen oppiminen ja pelillistäminen 3D-virtuaalisissa oppimisympäristöissä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468"/>
            <a:ext cx="5791200" cy="1371600"/>
          </a:xfrm>
        </p:spPr>
        <p:txBody>
          <a:bodyPr rtlCol="0"/>
          <a:lstStyle/>
          <a:p>
            <a:pPr rtl="0"/>
            <a:r>
              <a:rPr lang="fi-fi" dirty="0"/>
              <a:t>TEHTÄVÄSARJA YLEISKATSAUS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457200" y="1399271"/>
            <a:ext cx="7969781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Pelaajatyyppien luokittelu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432F0A8-879D-49B9-B928-2BAF778292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7488750"/>
              </p:ext>
            </p:extLst>
          </p:nvPr>
        </p:nvGraphicFramePr>
        <p:xfrm>
          <a:off x="34183" y="1864591"/>
          <a:ext cx="8930531" cy="48395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632">
                  <a:extLst>
                    <a:ext uri="{9D8B030D-6E8A-4147-A177-3AD203B41FA5}">
                      <a16:colId xmlns:a16="http://schemas.microsoft.com/office/drawing/2014/main" val="4211703775"/>
                    </a:ext>
                  </a:extLst>
                </a:gridCol>
                <a:gridCol w="2232632">
                  <a:extLst>
                    <a:ext uri="{9D8B030D-6E8A-4147-A177-3AD203B41FA5}">
                      <a16:colId xmlns:a16="http://schemas.microsoft.com/office/drawing/2014/main" val="19940740"/>
                    </a:ext>
                  </a:extLst>
                </a:gridCol>
                <a:gridCol w="4465267">
                  <a:extLst>
                    <a:ext uri="{9D8B030D-6E8A-4147-A177-3AD203B41FA5}">
                      <a16:colId xmlns:a16="http://schemas.microsoft.com/office/drawing/2014/main" val="3381580105"/>
                    </a:ext>
                  </a:extLst>
                </a:gridCol>
              </a:tblGrid>
              <a:tr h="342979">
                <a:tc gridSpan="2">
                  <a:txBody>
                    <a:bodyPr/>
                    <a:lstStyle/>
                    <a:p>
                      <a:pPr algn="ctr" rtl="0"/>
                      <a:r>
                        <a:rPr lang="fi-fi" sz="1600" b="1" dirty="0">
                          <a:latin typeface="Arial (Body)"/>
                        </a:rPr>
                        <a:t>Tehtävä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fi-fi" sz="1600" b="1">
                          <a:latin typeface="Arial (Body)"/>
                        </a:rPr>
                        <a:t>Työ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988048"/>
                  </a:ext>
                </a:extLst>
              </a:tr>
              <a:tr h="342979">
                <a:tc gridSpan="2"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fi-fi" sz="1600" b="0" dirty="0">
                          <a:effectLst/>
                          <a:latin typeface="Arial (Body)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Tutkimus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fi-fi" sz="1600" b="0">
                          <a:latin typeface="Arial (Body)"/>
                        </a:rPr>
                        <a:t>Tutkimus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3772358"/>
                  </a:ext>
                </a:extLst>
              </a:tr>
              <a:tr h="342979">
                <a:tc gridSpan="2"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fi-fi" sz="1600" b="0">
                          <a:effectLst/>
                          <a:latin typeface="Arial (Body)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Sosiaalistuminen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b="0">
                          <a:latin typeface="Arial (Body)"/>
                        </a:rPr>
                        <a:t>Tutkimus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5696216"/>
                  </a:ext>
                </a:extLst>
              </a:tr>
              <a:tr h="342979">
                <a:tc gridSpan="2"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fi-fi" sz="1600" b="0">
                          <a:effectLst/>
                          <a:latin typeface="Arial (Body)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Yhteistyö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b="0">
                          <a:latin typeface="Arial (Body)"/>
                        </a:rPr>
                        <a:t>Tutkimus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3043454"/>
                  </a:ext>
                </a:extLst>
              </a:tr>
              <a:tr h="342979">
                <a:tc gridSpan="2"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fi-fi" sz="1600" b="0">
                          <a:effectLst/>
                          <a:latin typeface="Arial (Body)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Kilpailu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b="0">
                          <a:latin typeface="Arial (Body)"/>
                        </a:rPr>
                        <a:t>Tutkimus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7532426"/>
                  </a:ext>
                </a:extLst>
              </a:tr>
              <a:tr h="342979">
                <a:tc gridSpan="2"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fi-fi" sz="1600" b="0">
                          <a:effectLst/>
                          <a:latin typeface="Arial (Body)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Roolileikki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endParaRPr lang="en-US" sz="1600" b="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b="0">
                          <a:latin typeface="Arial (Body)"/>
                        </a:rPr>
                        <a:t>Tutkimus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7716047"/>
                  </a:ext>
                </a:extLst>
              </a:tr>
              <a:tr h="342979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fi-fi" sz="1600" b="0">
                          <a:effectLst/>
                          <a:latin typeface="Arial (Body)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Luominen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</a:pPr>
                      <a:endParaRPr lang="en-US" sz="1600" b="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b="0">
                          <a:latin typeface="Arial (Body)"/>
                        </a:rPr>
                        <a:t>Tutkimus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7936307"/>
                  </a:ext>
                </a:extLst>
              </a:tr>
              <a:tr h="342979">
                <a:tc gridSpan="2"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0">
                          <a:effectLst/>
                          <a:latin typeface="Arial (Body)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Taso</a:t>
                      </a:r>
                      <a:endParaRPr lang="en-US" sz="1600" b="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fi-fi" sz="1600" b="0">
                          <a:latin typeface="Arial (Body)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9836722"/>
                  </a:ext>
                </a:extLst>
              </a:tr>
              <a:tr h="841856">
                <a:tc gridSpan="2"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0">
                          <a:effectLst/>
                          <a:latin typeface="Arial (Body)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Haaste</a:t>
                      </a:r>
                      <a:endParaRPr lang="en-US" sz="1600" b="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fi-fi" sz="1600" b="0">
                          <a:latin typeface="Arial (Body)"/>
                        </a:rPr>
                        <a:t>Määrittele pelillinen tehtävä, jonka oppilaasi voivat suorittaa 3D-virtuaalioppimisympäristössä, ja kuvaile asiaankuuluvaa toimintaa.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312153"/>
                  </a:ext>
                </a:extLst>
              </a:tr>
              <a:tr h="342979">
                <a:tc gridSpan="2"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0">
                          <a:effectLst/>
                          <a:latin typeface="Arial (Body)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Pomotaistelu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fi-fi" sz="1600" b="0">
                          <a:latin typeface="Arial (Body)"/>
                        </a:rPr>
                        <a:t>Tietokilpailupohjainen peli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5662101"/>
                  </a:ext>
                </a:extLst>
              </a:tr>
              <a:tr h="342979">
                <a:tc gridSpan="2"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0">
                          <a:effectLst/>
                          <a:latin typeface="Arial (Body)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Kokemuspisteet</a:t>
                      </a:r>
                      <a:endParaRPr lang="en-US" sz="1600" b="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600" b="0" dirty="0">
                          <a:latin typeface="Arial (Body)"/>
                        </a:rPr>
                        <a:t>4</a:t>
                      </a:r>
                      <a:r>
                        <a:rPr lang="fi-fi" sz="1600" b="0" dirty="0">
                          <a:latin typeface="Arial (Body)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547073"/>
                  </a:ext>
                </a:extLst>
              </a:tr>
              <a:tr h="342979">
                <a:tc gridSpan="2"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i-fi" sz="1600" b="0">
                          <a:effectLst/>
                          <a:latin typeface="Arial (Body)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Saavutus</a:t>
                      </a:r>
                      <a:endParaRPr lang="en-US" sz="1600" b="0" dirty="0">
                        <a:effectLst/>
                        <a:latin typeface="Arial (Body)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0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fi-fi" sz="1600" b="0" dirty="0">
                          <a:latin typeface="Arial (Body)"/>
                        </a:rPr>
                        <a:t>Kiirettä pitää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66032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831622"/>
          </a:xfrm>
        </p:spPr>
        <p:txBody>
          <a:bodyPr rtlCol="0"/>
          <a:lstStyle/>
          <a:p>
            <a:pPr rtl="0"/>
            <a:r>
              <a:rPr lang="fi-fi" dirty="0"/>
              <a:t>Tehtäväsarja kuvaus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399137"/>
            <a:ext cx="8568952" cy="3996842"/>
          </a:xfrm>
        </p:spPr>
        <p:txBody>
          <a:bodyPr rtlCol="0">
            <a:no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Tutkijat, jotka ovat tutkineet 3D-virtuaalimaailmojen niin sanottuja "opetuksellisia mahdollisuuksia", luokittelevat näiden ympäristöjen opetuspotentiaalia eri näkökulmista.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Kun tarkastellaan näiden teosten keskeisiä tuloksia, käy ilmi, että näitä moniulotteisia ympäristöjä voidaan hyödyntää luokkahuoneessa monin eri tavoin.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Vaikka ollaan yhtä mieltä siitä, että yksi lähestymistapa ei sovi kaikille, joidenkin toimintatyyppien on todettu olevan erittäin hyödyllisiä useimmille oppijoille.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Siksi tässä jaksossa esitetyt opetusmenetelmät sisältävät sekoituksen sekä passiivisia (opettajakeskeisiä) että aktiivisia (oppilaskeskeisiä) oppimistekniikoita, joita voidaan hyödyntää eri oppiaineiden didaktiikassa eri tasoilla.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295636" y="1556792"/>
            <a:ext cx="6552728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Kohokohdat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5791200" cy="759614"/>
          </a:xfrm>
        </p:spPr>
        <p:txBody>
          <a:bodyPr rtlCol="0"/>
          <a:lstStyle/>
          <a:p>
            <a:pPr rtl="0"/>
            <a:r>
              <a:rPr lang="fi-fi" dirty="0"/>
              <a:t>Tutkimus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712968" cy="4464496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"Oppimisen on oltava tutkimusmatka, jossa on parempi löytää kuin kuulla tarinoita"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Tutustumiseen perustuva oppiminen on yksi 3D-virtuaalimaailmoissa yleisimmin käytetyistä opetusstrategioista.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Tieto hankitaan passiivisesti havainnoimalla saatavilla olevaa 3D-sisältöä ja rakennetaan aktiivisesti vuorovaikutuksessa visuaalisten esitysten kanssa.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Didaktisena lähestymistapana siitä on eniten hyötyä oppimisjakson ensimmäisessä vaiheessa, jossa oppijat kehittävät teoreettista ymmärrystään tutkittavista peruskäsitteistä.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Tämä tekniikka voidaan integroida skenaariopohjaisilla virtuaalisilla opintoretkillä, ohjatulla tarinankerronnalla tai jopa vapaalla vaelluksella.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455165"/>
            <a:ext cx="6552728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Tietoa</a:t>
            </a:r>
          </a:p>
        </p:txBody>
      </p:sp>
    </p:spTree>
    <p:extLst>
      <p:ext uri="{BB962C8B-B14F-4D97-AF65-F5344CB8AC3E}">
        <p14:creationId xmlns:p14="http://schemas.microsoft.com/office/powerpoint/2010/main" val="764977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Sosiaalistuminen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2132856"/>
            <a:ext cx="8712968" cy="4464496"/>
          </a:xfrm>
        </p:spPr>
        <p:txBody>
          <a:bodyPr rtlCol="0">
            <a:normAutofit lnSpcReduction="10000"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"Opiskelijoiden sosiaalistuminen on keskeinen osa teknologiavälitteistä oppimista".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Avatarien läsnäolo ja monikanavaiset viestintävälineet, joita 3D-virtuaalimaailmat luonnostaan tarjoavat sosiaalisen verkostoitumisen ja yhteisön kehittämisen edistämiseksi, helpottavat tiedonvaihtoa ja viime kädessä edistävät vertaistiedon löytämistä.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Lisäksi grafiikan korkea esitystarkkuus ja näiden vuorovaikutteisten 3D-ympäristöjen dynaaminen luonne voivat mahdollisesti johtaa niin sanotun läsnäolon ja tilan tunteen kehittymiseen, mikä puolestaan tekee sosiaalisesta oppimisesta realistisemman ja osallistavamman kokemuksen.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Esimerkkejä tämänkaltaisista koulutuskäytännöistä ovat osallistuminen virtuaalikokouksiin, sosiaalisiin tapahtumiin ja konferensseihin, ja ne kuuluvat "tutkimusyhteisön" käsitteen piiriin.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15616" y="1455165"/>
            <a:ext cx="6552728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Tietoa</a:t>
            </a:r>
          </a:p>
        </p:txBody>
      </p:sp>
    </p:spTree>
    <p:extLst>
      <p:ext uri="{BB962C8B-B14F-4D97-AF65-F5344CB8AC3E}">
        <p14:creationId xmlns:p14="http://schemas.microsoft.com/office/powerpoint/2010/main" val="3108165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Yhteistyö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2211372"/>
            <a:ext cx="8712968" cy="4464496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"Yhteistoiminnallinen oppiminen, jota joskus kutsutaan myös yhteistoiminnalliseksi oppimiseksi, voidaan määritellä oppilaskeskeiseksi lähestymistavaksi, jossa yksilöiden ryhmät työskentelevät yhdessä tarkoin määritellyn oppimistehtävän parissa."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3D-virtuaalimaailmoissa toteutettavat yhteistoiminnalliset toiminnot edistävät kriittistä keskustelua ja lisäävät kannustimia kognitiiviseen sitoutumiseen akateemiseen sisältöön.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Tyypillisiä esimerkkejä tällaisesta toiminnasta ovat yhteinen tiedon tuottaminen, tiedonvaihto, rakentava neuvottelu ja argumentointi sekä osallistuminen menettelytapatehtäviin.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Koska nämä ympäristöt kuitenkin heijastavat todellista maailmaa, on tärkeää, että kouluttajat korostavat vertaisoppimisen lisäarvoa ja sitä, että oppijoiden on tuettava toisiaan toisiinsa liittyvien tehtävien suorittamisessa.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455165"/>
            <a:ext cx="6552728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Tietoa</a:t>
            </a:r>
          </a:p>
        </p:txBody>
      </p:sp>
    </p:spTree>
    <p:extLst>
      <p:ext uri="{BB962C8B-B14F-4D97-AF65-F5344CB8AC3E}">
        <p14:creationId xmlns:p14="http://schemas.microsoft.com/office/powerpoint/2010/main" val="3976735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5791200" cy="831622"/>
          </a:xfrm>
        </p:spPr>
        <p:txBody>
          <a:bodyPr rtlCol="0"/>
          <a:lstStyle/>
          <a:p>
            <a:pPr rtl="0"/>
            <a:r>
              <a:rPr lang="fi-fi" dirty="0"/>
              <a:t>Kilpailu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988840"/>
            <a:ext cx="8712968" cy="4464496"/>
          </a:xfrm>
        </p:spPr>
        <p:txBody>
          <a:bodyPr rtlCol="0">
            <a:normAutofit fontScale="92500"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"Kilpailu on keskeinen elementti monissa opetuspeleissä, joita opettajat usein käyttävät oppilaidensa motivoimiseksi, ja niiden raportoidut tulokset liittyvät akateemisten suoritusten paranemiseen".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Kilpailukykyisissä koulutusympäristöissä oppijat joutuvat kohtaamaan skenaarioita, jotka esittävät joukon akateemisesti merkityksellisiä haasteita, jotka yleensä suoritetaan tiukassa aikataulussa ja joihin voi liittyä yhteistyötä muiden kanssa.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Kilpailukyky 3D-virtuaalimaailmoissa voidaan toteuttaa lisäämällä oppijoiden sisäistä motivaatiota aktiviteeteilla, jotka sisältävät yhä vaativampia tehtäviä, jotka kannustavat haasteellisuuteen ja uteliaisuuteen, ja ulkoista motivaatiota virtuaalipalkkioilla ja tulostauluilla.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Edellä esitetystä huolimatta luokkahuoneessa tapahtuvaa kilpailukäyttäytymistä on kritisoitu voimakkaasti, ja siksi tällaisten toimintojen sisällyttämistä 3D-virtuaalimaailmoihin olisi ohjattava pedagogisilla tavoitteilla eikä puhtaasti kilpailupaineilla.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379903"/>
            <a:ext cx="6552728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Tietoa</a:t>
            </a:r>
          </a:p>
        </p:txBody>
      </p:sp>
    </p:spTree>
    <p:extLst>
      <p:ext uri="{BB962C8B-B14F-4D97-AF65-F5344CB8AC3E}">
        <p14:creationId xmlns:p14="http://schemas.microsoft.com/office/powerpoint/2010/main" val="4175648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0410"/>
            <a:ext cx="5791200" cy="759614"/>
          </a:xfrm>
        </p:spPr>
        <p:txBody>
          <a:bodyPr rtlCol="0"/>
          <a:lstStyle/>
          <a:p>
            <a:pPr rtl="0"/>
            <a:r>
              <a:rPr lang="fi-fi" dirty="0"/>
              <a:t>Roolileikki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496944" cy="4464496"/>
          </a:xfrm>
        </p:spPr>
        <p:txBody>
          <a:bodyPr rtlCol="0">
            <a:normAutofit fontScale="85000" lnSpcReduction="20000"/>
          </a:bodyPr>
          <a:lstStyle/>
          <a:p>
            <a:pPr marL="457200" indent="-457200" algn="just" rtl="0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"Roolileikki on kokemuksellisen oppimisen muoto, jossa opiskelijat omaksuvat erilaisia henkilöitä ja käyvät yhdessä läpi tietyn skenaarion vuorovaikutuksessa omaksumissaan rooleissa."</a:t>
            </a:r>
          </a:p>
          <a:p>
            <a:pPr marL="457200" indent="-457200" algn="just" rtl="0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Roolileikit voivat olla eri muodoissa (esim. pelipohjaisia, simulaatiopohjaisia, ongelmapohjaisia) opetussuunnittelijan/opettajan asettamien ensisijaisten oppimistavoitteiden mukaisesti (esim. käsitteiden/sääntöjen oppiminen, tiedon palauttaminen mieleen, ongelmanratkaisu).</a:t>
            </a:r>
          </a:p>
          <a:p>
            <a:pPr indent="457200" algn="just" rtl="0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Roolipelit 3D-virtuaalimaailmoissa voidaan suunnitella seuraavin ehdoin:</a:t>
            </a:r>
          </a:p>
          <a:p>
            <a:pPr marL="1188720" indent="-457200" algn="just" rtl="0">
              <a:lnSpc>
                <a:spcPct val="170000"/>
              </a:lnSpc>
              <a:spcBef>
                <a:spcPts val="0"/>
              </a:spcBef>
              <a:buAutoNum type="alphaLcParenBoth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käsikirjoitustila, jossa skenaarion vaiheet on määritelty ennalta ja käyttäjä(t) ainoastaan ohjaa(vat) sen etenemistä tai  </a:t>
            </a:r>
          </a:p>
          <a:p>
            <a:pPr marL="1188720" indent="-457200" algn="just" rtl="0">
              <a:lnSpc>
                <a:spcPct val="170000"/>
              </a:lnSpc>
              <a:spcBef>
                <a:spcPts val="0"/>
              </a:spcBef>
              <a:buAutoNum type="alphaLcParenBoth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vapaa tila, jossa ei ole ennalta määriteltyjä vaiheita ja käyttäjä(t) on vastuussa skenaarion kerronnan muotoilusta.</a:t>
            </a:r>
          </a:p>
          <a:p>
            <a:pPr marL="457200" indent="-457200" algn="just" rtl="0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Kummassakin tapauksessa kouluttajien rooli on ratkaisevan tärkeä sekä istunnon aikana että erityisesti sen jälkeen, kun opiskelijat keskustelevat ja pohtivat kokemuksiaan.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51620" y="1488038"/>
            <a:ext cx="6552728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Tietoa</a:t>
            </a:r>
          </a:p>
        </p:txBody>
      </p:sp>
    </p:spTree>
    <p:extLst>
      <p:ext uri="{BB962C8B-B14F-4D97-AF65-F5344CB8AC3E}">
        <p14:creationId xmlns:p14="http://schemas.microsoft.com/office/powerpoint/2010/main" val="2665060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Luominen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712968" cy="4464496"/>
          </a:xfrm>
        </p:spPr>
        <p:txBody>
          <a:bodyPr rtlCol="0">
            <a:normAutofit lnSpcReduction="10000"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"Tekijäkulttuuri perustuu perinteistä oppimista osallistavampaan lähestymistapaan, joka kannustaa oppijoita yhteistyöhön muiden kanssa, kun he oppivat luomalla uusia asioita".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Niin sanottu "tekijöiden aikakausi" edustaa monipuolista ryhmää yksilöitä, jotka ovat kiinnostuneita luovasta taiteesta ja käsityöstä (esim. 3D-tulostaminen, laitteiden muuntaminen, yksilöllinen suunnittelu).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Rakennuspainotteisissa 3D-virtuaalimaailmoissa oppijoille tarjotaan vapaata maata ja vapaus luoda/ohjelmoida mitä tahansa haluamaansa käyttäen natiiveja mallinnustyökaluja ja vastaavaa skriptikieltä.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Opetuksellisena lähestymistapana sen on todettu soveltuvan paremmin toimintoihin ja tehtäviin, joihin liittyy 3D-prototyyppien suunnittelua ja animaatiota, sekä digitaalisten julisteiden tai käsitekarttojen luomiseen.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455165"/>
            <a:ext cx="6552728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Tietoa</a:t>
            </a:r>
          </a:p>
        </p:txBody>
      </p:sp>
    </p:spTree>
    <p:extLst>
      <p:ext uri="{BB962C8B-B14F-4D97-AF65-F5344CB8AC3E}">
        <p14:creationId xmlns:p14="http://schemas.microsoft.com/office/powerpoint/2010/main" val="37226680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2228</TotalTime>
  <Words>741</Words>
  <Application>Microsoft Office PowerPoint</Application>
  <PresentationFormat>On-screen Show (4:3)</PresentationFormat>
  <Paragraphs>76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</vt:lpstr>
      <vt:lpstr>Arial (Body)</vt:lpstr>
      <vt:lpstr>Arial Black</vt:lpstr>
      <vt:lpstr>Calibri</vt:lpstr>
      <vt:lpstr>Verdana</vt:lpstr>
      <vt:lpstr>Wingdings</vt:lpstr>
      <vt:lpstr>Základné</vt:lpstr>
      <vt:lpstr>Opiskelijoiden toimien luokittelu 3D-virtuaalimaailmoissa</vt:lpstr>
      <vt:lpstr>TEHTÄVÄSARJA YLEISKATSAUS</vt:lpstr>
      <vt:lpstr>Tehtäväsarja kuvaus</vt:lpstr>
      <vt:lpstr>Tutkimus</vt:lpstr>
      <vt:lpstr>Sosiaalistuminen</vt:lpstr>
      <vt:lpstr>Yhteistyö</vt:lpstr>
      <vt:lpstr>Kilpailu</vt:lpstr>
      <vt:lpstr>Roolileikki</vt:lpstr>
      <vt:lpstr>Luominen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Athanasios Christopoulos</cp:lastModifiedBy>
  <cp:revision>156</cp:revision>
  <cp:lastPrinted>2019-02-12T08:21:40Z</cp:lastPrinted>
  <dcterms:created xsi:type="dcterms:W3CDTF">2019-02-10T21:49:04Z</dcterms:created>
  <dcterms:modified xsi:type="dcterms:W3CDTF">2022-09-15T14:35:16Z</dcterms:modified>
</cp:coreProperties>
</file>