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71" r:id="rId3"/>
    <p:sldId id="257" r:id="rId4"/>
    <p:sldId id="272" r:id="rId5"/>
    <p:sldId id="273" r:id="rId6"/>
    <p:sldId id="274" r:id="rId7"/>
    <p:sldId id="275" r:id="rId8"/>
    <p:sldId id="276" r:id="rId9"/>
  </p:sldIdLst>
  <p:sldSz cx="9144000" cy="6858000" type="screen4x3"/>
  <p:notesSz cx="7315200" cy="9601200"/>
  <p:defaultTextStyle>
    <a:defPPr rtl="0"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5330A5"/>
    <a:srgbClr val="EF8E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8" autoAdjust="0"/>
    <p:restoredTop sz="93450" autoAdjust="0"/>
  </p:normalViewPr>
  <p:slideViewPr>
    <p:cSldViewPr>
      <p:cViewPr varScale="1">
        <p:scale>
          <a:sx n="107" d="100"/>
          <a:sy n="107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180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372E2F8-8C27-4303-A77C-E724F5C8016B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57CD2E3-5BDB-44FE-995E-F2DCFA948423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8055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F5F3F0D-312C-4AED-8EB4-1582FE5784D7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731521" y="4560570"/>
            <a:ext cx="5852160" cy="43205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314993F-1191-4E28-A105-C8612743DD3B}" type="slidenum">
              <a:rPr lang="sk-SK" smtClean="0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89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47348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/>
              <a:t>(1) https://www.google.com/url?sa=i&amp;url=https%3A%2F%2Fgift4designer.net%2F60-edutainment-icons-smooth-series-j1fsi.html&amp;psig=AOvVaw2-UAIMROvSttdF-4b6Ldjl&amp;ust=1635234374727000&amp;source=images&amp;cd=vfe&amp;ved=0CAsQjRxqFwoTCMDjgfOI5fMCFQAAAAAdAAAAABAn</a:t>
            </a:r>
          </a:p>
          <a:p>
            <a:pPr rtl="0"/>
            <a:endParaRPr lang="en-US" dirty="0"/>
          </a:p>
          <a:p>
            <a:pPr rtl="0"/>
            <a:r>
              <a:rPr lang="fi-fi"/>
              <a:t>(2) https://www.google.com/url?sa=i&amp;url=https%3A%2F%2Fwww.researchgate.net%2Ffigure%2FRelationship-between-and-scope-of-edutainment-games-based-learning-educational-games_fig4_316621482&amp;psig=AOvVaw2-UAIMROvSttdF-4b6Ldjl&amp;ust=1635234374727000&amp;source=images&amp;cd=vfe&amp;ved=0CAsQjRxqFwoTCMDjgfOI5fMCFQAAAAAdAAAAABA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4314993F-1191-4E28-A105-C8612743DD3B}" type="slidenum">
              <a:rPr lang="sk-SK" smtClean="0"/>
              <a:pPr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5112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26915"/>
            <a:ext cx="7772400" cy="3173684"/>
          </a:xfrm>
        </p:spPr>
        <p:txBody>
          <a:bodyPr rtlCol="0" anchor="ctr">
            <a:noAutofit/>
          </a:bodyPr>
          <a:lstStyle>
            <a:lvl1pPr>
              <a:lnSpc>
                <a:spcPct val="100000"/>
              </a:lnSpc>
              <a:defRPr sz="600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 rtlCol="0"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i-fi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rgbClr val="FFC0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pic>
        <p:nvPicPr>
          <p:cNvPr id="11" name="Obraz 1">
            <a:extLst>
              <a:ext uri="{FF2B5EF4-FFF2-40B4-BE49-F238E27FC236}">
                <a16:creationId xmlns:a16="http://schemas.microsoft.com/office/drawing/2014/main" id="{E4468105-06B5-4679-A164-F7E5AAB071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76103" y="223836"/>
            <a:ext cx="2064999" cy="1188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24744"/>
            <a:ext cx="2057400" cy="5001419"/>
          </a:xfrm>
        </p:spPr>
        <p:txBody>
          <a:bodyPr vert="eaVert" rtlCol="0">
            <a:norm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1">
                <a:latin typeface="Arial "/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rtlCol="0" anchor="ctr">
            <a:noAutofit/>
          </a:bodyPr>
          <a:lstStyle>
            <a:lvl1pPr algn="l">
              <a:lnSpc>
                <a:spcPct val="100000"/>
              </a:lnSpc>
              <a:defRPr sz="7200" b="0" cap="none" spc="-80" baseline="0">
                <a:solidFill>
                  <a:srgbClr val="FFC000"/>
                </a:solidFill>
              </a:defRPr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rtlCol="0"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rtlCol="0"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fi-fi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cap="none" baseline="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i-fi"/>
              <a:t>Upraviť štýly predlohy textu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>
            <a:lvl1pPr>
              <a:defRPr sz="2800"/>
            </a:lvl1pPr>
          </a:lstStyle>
          <a:p>
            <a:pPr rtl="0"/>
            <a:r>
              <a:rPr lang="fi-fi"/>
              <a:t>Kliknutím upravte štýl predlohy nadpisu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i-fi"/>
              <a:t>Kliknutím na ikonu pridáte obrázok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fi-fi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rtlCol="0" anchor="t">
            <a:noAutofit/>
          </a:bodyPr>
          <a:lstStyle>
            <a:lvl1pPr>
              <a:defRPr sz="2400"/>
            </a:lvl1pPr>
          </a:lstStyle>
          <a:p>
            <a:pPr rtl="0"/>
            <a:r>
              <a:rPr lang="fi-fi"/>
              <a:t>Kliknutím upravte štýl predlohy nadpisu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i-fi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i-fi"/>
              <a:t>Upravte štýl predlohy textu.</a:t>
            </a:r>
          </a:p>
          <a:p>
            <a:pPr lvl="1" rtl="0"/>
            <a:r>
              <a:rPr lang="fi-fi"/>
              <a:t>Druhá úroveň</a:t>
            </a:r>
          </a:p>
          <a:p>
            <a:pPr lvl="2" rtl="0"/>
            <a:r>
              <a:rPr lang="fi-fi"/>
              <a:t>Tretia úroveň</a:t>
            </a:r>
          </a:p>
          <a:p>
            <a:pPr lvl="3" rtl="0"/>
            <a:r>
              <a:rPr lang="fi-fi"/>
              <a:t>Štvrtá úroveň</a:t>
            </a:r>
          </a:p>
          <a:p>
            <a:pPr lvl="4" rtl="0"/>
            <a:r>
              <a:rPr lang="fi-fi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fld id="{CA76AC6C-1845-4AD9-86CE-459EC2905EDA}" type="datetimeFigureOut">
              <a:rPr lang="sk-SK" smtClean="0"/>
              <a:pPr rtl="0"/>
              <a:t>15. 9. 2022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rtl="0"/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rtl="0"/>
            <a:fld id="{EDF2FB19-191C-4C07-9760-6B65CEE1532D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rgbClr val="FF9933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rgbClr val="5330A5"/>
          </a:solidFill>
          <a:ln>
            <a:solidFill>
              <a:srgbClr val="5330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pic>
        <p:nvPicPr>
          <p:cNvPr id="1026" name="Obraz 1">
            <a:extLst>
              <a:ext uri="{FF2B5EF4-FFF2-40B4-BE49-F238E27FC236}">
                <a16:creationId xmlns:a16="http://schemas.microsoft.com/office/drawing/2014/main" id="{CFF2300B-5795-4089-A1A4-7F4A926A996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444021" y="242469"/>
            <a:ext cx="1927945" cy="1110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rgbClr val="FFC0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95536" y="2780375"/>
            <a:ext cx="8072494" cy="1297250"/>
          </a:xfrm>
        </p:spPr>
        <p:txBody>
          <a:bodyPr rtlCol="0"/>
          <a:lstStyle/>
          <a:p>
            <a:pPr algn="ctr" rtl="0"/>
            <a:r>
              <a:rPr lang="fi-fi" sz="40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Montserrat"/>
                <a:cs typeface="Calibri" panose="020F0502020204030204" pitchFamily="34" charset="0"/>
                <a:sym typeface="Montserrat"/>
              </a:rPr>
              <a:t>Pelillistetty koulutus</a:t>
            </a:r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18DE5815-B6F5-4B90-A312-30FA0020A4D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285728"/>
            <a:ext cx="1928826" cy="549715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7A28BE-81F8-47BC-AF9B-227AEE2932BD}"/>
              </a:ext>
            </a:extLst>
          </p:cNvPr>
          <p:cNvSpPr/>
          <p:nvPr/>
        </p:nvSpPr>
        <p:spPr>
          <a:xfrm>
            <a:off x="214282" y="785795"/>
            <a:ext cx="363763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sz="1600" b="1" cap="small">
                <a:solidFill>
                  <a:srgbClr val="FFC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2020-1-UK01-KA201-079177</a:t>
            </a:r>
            <a:endParaRPr lang="en-GB" sz="1000" dirty="0">
              <a:solidFill>
                <a:schemeClr val="tx2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293BA-587F-487F-AFB8-C156BDE7446B}"/>
              </a:ext>
            </a:extLst>
          </p:cNvPr>
          <p:cNvSpPr/>
          <p:nvPr/>
        </p:nvSpPr>
        <p:spPr>
          <a:xfrm>
            <a:off x="521115" y="5733651"/>
            <a:ext cx="8101770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 rtl="0"/>
            <a:r>
              <a:rPr lang="fi-fi" dirty="0">
                <a:solidFill>
                  <a:srgbClr val="EF8E7B"/>
                </a:solidFill>
              </a:rPr>
              <a:t>Pelipohjainen oppiminen ja pelillistäminen 3D-virtuaalisissa oppimisympäristöissä</a:t>
            </a:r>
          </a:p>
        </p:txBody>
      </p:sp>
    </p:spTree>
    <p:extLst>
      <p:ext uri="{BB962C8B-B14F-4D97-AF65-F5344CB8AC3E}">
        <p14:creationId xmlns:p14="http://schemas.microsoft.com/office/powerpoint/2010/main" val="96799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/>
              <a:t>QUESTLINE YLEISKATSAUS</a:t>
            </a: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5236D2D5-D280-42A8-8F27-9E0B6C2AB1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4933249"/>
              </p:ext>
            </p:extLst>
          </p:nvPr>
        </p:nvGraphicFramePr>
        <p:xfrm>
          <a:off x="1303970" y="2420570"/>
          <a:ext cx="6552728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5896">
                  <a:extLst>
                    <a:ext uri="{9D8B030D-6E8A-4147-A177-3AD203B41FA5}">
                      <a16:colId xmlns:a16="http://schemas.microsoft.com/office/drawing/2014/main" val="1215602583"/>
                    </a:ext>
                  </a:extLst>
                </a:gridCol>
                <a:gridCol w="2916832">
                  <a:extLst>
                    <a:ext uri="{9D8B030D-6E8A-4147-A177-3AD203B41FA5}">
                      <a16:colId xmlns:a16="http://schemas.microsoft.com/office/drawing/2014/main" val="3474826915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Tehtävä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Toteutus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095737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dirty="0"/>
                        <a:t>Pelipohjainen oppiminen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061156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Digitaalisiin peleihin perustuva oppiminen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406435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Pelillistäminen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59627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Koulutusviihde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425039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Vakavat pelit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Tutkimus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522883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Taso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9456785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/>
                        <a:t>Pomo taistelu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Interaktiivinen tietokilpailu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6007904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solidFill>
                            <a:schemeClr val="tx1"/>
                          </a:solidFill>
                          <a:effectLst/>
                        </a:rPr>
                        <a:t>Kokemuspisteet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594902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b="0">
                          <a:solidFill>
                            <a:schemeClr val="tx1"/>
                          </a:solidFill>
                          <a:effectLst/>
                        </a:rPr>
                        <a:t>Saavutus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i-fi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Spektraaliopettaja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83060765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47ECB3C-FB32-4463-A6E6-9053447828CC}"/>
              </a:ext>
            </a:extLst>
          </p:cNvPr>
          <p:cNvSpPr txBox="1"/>
          <p:nvPr/>
        </p:nvSpPr>
        <p:spPr>
          <a:xfrm>
            <a:off x="1295636" y="1844824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"/>
                <a:ea typeface="Times New Roman" panose="02020603050405020304" pitchFamily="18" charset="0"/>
                <a:cs typeface="Times New Roman" panose="02020603050405020304" pitchFamily="18" charset="0"/>
              </a:rPr>
              <a:t>Pelillistetty koulutus</a:t>
            </a:r>
          </a:p>
        </p:txBody>
      </p:sp>
    </p:spTree>
    <p:extLst>
      <p:ext uri="{BB962C8B-B14F-4D97-AF65-F5344CB8AC3E}">
        <p14:creationId xmlns:p14="http://schemas.microsoft.com/office/powerpoint/2010/main" val="29769515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55185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QUESTLINE KUVAUS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211372"/>
            <a:ext cx="8712968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(Digitaalinen) pelipohjainen oppiminen yhdistetään yleensä termeihin pelillistäminen, koulutusviihde ja vakavat pelit.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Tämän lähestymistavan pääajatuksena on, että oppilaat oppivat pelin kautta sen sijaan, että he oppisivat, miten peliä pelataan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Tämän mallin ydin on herättää psykologisia kokemuksia - samanlaisia, joita pelit tuottavat rikkaan ja visuaalisesti houkuttelevan estetiikkansa avulla - ja motivoida oppijoita sitoutumaan oppimistoimintaan.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3D-virtuaalimaailmat tarjoavat hedelmällisen maaperän pelillisille oppimis- ja koulutustoiminnoille.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Kouluttajat ovat päättäneet yhdistää 3D-virtuaalimaailmojen käytön pelillisten skenaarioiden toteuttamiseen monissa erilaisissa opetuskonteksteissa ja tieteenaloilla.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259632" y="148042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Kohokohdat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i-fi" dirty="0"/>
              <a:t>Pelipohjainen oppiminen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358507"/>
            <a:ext cx="8856984" cy="4166837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Prensky esitteli ja kuvaili pelipohjaista oppimista opetussisällön ja tietokonepelien yhdistelmänä.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Pelipohjaiset oppimistoiminnot voidaan jakaa kahteen pääluokkaan:</a:t>
            </a:r>
          </a:p>
          <a:p>
            <a:pPr marL="1188720" indent="-457200" algn="just" rtl="0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Oppiminen suoraan pelistä [pelaamisesta] (konstruktivistinen lähestymistapa).</a:t>
            </a:r>
          </a:p>
          <a:p>
            <a:pPr marL="1188720" indent="-457200" algn="just" rtl="0">
              <a:lnSpc>
                <a:spcPct val="150000"/>
              </a:lnSpc>
              <a:spcBef>
                <a:spcPts val="0"/>
              </a:spcBef>
              <a:buAutoNum type="arabicParenBoth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Oppiminen peliin liittyvästä opettajan ohjaamasta toiminnasta (opetuksellinen lähestymistapa).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Aktiivisen rakentamisen kannattajat korostavat oppijoille tarjottavia mahdollisuuksia harjoitella niin sanottuja pehmeitä taitoja (esim. päätöksentekoa, ongelmanratkaisua, viestintää, yhteistyötä, tiimityötä), joita ei ole helppo opettaa yksinään.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Näitä pehmeitä taitoja voidaan kuitenkin harjoitella yhteistoiminnalla - yhteistyöllä ryhmän jäsenten kanssa ja kilpailulla ryhmien välillä - tai pelaajan ja oppijan välisellä kokemuksella.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644223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2775659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4427"/>
            <a:ext cx="5791200" cy="1371600"/>
          </a:xfrm>
        </p:spPr>
        <p:txBody>
          <a:bodyPr rtlCol="0">
            <a:normAutofit fontScale="90000"/>
          </a:bodyPr>
          <a:lstStyle/>
          <a:p>
            <a:pPr rtl="0"/>
            <a:r>
              <a:rPr lang="fi-fi" dirty="0"/>
              <a:t>DIGITAALINEN PELIPOHJAINEN OPPIMINEN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61" y="2070395"/>
            <a:ext cx="8961657" cy="4748457"/>
          </a:xfrm>
        </p:spPr>
        <p:txBody>
          <a:bodyPr rtlCol="0">
            <a:normAutofit fontScale="92500"/>
          </a:bodyPr>
          <a:lstStyle/>
          <a:p>
            <a:pPr marL="457200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Digitaalinen pelipohjainen oppiminen on toinen esimerkki opiskelijakeskeisestä oppimismallista.</a:t>
            </a:r>
          </a:p>
          <a:p>
            <a:pPr marL="457200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Digitaaliset pelilliset toiminnot olisi toteutettava samoilla mahdollisuuksilla, joita tarvitaan virtuaalipelien suunnittelussa ja kehittämisessä, jotta oppijat saadaan motivoitua ja sitoutettua.</a:t>
            </a:r>
          </a:p>
          <a:p>
            <a:pPr marL="457200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Ennen digitaalisen pelipohjaisen oppimismenetelmän käyttöönottoa on otettava huomioon useita eri tekijöitä.</a:t>
            </a:r>
          </a:p>
          <a:p>
            <a:pPr marL="914400" lvl="1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Yksi tällainen tekijä on selkeän ymmärryksen kehittäminen niistä aiheista, joita digitaalinen pelipohjainen oppiminen voi tukea, sekä niistä taidoista, joita voidaan kehittää oppijoiden hyödyksi.</a:t>
            </a:r>
          </a:p>
          <a:p>
            <a:pPr marL="914400" lvl="1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Toinen tekijä on tiettyyn aiheeseen parhaiten soveltuvan pelin määrittäminen sekä käytettävän oppimisvaiheen ja opetusmenetelmän määrittäminen.</a:t>
            </a:r>
          </a:p>
          <a:p>
            <a:pPr marL="457200" indent="-457200" algn="just" rtl="0"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Kouluttajia kehotetaan yhdistämään pelielementit opetustoimintaan, jotta pelin konteksti voidaan laajentaa edelleen fyysiseen luokkahuoneeseen.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520551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4146097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64149"/>
            <a:ext cx="5791200" cy="759614"/>
          </a:xfrm>
        </p:spPr>
        <p:txBody>
          <a:bodyPr rtlCol="0"/>
          <a:lstStyle/>
          <a:p>
            <a:pPr rtl="0"/>
            <a:r>
              <a:rPr lang="fi-fi" dirty="0"/>
              <a:t>Pelillistäminen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29448"/>
            <a:ext cx="8136904" cy="4284394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Tutkijat kutsuvat pelillistämistä pelisuunnitteluelementtien käytöksi muissa kuin pelillisissä yhteyksissä.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Tämä yhdistäminen on johtanut moniin myönteisiin tuloksiin, erityisesti motivaation ja sitoutumisen osalta, verrattuna perinteisten oppimistekniikoiden käyttöön.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Vaikka pelillistämisen hyödyistä ja sovelluksista on raportoitu, tutkijat suhtautuvat edelleen hyvin epäilevästi sen tehokkuuteen oppimisprosessissa.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>
                <a:latin typeface="Arial (Body)"/>
                <a:cs typeface="Times New Roman" panose="02020603050405020304" pitchFamily="18" charset="0"/>
              </a:rPr>
              <a:t>Siksi pelattavuuden ja pedagogiikan välinen tasapainoilu on melko haastava tehtävä, jota kouluttajien ja opetussuunnittelijoiden pitäisi harkita huolellisesti ja järkevästi.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15616" y="1518063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 dirty="0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3557390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Koulutusviihde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2060848"/>
            <a:ext cx="8568952" cy="4464496"/>
          </a:xfrm>
        </p:spPr>
        <p:txBody>
          <a:bodyPr rtlCol="0">
            <a:normAutofit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Koulutusviihde määritellään teknisten innovaatioiden (esim. multimedia, tietokoneohjelmistot) käyttöönotoksi perinteisessä opetuksessa, jossa otetaan käyttöön pelejä, joiden ensisijainen tarkoitus ei ole pelkkä viihde, ja joilla pyritään tukemaan oppimista sen laajimmassa merkityksessä.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55165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7C5BB4-6488-4E4E-B3E1-2AD02687306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307"/>
          <a:stretch/>
        </p:blipFill>
        <p:spPr>
          <a:xfrm>
            <a:off x="1020476" y="3583770"/>
            <a:ext cx="6887024" cy="3081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44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5791200" cy="687606"/>
          </a:xfrm>
        </p:spPr>
        <p:txBody>
          <a:bodyPr rtlCol="0"/>
          <a:lstStyle/>
          <a:p>
            <a:pPr rtl="0"/>
            <a:r>
              <a:rPr lang="fi-fi" dirty="0"/>
              <a:t>Vakavat pelit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2054586"/>
            <a:ext cx="8568952" cy="4464496"/>
          </a:xfrm>
        </p:spPr>
        <p:txBody>
          <a:bodyPr rtlCol="0">
            <a:normAutofit lnSpcReduction="10000"/>
          </a:bodyPr>
          <a:lstStyle/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Serious Games Initiative -aloitteen tavoitteena oli saattaa yhteen "[...] kehittäjät, tutkijat ja teollisuusihmiset, jotka etsivät tapoja käyttää videopelejä ja videopeliteknologiaa viihteen ulkopuolella".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Vakavissa (opetuksellisissa) peleissä käyttäjät pyritään saamaan mukaan mielenkiintoisiin (oppimis)aktiviteetteihin, joiden avulla he voivat joko kokea ennalta laaditun tarinan tai jopa muokata sen kulkua omilla päätöksillään.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Vakavien pelien kannattajat edistävät immersiivistä oppimista, jossa opiskelijat saavuttavat syvällisen oppimisen tilan, jonka avulla he voivat käsitteellistää, käsitellä ja pohtia tutkittavia aiheita.</a:t>
            </a:r>
          </a:p>
          <a:p>
            <a:pPr marL="457200" indent="-457200" algn="just" rt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fi-fi" sz="1600" b="0" dirty="0">
                <a:latin typeface="Arial (Body)"/>
                <a:cs typeface="Times New Roman" panose="02020603050405020304" pitchFamily="18" charset="0"/>
              </a:rPr>
              <a:t>Kokeilun ja erehdyksen seuraukset (eli epäonnistuminen pelin tavoitteiden saavuttamisessa) voidaan muuntaa tai kääntää palautteeksi ja selitykseksi oppijoiden toimista.  Näin oppilaat voivat arvioida päätöksiään ja ottaa vastuun tulevista toimistaan.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CA23D1-1838-4B59-86F4-6793D4456D3A}"/>
              </a:ext>
            </a:extLst>
          </p:cNvPr>
          <p:cNvSpPr txBox="1"/>
          <p:nvPr/>
        </p:nvSpPr>
        <p:spPr>
          <a:xfrm>
            <a:off x="1187624" y="1412776"/>
            <a:ext cx="6552728" cy="465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 rtl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</a:pPr>
            <a:r>
              <a:rPr lang="fi-fi" sz="1800" b="1" i="1">
                <a:solidFill>
                  <a:srgbClr val="2F5496"/>
                </a:solidFill>
                <a:effectLst/>
                <a:latin typeface="Arial (Body)"/>
                <a:ea typeface="Times New Roman" panose="02020603050405020304" pitchFamily="18" charset="0"/>
                <a:cs typeface="Times New Roman" panose="02020603050405020304" pitchFamily="18" charset="0"/>
              </a:rPr>
              <a:t>Tietoa</a:t>
            </a:r>
          </a:p>
        </p:txBody>
      </p:sp>
    </p:spTree>
    <p:extLst>
      <p:ext uri="{BB962C8B-B14F-4D97-AF65-F5344CB8AC3E}">
        <p14:creationId xmlns:p14="http://schemas.microsoft.com/office/powerpoint/2010/main" val="29865742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2533</TotalTime>
  <Words>667</Words>
  <Application>Microsoft Office PowerPoint</Application>
  <PresentationFormat>On-screen Show (4:3)</PresentationFormat>
  <Paragraphs>68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Arial </vt:lpstr>
      <vt:lpstr>Arial (Body)</vt:lpstr>
      <vt:lpstr>Arial Black</vt:lpstr>
      <vt:lpstr>Calibri</vt:lpstr>
      <vt:lpstr>Verdana</vt:lpstr>
      <vt:lpstr>Wingdings</vt:lpstr>
      <vt:lpstr>Základné</vt:lpstr>
      <vt:lpstr>Pelillistetty koulutus</vt:lpstr>
      <vt:lpstr>QUESTLINE YLEISKATSAUS</vt:lpstr>
      <vt:lpstr>QUESTLINE KUVAUS</vt:lpstr>
      <vt:lpstr>Pelipohjainen oppiminen</vt:lpstr>
      <vt:lpstr>DIGITAALINEN PELIPOHJAINEN OPPIMINEN</vt:lpstr>
      <vt:lpstr>Pelillistäminen</vt:lpstr>
      <vt:lpstr>Koulutusviihde</vt:lpstr>
      <vt:lpstr>Vakavat pelit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Zuzana Palková</dc:creator>
  <cp:lastModifiedBy>Athanasios Christopoulos</cp:lastModifiedBy>
  <cp:revision>170</cp:revision>
  <cp:lastPrinted>2019-02-12T08:21:40Z</cp:lastPrinted>
  <dcterms:created xsi:type="dcterms:W3CDTF">2019-02-10T21:49:04Z</dcterms:created>
  <dcterms:modified xsi:type="dcterms:W3CDTF">2022-09-15T14:27:24Z</dcterms:modified>
</cp:coreProperties>
</file>