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81" r:id="rId3"/>
    <p:sldId id="282" r:id="rId4"/>
    <p:sldId id="312" r:id="rId5"/>
    <p:sldId id="309" r:id="rId6"/>
    <p:sldId id="313" r:id="rId7"/>
    <p:sldId id="310" r:id="rId8"/>
    <p:sldId id="311" r:id="rId9"/>
  </p:sldIdLst>
  <p:sldSz cx="9144000" cy="6858000" type="screen4x3"/>
  <p:notesSz cx="7315200" cy="96012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78" autoAdjust="0"/>
    <p:restoredTop sz="73790" autoAdjust="0"/>
  </p:normalViewPr>
  <p:slideViewPr>
    <p:cSldViewPr>
      <p:cViewPr varScale="1">
        <p:scale>
          <a:sx n="114" d="100"/>
          <a:sy n="114" d="100"/>
        </p:scale>
        <p:origin x="1362"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pPr rtl="0"/>
            <a:fld id="{1372E2F8-8C27-4303-A77C-E724F5C8016B}" type="datetimeFigureOut">
              <a:rPr lang="sk-SK" smtClean="0"/>
              <a:pPr rtl="0"/>
              <a:t>15. 9. 2022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pPr rtl="0"/>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pPr rtl="0"/>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pPr rtl="0"/>
            <a:fld id="{1F5F3F0D-312C-4AED-8EB4-1582FE5784D7}" type="datetimeFigureOut">
              <a:rPr lang="sk-SK" smtClean="0"/>
              <a:pPr rtl="0"/>
              <a:t>15. 9. 2022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pPr rtl="0"/>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pPr rtl="0"/>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pPr rtl="0"/>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rtlCol="0"/>
          <a:lstStyle/>
          <a:p>
            <a:pPr rtl="0"/>
            <a:endParaRPr lang="sk-SK" dirty="0"/>
          </a:p>
        </p:txBody>
      </p:sp>
      <p:sp>
        <p:nvSpPr>
          <p:cNvPr id="4" name="Zástupný objekt pre číslo snímky 3"/>
          <p:cNvSpPr>
            <a:spLocks noGrp="1"/>
          </p:cNvSpPr>
          <p:nvPr>
            <p:ph type="sldNum" sz="quarter" idx="5"/>
          </p:nvPr>
        </p:nvSpPr>
        <p:spPr/>
        <p:txBody>
          <a:bodyPr rtlCol="0"/>
          <a:lstStyle/>
          <a:p>
            <a:pPr rtl="0"/>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rtlCol="0" anchor="ctr">
            <a:noAutofit/>
          </a:bodyPr>
          <a:lstStyle>
            <a:lvl1pPr>
              <a:lnSpc>
                <a:spcPct val="100000"/>
              </a:lnSpc>
              <a:defRPr sz="6000" cap="none" spc="-80" baseline="0">
                <a:solidFill>
                  <a:srgbClr val="FFC000"/>
                </a:solidFill>
              </a:defRPr>
            </a:lvl1pPr>
          </a:lstStyle>
          <a:p>
            <a:pPr rtl="0"/>
            <a:r>
              <a:rPr lang="fi-fi"/>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rtlCol="0"/>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i-fi"/>
              <a:t>Kliknutím upravte štýl predlohy podnadpisu</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6" name="Slide Number Placeholder 5"/>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rtlCol="0">
            <a:norm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b="1">
                <a:latin typeface="Arial "/>
              </a:defRPr>
            </a:lvl1pPr>
          </a:lstStyle>
          <a:p>
            <a:pPr rtl="0"/>
            <a:r>
              <a:rPr lang="fi-fi"/>
              <a:t>Kliknutím upravte štýl predlohy nadpisu</a:t>
            </a:r>
            <a:endParaRPr lang="en-US" dirty="0"/>
          </a:p>
        </p:txBody>
      </p:sp>
      <p:sp>
        <p:nvSpPr>
          <p:cNvPr id="3" name="Content Placeholder 2"/>
          <p:cNvSpPr>
            <a:spLocks noGrp="1"/>
          </p:cNvSpPr>
          <p:nvPr>
            <p:ph idx="1"/>
          </p:nvPr>
        </p:nvSpPr>
        <p:spPr/>
        <p:txBody>
          <a:bodyPr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rtlCol="0" anchor="ctr">
            <a:noAutofit/>
          </a:bodyPr>
          <a:lstStyle>
            <a:lvl1pPr algn="l">
              <a:lnSpc>
                <a:spcPct val="100000"/>
              </a:lnSpc>
              <a:defRPr sz="7200" b="0" cap="none" spc="-80" baseline="0">
                <a:solidFill>
                  <a:srgbClr val="FFC000"/>
                </a:solidFill>
              </a:defRPr>
            </a:lvl1pPr>
          </a:lstStyle>
          <a:p>
            <a:pPr rtl="0"/>
            <a:r>
              <a:rPr lang="fi-fi"/>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rtlCol="0"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i-fi"/>
              <a:t>Upraviť štýly predlohy textu</a:t>
            </a:r>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8" name="Slide Number Placeholder 7"/>
          <p:cNvSpPr>
            <a:spLocks noGrp="1"/>
          </p:cNvSpPr>
          <p:nvPr>
            <p:ph type="sldNum" sz="quarter" idx="11"/>
          </p:nvPr>
        </p:nvSpPr>
        <p:spPr/>
        <p:txBody>
          <a:bodyPr rtlCol="0"/>
          <a:lstStyle/>
          <a:p>
            <a:pPr rtl="0"/>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rtlCol="0"/>
          <a:lstStyle/>
          <a:p>
            <a:pPr rtl="0"/>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Content Placeholder 3"/>
          <p:cNvSpPr>
            <a:spLocks noGrp="1"/>
          </p:cNvSpPr>
          <p:nvPr>
            <p:ph sz="half" idx="2"/>
          </p:nvPr>
        </p:nvSpPr>
        <p:spPr>
          <a:xfrm>
            <a:off x="509016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rtlCol="0"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a:t>Upraviť štýly predlohy textu</a:t>
            </a:r>
          </a:p>
        </p:txBody>
      </p:sp>
      <p:sp>
        <p:nvSpPr>
          <p:cNvPr id="4" name="Content Placeholder 3"/>
          <p:cNvSpPr>
            <a:spLocks noGrp="1"/>
          </p:cNvSpPr>
          <p:nvPr>
            <p:ph sz="half" idx="2"/>
          </p:nvPr>
        </p:nvSpPr>
        <p:spPr>
          <a:xfrm>
            <a:off x="1627632"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rtlCol="0"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fi-fi"/>
              <a:t>Upraviť štýly predlohy textu</a:t>
            </a:r>
          </a:p>
        </p:txBody>
      </p:sp>
      <p:sp>
        <p:nvSpPr>
          <p:cNvPr id="6" name="Content Placeholder 5"/>
          <p:cNvSpPr>
            <a:spLocks noGrp="1"/>
          </p:cNvSpPr>
          <p:nvPr>
            <p:ph sz="quarter" idx="4"/>
          </p:nvPr>
        </p:nvSpPr>
        <p:spPr>
          <a:xfrm>
            <a:off x="5093208"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8" name="Footer Placeholder 7"/>
          <p:cNvSpPr>
            <a:spLocks noGrp="1"/>
          </p:cNvSpPr>
          <p:nvPr>
            <p:ph type="ftr" sz="quarter" idx="11"/>
          </p:nvPr>
        </p:nvSpPr>
        <p:spPr/>
        <p:txBody>
          <a:bodyPr rtlCol="0"/>
          <a:lstStyle/>
          <a:p>
            <a:pPr rtl="0"/>
            <a:endParaRPr lang="sk-SK"/>
          </a:p>
        </p:txBody>
      </p:sp>
      <p:sp>
        <p:nvSpPr>
          <p:cNvPr id="9" name="Slide Number Placeholder 8"/>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cap="none" baseline="0"/>
            </a:lvl1pPr>
          </a:lstStyle>
          <a:p>
            <a:pPr rtl="0"/>
            <a:r>
              <a:rPr lang="fi-fi"/>
              <a:t>Kliknutím upravte štýl predlohy nadpisu</a:t>
            </a:r>
            <a:endParaRPr lang="en-US" dirty="0"/>
          </a:p>
        </p:txBody>
      </p:sp>
      <p:sp>
        <p:nvSpPr>
          <p:cNvPr id="3" name="Date Placeholder 2"/>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4" name="Footer Placeholder 3"/>
          <p:cNvSpPr>
            <a:spLocks noGrp="1"/>
          </p:cNvSpPr>
          <p:nvPr>
            <p:ph type="ftr" sz="quarter" idx="11"/>
          </p:nvPr>
        </p:nvSpPr>
        <p:spPr/>
        <p:txBody>
          <a:bodyPr rtlCol="0"/>
          <a:lstStyle/>
          <a:p>
            <a:pPr rtl="0"/>
            <a:endParaRPr lang="sk-SK"/>
          </a:p>
        </p:txBody>
      </p:sp>
      <p:sp>
        <p:nvSpPr>
          <p:cNvPr id="5" name="Slide Number Placeholder 4"/>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3" name="Footer Placeholder 2"/>
          <p:cNvSpPr>
            <a:spLocks noGrp="1"/>
          </p:cNvSpPr>
          <p:nvPr>
            <p:ph type="ftr" sz="quarter" idx="11"/>
          </p:nvPr>
        </p:nvSpPr>
        <p:spPr/>
        <p:txBody>
          <a:bodyPr rtlCol="0"/>
          <a:lstStyle/>
          <a:p>
            <a:pPr rtl="0"/>
            <a:endParaRPr lang="sk-SK"/>
          </a:p>
        </p:txBody>
      </p:sp>
      <p:sp>
        <p:nvSpPr>
          <p:cNvPr id="4" name="Slide Number Placeholder 3"/>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Text Placeholder 3"/>
          <p:cNvSpPr>
            <a:spLocks noGrp="1"/>
          </p:cNvSpPr>
          <p:nvPr>
            <p:ph type="body" sz="half" idx="2"/>
          </p:nvPr>
        </p:nvSpPr>
        <p:spPr>
          <a:xfrm>
            <a:off x="457200" y="1600200"/>
            <a:ext cx="3008313" cy="4480560"/>
          </a:xfrm>
        </p:spPr>
        <p:txBody>
          <a:bodyPr rtlCol="0">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
        <p:nvSpPr>
          <p:cNvPr id="8" name="Title 7"/>
          <p:cNvSpPr>
            <a:spLocks noGrp="1"/>
          </p:cNvSpPr>
          <p:nvPr>
            <p:ph type="title"/>
          </p:nvPr>
        </p:nvSpPr>
        <p:spPr/>
        <p:txBody>
          <a:bodyPr rtlCol="0">
            <a:noAutofit/>
          </a:bodyPr>
          <a:lstStyle>
            <a:lvl1pPr>
              <a:defRPr sz="2800"/>
            </a:lvl1pPr>
          </a:lstStyle>
          <a:p>
            <a:pPr rtl="0"/>
            <a:r>
              <a:rPr lang="fi-fi"/>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i-fi"/>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rtlCol="0"/>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rtlCol="0" anchor="t">
            <a:noAutofit/>
          </a:bodyPr>
          <a:lstStyle>
            <a:lvl1pPr>
              <a:defRPr sz="2400"/>
            </a:lvl1pPr>
          </a:lstStyle>
          <a:p>
            <a:pPr rtl="0"/>
            <a:r>
              <a:rPr lang="fi-fi"/>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pPr rtl="0"/>
            <a:r>
              <a:rPr lang="fi-fi"/>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pPr rtl="0"/>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pPr rtl="0"/>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57158" y="2786058"/>
            <a:ext cx="8072494" cy="1297250"/>
          </a:xfrm>
        </p:spPr>
        <p:txBody>
          <a:bodyPr rtlCol="0"/>
          <a:lstStyle/>
          <a:p>
            <a:pPr algn="ctr" rtl="0"/>
            <a:r>
              <a:rPr lang="fi-fi" sz="4000" b="1">
                <a:solidFill>
                  <a:schemeClr val="accent6">
                    <a:lumMod val="75000"/>
                  </a:schemeClr>
                </a:solidFill>
                <a:latin typeface="Calibri" panose="020F0502020204030204" pitchFamily="34" charset="0"/>
                <a:ea typeface="Montserrat"/>
                <a:cs typeface="Calibri" panose="020F0502020204030204" pitchFamily="34" charset="0"/>
                <a:sym typeface="Montserrat"/>
              </a:rPr>
              <a:t>Pelimekaniikan luokittelu</a:t>
            </a:r>
          </a:p>
        </p:txBody>
      </p:sp>
      <p:sp>
        <p:nvSpPr>
          <p:cNvPr id="3" name="Podnadpis 2"/>
          <p:cNvSpPr>
            <a:spLocks noGrp="1"/>
          </p:cNvSpPr>
          <p:nvPr>
            <p:ph type="subTitle" idx="1"/>
          </p:nvPr>
        </p:nvSpPr>
        <p:spPr>
          <a:xfrm>
            <a:off x="642910" y="4000504"/>
            <a:ext cx="7283152" cy="576064"/>
          </a:xfrm>
        </p:spPr>
        <p:txBody>
          <a:bodyPr rtlCol="0">
            <a:normAutofit/>
          </a:bodyPr>
          <a:lstStyle/>
          <a:p>
            <a:pPr algn="ctr" rtl="0"/>
            <a:r>
              <a:rPr lang="fi-fi"/>
              <a:t> </a:t>
            </a: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rtlCol="0">
            <a:spAutoFit/>
          </a:bodyPr>
          <a:lstStyle/>
          <a:p>
            <a:pPr algn="ctr" rtl="0"/>
            <a:r>
              <a:rPr lang="fi-fi" sz="1600" b="1" cap="small">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467544" y="5887539"/>
            <a:ext cx="8101770" cy="369332"/>
          </a:xfrm>
          <a:prstGeom prst="rect">
            <a:avLst/>
          </a:prstGeom>
        </p:spPr>
        <p:txBody>
          <a:bodyPr wrap="square" rtlCol="0">
            <a:spAutoFit/>
          </a:bodyPr>
          <a:lstStyle/>
          <a:p>
            <a:pPr algn="ctr" rtl="0"/>
            <a:r>
              <a:rPr lang="fi-fi" dirty="0">
                <a:solidFill>
                  <a:srgbClr val="EF8E7B"/>
                </a:solidFill>
              </a:rPr>
              <a:t>Pelipohjainen oppiminen ja pelillistäminen 3D-virtuaalisissa oppimisympäristöissä</a:t>
            </a: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829" y="17397"/>
            <a:ext cx="5791200" cy="1371600"/>
          </a:xfrm>
        </p:spPr>
        <p:txBody>
          <a:bodyPr rtlCol="0"/>
          <a:lstStyle/>
          <a:p>
            <a:pPr rtl="0"/>
            <a:r>
              <a:rPr lang="fi-fi"/>
              <a:t>Tehtäväsarjan yleiskatsaus</a:t>
            </a:r>
          </a:p>
        </p:txBody>
      </p:sp>
      <p:sp>
        <p:nvSpPr>
          <p:cNvPr id="13" name="TextBox 12">
            <a:extLst>
              <a:ext uri="{FF2B5EF4-FFF2-40B4-BE49-F238E27FC236}">
                <a16:creationId xmlns:a16="http://schemas.microsoft.com/office/drawing/2014/main" id="{32CA23D1-1838-4B59-86F4-6793D4456D3A}"/>
              </a:ext>
            </a:extLst>
          </p:cNvPr>
          <p:cNvSpPr txBox="1"/>
          <p:nvPr/>
        </p:nvSpPr>
        <p:spPr>
          <a:xfrm>
            <a:off x="647564" y="1628800"/>
            <a:ext cx="763284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dirty="0">
                <a:solidFill>
                  <a:srgbClr val="2F5496"/>
                </a:solidFill>
                <a:effectLst/>
                <a:latin typeface="Arial (Body)"/>
                <a:ea typeface="Times New Roman" panose="02020603050405020304" pitchFamily="18" charset="0"/>
                <a:cs typeface="Times New Roman" panose="02020603050405020304" pitchFamily="18" charset="0"/>
              </a:rPr>
              <a:t>Pelimekaniikan luokittelu</a:t>
            </a:r>
          </a:p>
        </p:txBody>
      </p:sp>
      <p:graphicFrame>
        <p:nvGraphicFramePr>
          <p:cNvPr id="3" name="Table 3">
            <a:extLst>
              <a:ext uri="{FF2B5EF4-FFF2-40B4-BE49-F238E27FC236}">
                <a16:creationId xmlns:a16="http://schemas.microsoft.com/office/drawing/2014/main" id="{6D79BE5A-BE32-4C6C-B3E1-B2352DAEF16A}"/>
              </a:ext>
            </a:extLst>
          </p:cNvPr>
          <p:cNvGraphicFramePr>
            <a:graphicFrameLocks noGrp="1"/>
          </p:cNvGraphicFramePr>
          <p:nvPr>
            <p:extLst>
              <p:ext uri="{D42A27DB-BD31-4B8C-83A1-F6EECF244321}">
                <p14:modId xmlns:p14="http://schemas.microsoft.com/office/powerpoint/2010/main" val="1609715364"/>
              </p:ext>
            </p:extLst>
          </p:nvPr>
        </p:nvGraphicFramePr>
        <p:xfrm>
          <a:off x="323528" y="2204864"/>
          <a:ext cx="8496944" cy="4175760"/>
        </p:xfrm>
        <a:graphic>
          <a:graphicData uri="http://schemas.openxmlformats.org/drawingml/2006/table">
            <a:tbl>
              <a:tblPr firstRow="1" bandRow="1">
                <a:tableStyleId>{5C22544A-7EE6-4342-B048-85BDC9FD1C3A}</a:tableStyleId>
              </a:tblPr>
              <a:tblGrid>
                <a:gridCol w="4248472">
                  <a:extLst>
                    <a:ext uri="{9D8B030D-6E8A-4147-A177-3AD203B41FA5}">
                      <a16:colId xmlns:a16="http://schemas.microsoft.com/office/drawing/2014/main" val="1720858226"/>
                    </a:ext>
                  </a:extLst>
                </a:gridCol>
                <a:gridCol w="4248472">
                  <a:extLst>
                    <a:ext uri="{9D8B030D-6E8A-4147-A177-3AD203B41FA5}">
                      <a16:colId xmlns:a16="http://schemas.microsoft.com/office/drawing/2014/main" val="2469675038"/>
                    </a:ext>
                  </a:extLst>
                </a:gridCol>
              </a:tblGrid>
              <a:tr h="328535">
                <a:tc>
                  <a:txBody>
                    <a:bodyPr/>
                    <a:lstStyle/>
                    <a:p>
                      <a:pPr algn="ctr" rtl="0"/>
                      <a:r>
                        <a:rPr lang="fi-fi" sz="1600" b="1"/>
                        <a:t>Tehtävä</a:t>
                      </a:r>
                    </a:p>
                  </a:txBody>
                  <a:tcPr anchor="ctr"/>
                </a:tc>
                <a:tc>
                  <a:txBody>
                    <a:bodyPr/>
                    <a:lstStyle/>
                    <a:p>
                      <a:pPr algn="ctr" rtl="0"/>
                      <a:r>
                        <a:rPr lang="fi-fi" sz="1600" b="1"/>
                        <a:t>Työ</a:t>
                      </a:r>
                    </a:p>
                  </a:txBody>
                  <a:tcPr anchor="ctr"/>
                </a:tc>
                <a:extLst>
                  <a:ext uri="{0D108BD9-81ED-4DB2-BD59-A6C34878D82A}">
                    <a16:rowId xmlns:a16="http://schemas.microsoft.com/office/drawing/2014/main" val="2490793634"/>
                  </a:ext>
                </a:extLst>
              </a:tr>
              <a:tr h="328535">
                <a:tc>
                  <a:txBody>
                    <a:bodyPr/>
                    <a:lstStyle/>
                    <a:p>
                      <a:pPr algn="l" rtl="0"/>
                      <a:r>
                        <a:rPr lang="fi-fi" sz="1600" b="0"/>
                        <a:t>Vuorot</a:t>
                      </a:r>
                    </a:p>
                  </a:txBody>
                  <a:tcPr anchor="ctr"/>
                </a:tc>
                <a:tc>
                  <a:txBody>
                    <a:bodyPr/>
                    <a:lstStyle/>
                    <a:p>
                      <a:pPr algn="ctr" rtl="0"/>
                      <a:r>
                        <a:rPr lang="fi-fi" sz="1600" b="0"/>
                        <a:t>Tutkimus</a:t>
                      </a:r>
                    </a:p>
                  </a:txBody>
                  <a:tcPr anchor="ctr"/>
                </a:tc>
                <a:extLst>
                  <a:ext uri="{0D108BD9-81ED-4DB2-BD59-A6C34878D82A}">
                    <a16:rowId xmlns:a16="http://schemas.microsoft.com/office/drawing/2014/main" val="4010958722"/>
                  </a:ext>
                </a:extLst>
              </a:tr>
              <a:tr h="328535">
                <a:tc>
                  <a:txBody>
                    <a:bodyPr/>
                    <a:lstStyle/>
                    <a:p>
                      <a:pPr algn="l" rtl="0"/>
                      <a:r>
                        <a:rPr lang="fi-fi" sz="1600" b="0"/>
                        <a:t>Tehtävät</a:t>
                      </a:r>
                    </a:p>
                  </a:txBody>
                  <a:tcPr anchor="ctr"/>
                </a:tc>
                <a:tc>
                  <a:txBody>
                    <a:bodyPr/>
                    <a:lstStyle/>
                    <a:p>
                      <a:pPr algn="ctr" rtl="0"/>
                      <a:r>
                        <a:rPr lang="fi-fi" sz="1600" b="0"/>
                        <a:t>Tutkimus</a:t>
                      </a:r>
                    </a:p>
                  </a:txBody>
                  <a:tcPr anchor="ctr"/>
                </a:tc>
                <a:extLst>
                  <a:ext uri="{0D108BD9-81ED-4DB2-BD59-A6C34878D82A}">
                    <a16:rowId xmlns:a16="http://schemas.microsoft.com/office/drawing/2014/main" val="2593458390"/>
                  </a:ext>
                </a:extLst>
              </a:tr>
              <a:tr h="328535">
                <a:tc>
                  <a:txBody>
                    <a:bodyPr/>
                    <a:lstStyle/>
                    <a:p>
                      <a:pPr algn="l" rtl="0"/>
                      <a:r>
                        <a:rPr lang="fi-fi" sz="1600" b="0"/>
                        <a:t>Palkinnot</a:t>
                      </a:r>
                    </a:p>
                  </a:txBody>
                  <a:tcPr anchor="ctr"/>
                </a:tc>
                <a:tc>
                  <a:txBody>
                    <a:bodyPr/>
                    <a:lstStyle/>
                    <a:p>
                      <a:pPr algn="ctr" rtl="0"/>
                      <a:r>
                        <a:rPr lang="fi-fi" sz="1600" b="0"/>
                        <a:t>Tutkimus</a:t>
                      </a:r>
                    </a:p>
                  </a:txBody>
                  <a:tcPr anchor="ctr"/>
                </a:tc>
                <a:extLst>
                  <a:ext uri="{0D108BD9-81ED-4DB2-BD59-A6C34878D82A}">
                    <a16:rowId xmlns:a16="http://schemas.microsoft.com/office/drawing/2014/main" val="1440980562"/>
                  </a:ext>
                </a:extLst>
              </a:tr>
              <a:tr h="328535">
                <a:tc>
                  <a:txBody>
                    <a:bodyPr/>
                    <a:lstStyle/>
                    <a:p>
                      <a:pPr algn="l" rtl="0"/>
                      <a:r>
                        <a:rPr lang="fi-fi" sz="1600" b="0"/>
                        <a:t>Tulostaulut</a:t>
                      </a:r>
                    </a:p>
                  </a:txBody>
                  <a:tcPr anchor="ctr"/>
                </a:tc>
                <a:tc>
                  <a:txBody>
                    <a:bodyPr/>
                    <a:lstStyle/>
                    <a:p>
                      <a:pPr algn="ctr" rtl="0"/>
                      <a:r>
                        <a:rPr lang="fi-fi" sz="1600" b="0"/>
                        <a:t>Tutkimus</a:t>
                      </a:r>
                    </a:p>
                  </a:txBody>
                  <a:tcPr anchor="ctr"/>
                </a:tc>
                <a:extLst>
                  <a:ext uri="{0D108BD9-81ED-4DB2-BD59-A6C34878D82A}">
                    <a16:rowId xmlns:a16="http://schemas.microsoft.com/office/drawing/2014/main" val="3320973372"/>
                  </a:ext>
                </a:extLst>
              </a:tr>
              <a:tr h="328535">
                <a:tc>
                  <a:txBody>
                    <a:bodyPr/>
                    <a:lstStyle/>
                    <a:p>
                      <a:pPr algn="l" rtl="0"/>
                      <a:r>
                        <a:rPr lang="fi-fi" sz="1600" b="0"/>
                        <a:t>Muut kuin pelaajan hahmot (valinnainen)</a:t>
                      </a:r>
                    </a:p>
                  </a:txBody>
                  <a:tcPr anchor="ctr"/>
                </a:tc>
                <a:tc>
                  <a:txBody>
                    <a:bodyPr/>
                    <a:lstStyle/>
                    <a:p>
                      <a:pPr algn="ctr" rtl="0"/>
                      <a:r>
                        <a:rPr lang="fi-fi" sz="1600" b="0"/>
                        <a:t>Tutkimus</a:t>
                      </a:r>
                    </a:p>
                  </a:txBody>
                  <a:tcPr anchor="ctr"/>
                </a:tc>
                <a:extLst>
                  <a:ext uri="{0D108BD9-81ED-4DB2-BD59-A6C34878D82A}">
                    <a16:rowId xmlns:a16="http://schemas.microsoft.com/office/drawing/2014/main" val="4017189507"/>
                  </a:ext>
                </a:extLst>
              </a:tr>
              <a:tr h="328535">
                <a:tc>
                  <a:txBody>
                    <a:bodyPr/>
                    <a:lstStyle/>
                    <a:p>
                      <a:pPr algn="l" rtl="0"/>
                      <a:r>
                        <a:rPr lang="fi-fi" sz="1600" b="0" kern="1200" dirty="0">
                          <a:solidFill>
                            <a:schemeClr val="dk1"/>
                          </a:solidFill>
                          <a:effectLst/>
                          <a:latin typeface="+mn-lt"/>
                          <a:ea typeface="+mn-ea"/>
                          <a:cs typeface="+mn-cs"/>
                        </a:rPr>
                        <a:t>Taso</a:t>
                      </a:r>
                      <a:endParaRPr lang="en-US" sz="1600" b="0" dirty="0"/>
                    </a:p>
                  </a:txBody>
                  <a:tcPr anchor="ctr"/>
                </a:tc>
                <a:tc>
                  <a:txBody>
                    <a:bodyPr/>
                    <a:lstStyle/>
                    <a:p>
                      <a:pPr algn="ctr" rtl="0"/>
                      <a:r>
                        <a:rPr lang="fi-fi" sz="1600" b="0"/>
                        <a:t>7</a:t>
                      </a:r>
                    </a:p>
                  </a:txBody>
                  <a:tcPr anchor="ctr"/>
                </a:tc>
                <a:extLst>
                  <a:ext uri="{0D108BD9-81ED-4DB2-BD59-A6C34878D82A}">
                    <a16:rowId xmlns:a16="http://schemas.microsoft.com/office/drawing/2014/main" val="2382023650"/>
                  </a:ext>
                </a:extLst>
              </a:tr>
              <a:tr h="806404">
                <a:tc>
                  <a:txBody>
                    <a:bodyPr/>
                    <a:lstStyle/>
                    <a:p>
                      <a:pPr algn="l" rtl="0"/>
                      <a:r>
                        <a:rPr lang="fi-fi" sz="1600" b="0" kern="1200">
                          <a:solidFill>
                            <a:schemeClr val="dk1"/>
                          </a:solidFill>
                          <a:effectLst/>
                          <a:latin typeface="+mn-lt"/>
                          <a:ea typeface="+mn-ea"/>
                          <a:cs typeface="+mn-cs"/>
                        </a:rPr>
                        <a:t>Haaste</a:t>
                      </a:r>
                      <a:endParaRPr lang="en-US" sz="1600" b="0" dirty="0"/>
                    </a:p>
                  </a:txBody>
                  <a:tcPr anchor="ctr"/>
                </a:tc>
                <a:tc>
                  <a:txBody>
                    <a:bodyPr/>
                    <a:lstStyle/>
                    <a:p>
                      <a:pPr algn="just" rtl="0"/>
                      <a:r>
                        <a:rPr lang="fi-fi" sz="1600" kern="1200">
                          <a:solidFill>
                            <a:schemeClr val="dk1"/>
                          </a:solidFill>
                          <a:effectLst/>
                          <a:latin typeface="+mn-lt"/>
                          <a:ea typeface="+mn-ea"/>
                          <a:cs typeface="+mn-cs"/>
                        </a:rPr>
                        <a:t>Valitse 2 oppimismekanismia ja anna lyhyt kuvaus 3D-virtuaalioppimisympäristössä toteutetusta koulutustoimenpiteestä.</a:t>
                      </a:r>
                      <a:endParaRPr lang="en-US" sz="1600" b="0" dirty="0"/>
                    </a:p>
                  </a:txBody>
                  <a:tcPr anchor="ctr"/>
                </a:tc>
                <a:extLst>
                  <a:ext uri="{0D108BD9-81ED-4DB2-BD59-A6C34878D82A}">
                    <a16:rowId xmlns:a16="http://schemas.microsoft.com/office/drawing/2014/main" val="164969082"/>
                  </a:ext>
                </a:extLst>
              </a:tr>
              <a:tr h="328535">
                <a:tc>
                  <a:txBody>
                    <a:bodyPr/>
                    <a:lstStyle/>
                    <a:p>
                      <a:pPr algn="l" rtl="0"/>
                      <a:r>
                        <a:rPr lang="fi-fi" sz="1600" b="0" kern="1200">
                          <a:solidFill>
                            <a:schemeClr val="dk1"/>
                          </a:solidFill>
                          <a:effectLst/>
                          <a:latin typeface="+mn-lt"/>
                          <a:ea typeface="+mn-ea"/>
                          <a:cs typeface="+mn-cs"/>
                        </a:rPr>
                        <a:t>Pomotaistelu</a:t>
                      </a:r>
                      <a:endParaRPr lang="en-US" sz="1600" b="0" dirty="0"/>
                    </a:p>
                  </a:txBody>
                  <a:tcPr anchor="ctr"/>
                </a:tc>
                <a:tc>
                  <a:txBody>
                    <a:bodyPr/>
                    <a:lstStyle/>
                    <a:p>
                      <a:pPr algn="ctr" rtl="0"/>
                      <a:r>
                        <a:rPr lang="fi-fi" sz="1600" b="0"/>
                        <a:t>Tietokilpailupohjainen peli</a:t>
                      </a:r>
                    </a:p>
                  </a:txBody>
                  <a:tcPr anchor="ctr"/>
                </a:tc>
                <a:extLst>
                  <a:ext uri="{0D108BD9-81ED-4DB2-BD59-A6C34878D82A}">
                    <a16:rowId xmlns:a16="http://schemas.microsoft.com/office/drawing/2014/main" val="3142883507"/>
                  </a:ext>
                </a:extLst>
              </a:tr>
              <a:tr h="328535">
                <a:tc>
                  <a:txBody>
                    <a:bodyPr/>
                    <a:lstStyle/>
                    <a:p>
                      <a:pPr algn="l" rtl="0"/>
                      <a:r>
                        <a:rPr lang="fi-fi" sz="1600" b="0" kern="1200">
                          <a:solidFill>
                            <a:schemeClr val="dk1"/>
                          </a:solidFill>
                          <a:effectLst/>
                          <a:latin typeface="+mn-lt"/>
                          <a:ea typeface="+mn-ea"/>
                          <a:cs typeface="+mn-cs"/>
                        </a:rPr>
                        <a:t>Kokemuspisteet</a:t>
                      </a:r>
                      <a:endParaRPr lang="en-US" sz="1600" b="0" dirty="0"/>
                    </a:p>
                  </a:txBody>
                  <a:tcPr anchor="ctr"/>
                </a:tc>
                <a:tc>
                  <a:txBody>
                    <a:bodyPr/>
                    <a:lstStyle/>
                    <a:p>
                      <a:pPr algn="ctr" rtl="0"/>
                      <a:r>
                        <a:rPr lang="fi-fi" sz="1600" b="0" dirty="0"/>
                        <a:t>500</a:t>
                      </a:r>
                    </a:p>
                  </a:txBody>
                  <a:tcPr anchor="ctr"/>
                </a:tc>
                <a:extLst>
                  <a:ext uri="{0D108BD9-81ED-4DB2-BD59-A6C34878D82A}">
                    <a16:rowId xmlns:a16="http://schemas.microsoft.com/office/drawing/2014/main" val="965825557"/>
                  </a:ext>
                </a:extLst>
              </a:tr>
              <a:tr h="328535">
                <a:tc>
                  <a:txBody>
                    <a:bodyPr/>
                    <a:lstStyle/>
                    <a:p>
                      <a:pPr algn="l" rtl="0"/>
                      <a:r>
                        <a:rPr lang="fi-fi" sz="1600" b="0" kern="1200">
                          <a:solidFill>
                            <a:schemeClr val="dk1"/>
                          </a:solidFill>
                          <a:effectLst/>
                          <a:latin typeface="+mn-lt"/>
                          <a:ea typeface="+mn-ea"/>
                          <a:cs typeface="+mn-cs"/>
                        </a:rPr>
                        <a:t>Saavutus</a:t>
                      </a:r>
                      <a:endParaRPr lang="en-US" sz="1600" b="0" dirty="0"/>
                    </a:p>
                  </a:txBody>
                  <a:tcPr anchor="ctr"/>
                </a:tc>
                <a:tc>
                  <a:txBody>
                    <a:bodyPr/>
                    <a:lstStyle/>
                    <a:p>
                      <a:pPr algn="ctr" rtl="0"/>
                      <a:r>
                        <a:rPr lang="fi-fi" sz="1600" b="0" dirty="0"/>
                        <a:t>Mechanar</a:t>
                      </a:r>
                      <a:endParaRPr lang="en-US" sz="1600" b="0" dirty="0"/>
                    </a:p>
                  </a:txBody>
                  <a:tcPr anchor="ctr"/>
                </a:tc>
                <a:extLst>
                  <a:ext uri="{0D108BD9-81ED-4DB2-BD59-A6C34878D82A}">
                    <a16:rowId xmlns:a16="http://schemas.microsoft.com/office/drawing/2014/main" val="361936258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i-fi"/>
              <a:t>Tehtäväsarjan kuvaus</a:t>
            </a:r>
          </a:p>
        </p:txBody>
      </p:sp>
      <p:sp>
        <p:nvSpPr>
          <p:cNvPr id="3" name="Content Placeholder 2"/>
          <p:cNvSpPr>
            <a:spLocks noGrp="1"/>
          </p:cNvSpPr>
          <p:nvPr>
            <p:ph idx="1"/>
          </p:nvPr>
        </p:nvSpPr>
        <p:spPr>
          <a:xfrm>
            <a:off x="251520" y="2420888"/>
            <a:ext cx="8568952" cy="3672408"/>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"Pelimekaniikat ovat sääntöjen ja palautesilmukoiden rakenteita, joiden tarkoituksena on tuottaa nautinnollista pelattavuutta."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Erilaisia pelimekaniikkoja käytetään pelaajien motivaatiokannustimien ja osallistumishalukkuuden hyödyntämiseen.</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Samalla tavalla epäonnistumismekaniikkaa hyödynnetään viestimään leikkisällä tavalla, mitä pelaajan pitäisi ja mitä ei pitäisi tehdä.</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Kokonaisvaltaisessa pelisuunnittelussa voi olla kyse eri motivaatiotekijöiden yhdistelmästä.  Kun oppijat joutuvat kuitenkin kohtaamaan useita pelimekaanisia elementtejä, voi olla vaikeaa keskittyä oppimistavoitteisiin.</a:t>
            </a:r>
          </a:p>
        </p:txBody>
      </p:sp>
      <p:sp>
        <p:nvSpPr>
          <p:cNvPr id="13" name="TextBox 12">
            <a:extLst>
              <a:ext uri="{FF2B5EF4-FFF2-40B4-BE49-F238E27FC236}">
                <a16:creationId xmlns:a16="http://schemas.microsoft.com/office/drawing/2014/main" id="{32CA23D1-1838-4B59-86F4-6793D4456D3A}"/>
              </a:ext>
            </a:extLst>
          </p:cNvPr>
          <p:cNvSpPr txBox="1"/>
          <p:nvPr/>
        </p:nvSpPr>
        <p:spPr>
          <a:xfrm>
            <a:off x="251520" y="1739943"/>
            <a:ext cx="8568952"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Kohokohdat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03145"/>
            <a:ext cx="5791200" cy="759614"/>
          </a:xfrm>
        </p:spPr>
        <p:txBody>
          <a:bodyPr rtlCol="0"/>
          <a:lstStyle/>
          <a:p>
            <a:pPr rtl="0"/>
            <a:r>
              <a:rPr lang="fi-fi" dirty="0"/>
              <a:t>Vuorot</a:t>
            </a:r>
          </a:p>
        </p:txBody>
      </p:sp>
      <p:sp>
        <p:nvSpPr>
          <p:cNvPr id="3" name="Content Placeholder 2"/>
          <p:cNvSpPr>
            <a:spLocks noGrp="1"/>
          </p:cNvSpPr>
          <p:nvPr>
            <p:ph idx="1"/>
          </p:nvPr>
        </p:nvSpPr>
        <p:spPr>
          <a:xfrm>
            <a:off x="197768" y="2204864"/>
            <a:ext cx="8532440" cy="4392488"/>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"Vuoropohjaisissa peleissä pelin kulku on jaettu tarkasti määriteltyihin ja näkyviin osiin, joita kutsutaan vuoroiksi."</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Vuoropohjaisissa peleissä pelaajat voivat "pysäyttää" pelimaailman ennen toiminnan aloittamista.</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Kaikki pelivuorot eivät ole samanlaisia.  Esimerkiksi:</a:t>
            </a:r>
          </a:p>
          <a:p>
            <a:pPr marL="914400" lvl="1"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Sotapeleissä kunkin vuoron kesto on yleensä määritelty.</a:t>
            </a:r>
          </a:p>
          <a:p>
            <a:pPr marL="914400" lvl="1"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Urheilupeleissä vuoro on "yksi toiminto", jonka pelaajat voivat suorittaa kierroksensa aikana, mutta sen kesto vaihtelee.</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Yleisimmin käytetyt lähestymistavat opetuskäytössä ovat ajoitetut vuorot ja ajanpainotus, joilla pyritään lisäämään pelaajille aikapaineita, jotta he joutuisivat miettimään ja sitoutumaan tekoihinsa.</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84784"/>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dirty="0">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425814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5791200" cy="831622"/>
          </a:xfrm>
        </p:spPr>
        <p:txBody>
          <a:bodyPr rtlCol="0"/>
          <a:lstStyle/>
          <a:p>
            <a:pPr rtl="0"/>
            <a:r>
              <a:rPr lang="fi-fi" dirty="0"/>
              <a:t>Tehtävät</a:t>
            </a:r>
          </a:p>
        </p:txBody>
      </p:sp>
      <p:sp>
        <p:nvSpPr>
          <p:cNvPr id="3" name="Content Placeholder 2"/>
          <p:cNvSpPr>
            <a:spLocks noGrp="1"/>
          </p:cNvSpPr>
          <p:nvPr>
            <p:ph idx="1"/>
          </p:nvPr>
        </p:nvSpPr>
        <p:spPr>
          <a:xfrm>
            <a:off x="143508" y="2060848"/>
            <a:ext cx="8640960" cy="4464496"/>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"Tehtävä on videopeleissä työ, jonka pelaajan ohjaama hahmo, ryhmä tai ryhmä hahmoja voi suorittaa saadakseen palkkion."</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Tehtäviin perustuvissa opetuspeleissä pelaajat osallistuvat toisiinsa liittyviin toimintoihin, joihin yleensä liittyy liikkumista eri toimintapisteissä.</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Tehtävän tai tehtäväsarjan (questline) onnistunut suorittaminen johtaa konkreettisen tavoitteen tai palkkion saavuttamiseen.</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Kyselypohjainen oppiminen on opetusmenetelmänä rakennettu perehdytyksen, toiminnan ja jälkipuinnin jaksoksi.</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Tämän menetelmän integrointi liittyy yleensä ongelmanratkaisua sisältävien toimintojen toteuttamiseen, sillä oppilaiden ja pelaajien on onnistuneesti vastattava annettujen tehtävien haasteisiin edetäkseen ja lopulta voittaakseen.</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500207"/>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738067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5791200" cy="720080"/>
          </a:xfrm>
        </p:spPr>
        <p:txBody>
          <a:bodyPr rtlCol="0"/>
          <a:lstStyle/>
          <a:p>
            <a:pPr rtl="0"/>
            <a:r>
              <a:rPr lang="fi-fi" dirty="0"/>
              <a:t>Palkinnot</a:t>
            </a:r>
          </a:p>
        </p:txBody>
      </p:sp>
      <p:sp>
        <p:nvSpPr>
          <p:cNvPr id="3" name="Content Placeholder 2"/>
          <p:cNvSpPr>
            <a:spLocks noGrp="1"/>
          </p:cNvSpPr>
          <p:nvPr>
            <p:ph idx="1"/>
          </p:nvPr>
        </p:nvSpPr>
        <p:spPr>
          <a:xfrm>
            <a:off x="35496" y="1368584"/>
            <a:ext cx="8964488" cy="5455972"/>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"Palkitsemisjärjestelmiä voidaan pitää pelaajien motivaattoreina tai kompromisseina pettymysten lieventämiseksi".</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Palkitsemismekanismit voidaan jakaa seuraaviin luokkiin:</a:t>
            </a:r>
          </a:p>
          <a:p>
            <a:pPr marL="1188720" indent="-457200" algn="just" rtl="0">
              <a:lnSpc>
                <a:spcPct val="150000"/>
              </a:lnSpc>
              <a:spcBef>
                <a:spcPts val="0"/>
              </a:spcBef>
              <a:buAutoNum type="alphaLcParenBoth"/>
            </a:pPr>
            <a:r>
              <a:rPr lang="fi-fi" sz="1600" b="0" dirty="0">
                <a:latin typeface="Arial (Body)"/>
                <a:cs typeface="Times New Roman" panose="02020603050405020304" pitchFamily="18" charset="0"/>
              </a:rPr>
              <a:t>ulkoisen motivaation palkinnot (merkit, pisteet, fyysiset tai virtuaaliset tavarat).</a:t>
            </a:r>
          </a:p>
          <a:p>
            <a:pPr marL="1188720" indent="-457200" algn="just" rtl="0">
              <a:lnSpc>
                <a:spcPct val="150000"/>
              </a:lnSpc>
              <a:spcBef>
                <a:spcPts val="0"/>
              </a:spcBef>
              <a:buAutoNum type="alphaLcParenBoth"/>
            </a:pPr>
            <a:r>
              <a:rPr lang="fi-fi" sz="1600" b="0" dirty="0">
                <a:latin typeface="Arial (Body)"/>
                <a:cs typeface="Times New Roman" panose="02020603050405020304" pitchFamily="18" charset="0"/>
              </a:rPr>
              <a:t>sisäisen motivaation palkinnot (edistymispalkit, ilmoitukset, tulostaulut).</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Toimitusjärjestelmä voi olla erimuotoinen, kuten:</a:t>
            </a:r>
          </a:p>
          <a:p>
            <a:pPr marL="1188720" indent="-457200" algn="just" rtl="0">
              <a:lnSpc>
                <a:spcPct val="150000"/>
              </a:lnSpc>
              <a:spcBef>
                <a:spcPts val="0"/>
              </a:spcBef>
              <a:buAutoNum type="alphaLcParenBoth"/>
            </a:pPr>
            <a:r>
              <a:rPr lang="fi-fi" sz="1600" b="0" dirty="0">
                <a:latin typeface="Arial (Body)"/>
                <a:cs typeface="Times New Roman" panose="02020603050405020304" pitchFamily="18" charset="0"/>
              </a:rPr>
              <a:t>satunnaisia palkintoja,  </a:t>
            </a:r>
          </a:p>
          <a:p>
            <a:pPr marL="1188720" indent="-457200" algn="just" rtl="0">
              <a:lnSpc>
                <a:spcPct val="150000"/>
              </a:lnSpc>
              <a:spcBef>
                <a:spcPts val="0"/>
              </a:spcBef>
              <a:buAutoNum type="alphaLcParenBoth"/>
            </a:pPr>
            <a:r>
              <a:rPr lang="fi-fi" sz="1600" b="0" dirty="0">
                <a:latin typeface="Arial (Body)"/>
                <a:cs typeface="Times New Roman" panose="02020603050405020304" pitchFamily="18" charset="0"/>
              </a:rPr>
              <a:t>kiinteä palkkioaikataulu,  </a:t>
            </a:r>
          </a:p>
          <a:p>
            <a:pPr marL="1188720" indent="-457200" algn="just" rtl="0">
              <a:lnSpc>
                <a:spcPct val="150000"/>
              </a:lnSpc>
              <a:spcBef>
                <a:spcPts val="0"/>
              </a:spcBef>
              <a:buAutoNum type="alphaLcParenBoth"/>
            </a:pPr>
            <a:r>
              <a:rPr lang="fi-fi" sz="1600" b="0" dirty="0">
                <a:latin typeface="Arial (Body)"/>
                <a:cs typeface="Times New Roman" panose="02020603050405020304" pitchFamily="18" charset="0"/>
              </a:rPr>
              <a:t>ajasta riippuvat palkkiot.</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Joitakin merkittävimpiä palkkiotyyppejä ovat merkit, saavutukset, palauteviestit, kokemuspisteet, esineiden myöntäminen ja sisällön avaaminen.</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Pelaajat voivat käyttää saamiaan palkintoja pelissä etenemiseen tai keinona osoittaa tietämyksensä kehittymistä ohjaajille ja vertaisille.</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295636" y="903264"/>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dirty="0">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566722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94370"/>
            <a:ext cx="5791200" cy="661813"/>
          </a:xfrm>
        </p:spPr>
        <p:txBody>
          <a:bodyPr rtlCol="0"/>
          <a:lstStyle/>
          <a:p>
            <a:pPr rtl="0"/>
            <a:r>
              <a:rPr lang="fi-fi" dirty="0"/>
              <a:t>Tulostaulut</a:t>
            </a:r>
          </a:p>
        </p:txBody>
      </p:sp>
      <p:sp>
        <p:nvSpPr>
          <p:cNvPr id="3" name="Content Placeholder 2"/>
          <p:cNvSpPr>
            <a:spLocks noGrp="1"/>
          </p:cNvSpPr>
          <p:nvPr>
            <p:ph idx="1"/>
          </p:nvPr>
        </p:nvSpPr>
        <p:spPr>
          <a:xfrm>
            <a:off x="107504" y="1556792"/>
            <a:ext cx="8640960" cy="4906837"/>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"Tulostaulu on pelisuunnitteluelementti, joka koostuu visuaalisesta näytöstä, joka asettaa pelaajat paremmuusjärjestykseen saavutustensa mukaan; kun sitä käytetään opetusympäristössä, se on oppilaille keino verrata omaa suoritustaan suoraan muiden suorituksiin."</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Tulostaulujen rakenneosat voidaan jakaa kahteen tasoon:</a:t>
            </a:r>
          </a:p>
          <a:p>
            <a:pPr marL="1188720" indent="-457200" algn="just" rtl="0">
              <a:lnSpc>
                <a:spcPct val="150000"/>
              </a:lnSpc>
              <a:spcBef>
                <a:spcPts val="0"/>
              </a:spcBef>
              <a:buAutoNum type="alphaLcParenBoth"/>
            </a:pPr>
            <a:r>
              <a:rPr lang="fi-fi" sz="1600" b="0" dirty="0">
                <a:latin typeface="Arial (Body)"/>
                <a:cs typeface="Times New Roman" panose="02020603050405020304" pitchFamily="18" charset="0"/>
              </a:rPr>
              <a:t>makrotaso (yleinen suorituskyky)</a:t>
            </a:r>
          </a:p>
          <a:p>
            <a:pPr marL="1188720" indent="-457200" algn="just" rtl="0">
              <a:lnSpc>
                <a:spcPct val="150000"/>
              </a:lnSpc>
              <a:spcBef>
                <a:spcPts val="0"/>
              </a:spcBef>
              <a:buAutoNum type="alphaLcParenBoth"/>
            </a:pPr>
            <a:r>
              <a:rPr lang="fi-fi" sz="1600" b="0" dirty="0">
                <a:latin typeface="Arial (Body)"/>
                <a:cs typeface="Times New Roman" panose="02020603050405020304" pitchFamily="18" charset="0"/>
              </a:rPr>
              <a:t>mikrotaso (suorituskyky tietyissä tehtävissä).</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Vaikka kullakin tasolla tarjotuissa tiedoissa on havaittu eroja, keskeiset rakenteelliset tekijät ovat samankaltaisia.</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Kun otetaan huomioon koulutusyhteys, tyypillinen tulostaulu näyttää yleensä oppilaiden henkilöllisyyteen liittyvät tiedot (nimi tai lempinimi), minkä jälkeen näytetään heidän sijoituksensa, joka määritellään joko heidän oppimisen edistymisensä (esim. pisteet, suoritetut tehtävät) tai suorituskykynsä (esim. arvosana, ansaitut arvosanat) perusteella.</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51620" y="1053310"/>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dirty="0">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1313764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5791200" cy="1047646"/>
          </a:xfrm>
        </p:spPr>
        <p:txBody>
          <a:bodyPr rtlCol="0">
            <a:normAutofit fontScale="90000"/>
          </a:bodyPr>
          <a:lstStyle/>
          <a:p>
            <a:pPr rtl="0"/>
            <a:r>
              <a:rPr lang="fi-fi" dirty="0"/>
              <a:t>Muut kuin pelaajan hahmot (valinnainen) </a:t>
            </a:r>
          </a:p>
        </p:txBody>
      </p:sp>
      <p:sp>
        <p:nvSpPr>
          <p:cNvPr id="3" name="Content Placeholder 2"/>
          <p:cNvSpPr>
            <a:spLocks noGrp="1"/>
          </p:cNvSpPr>
          <p:nvPr>
            <p:ph idx="1"/>
          </p:nvPr>
        </p:nvSpPr>
        <p:spPr>
          <a:xfrm>
            <a:off x="287524" y="1988840"/>
            <a:ext cx="8568952" cy="4824536"/>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"Muilla kuin pelaajahahmoilla (NPC) on tärkeä rooli monissa peleissä, sillä ne esittävät tarinaa ja toimivat tehtävien antajina seikkailuun lähtevälle käyttäjälle."</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Pedagogiset agentit on integroitu keinona helpottaa oppimisprosessia tarjoamalla oppijoille lisää opetustukea ja ohjausta.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Kansallisten hankintakeskusten keskeiset suunnitteluelementit ja ominaisuudet päätetään kolmiportaisen lähestymistavan mukaisesti, johon kuuluu:</a:t>
            </a:r>
          </a:p>
          <a:p>
            <a:pPr marL="1188720" indent="-457200" algn="just" rtl="0">
              <a:lnSpc>
                <a:spcPct val="150000"/>
              </a:lnSpc>
              <a:spcBef>
                <a:spcPts val="0"/>
              </a:spcBef>
              <a:buAutoNum type="alphaLcParenBoth"/>
            </a:pPr>
            <a:r>
              <a:rPr lang="fi-fi" sz="1600" b="0">
                <a:latin typeface="Arial (Body)"/>
                <a:cs typeface="Times New Roman" panose="02020603050405020304" pitchFamily="18" charset="0"/>
              </a:rPr>
              <a:t>globaali suunnittelutaso, joka koskee NPC:n ulkonäköä (ihminen/ei-ihminen, eläin, sarjakuva) ja liikkumisominaisuuksia (staattinen/animoitu),</a:t>
            </a:r>
          </a:p>
          <a:p>
            <a:pPr marL="1188720" indent="-457200" algn="just" rtl="0">
              <a:lnSpc>
                <a:spcPct val="150000"/>
              </a:lnSpc>
              <a:spcBef>
                <a:spcPts val="0"/>
              </a:spcBef>
              <a:buAutoNum type="alphaLcParenBoth"/>
            </a:pPr>
            <a:r>
              <a:rPr lang="fi-fi" sz="1600" b="0">
                <a:latin typeface="Arial (Body)"/>
                <a:cs typeface="Times New Roman" panose="02020603050405020304" pitchFamily="18" charset="0"/>
              </a:rPr>
              <a:t>keskisuunnittelutaso, joka koskee NPC:n teknisiä näkökohtia (rooli, käyttäytyminen, äänentoisto).</a:t>
            </a:r>
          </a:p>
          <a:p>
            <a:pPr marL="1188720" indent="-457200" algn="just" rtl="0">
              <a:lnSpc>
                <a:spcPct val="150000"/>
              </a:lnSpc>
              <a:spcBef>
                <a:spcPts val="0"/>
              </a:spcBef>
              <a:buAutoNum type="alphaLcParenBoth"/>
            </a:pPr>
            <a:r>
              <a:rPr lang="fi-fi" sz="1600" b="0">
                <a:latin typeface="Arial (Body)"/>
                <a:cs typeface="Times New Roman" panose="02020603050405020304" pitchFamily="18" charset="0"/>
              </a:rPr>
              <a:t>yksityiskohtainen suunnittelutaso, joka liittyy NPC:n visuaaliseen esiintymiseen (sukupuoli, ikä, vaatetus).</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295636" y="1523520"/>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10740052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2210</TotalTime>
  <Words>632</Words>
  <Application>Microsoft Office PowerPoint</Application>
  <PresentationFormat>On-screen Show (4:3)</PresentationFormat>
  <Paragraphs>78</Paragraphs>
  <Slides>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Arial </vt:lpstr>
      <vt:lpstr>Arial (Body)</vt:lpstr>
      <vt:lpstr>Arial Black</vt:lpstr>
      <vt:lpstr>Calibri</vt:lpstr>
      <vt:lpstr>Verdana</vt:lpstr>
      <vt:lpstr>Wingdings</vt:lpstr>
      <vt:lpstr>Základné</vt:lpstr>
      <vt:lpstr>Pelimekaniikan luokittelu</vt:lpstr>
      <vt:lpstr>Tehtäväsarjan yleiskatsaus</vt:lpstr>
      <vt:lpstr>Tehtäväsarjan kuvaus</vt:lpstr>
      <vt:lpstr>Vuorot</vt:lpstr>
      <vt:lpstr>Tehtävät</vt:lpstr>
      <vt:lpstr>Palkinnot</vt:lpstr>
      <vt:lpstr>Tulostaulut</vt:lpstr>
      <vt:lpstr>Muut kuin pelaajan hahmot (valinnainen)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162</cp:revision>
  <cp:lastPrinted>2019-02-12T08:21:40Z</cp:lastPrinted>
  <dcterms:created xsi:type="dcterms:W3CDTF">2019-02-10T21:49:04Z</dcterms:created>
  <dcterms:modified xsi:type="dcterms:W3CDTF">2022-09-15T14:39:25Z</dcterms:modified>
</cp:coreProperties>
</file>