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81" r:id="rId3"/>
    <p:sldId id="282" r:id="rId4"/>
    <p:sldId id="293" r:id="rId5"/>
    <p:sldId id="294" r:id="rId6"/>
    <p:sldId id="295" r:id="rId7"/>
    <p:sldId id="296" r:id="rId8"/>
    <p:sldId id="297" r:id="rId9"/>
    <p:sldId id="298" r:id="rId10"/>
    <p:sldId id="299" r:id="rId11"/>
    <p:sldId id="300" r:id="rId12"/>
    <p:sldId id="301" r:id="rId13"/>
    <p:sldId id="302" r:id="rId14"/>
  </p:sldIdLst>
  <p:sldSz cx="9144000" cy="6858000" type="screen4x3"/>
  <p:notesSz cx="7315200" cy="96012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p:scale>
          <a:sx n="100" d="100"/>
          <a:sy n="100" d="100"/>
        </p:scale>
        <p:origin x="1752" y="4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pPr rtl="0"/>
            <a:fld id="{1372E2F8-8C27-4303-A77C-E724F5C8016B}" type="datetimeFigureOut">
              <a:rPr lang="sk-SK" smtClean="0"/>
              <a:pPr rtl="0"/>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pPr rtl="0"/>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pPr rtl="0"/>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pPr rtl="0"/>
            <a:fld id="{1F5F3F0D-312C-4AED-8EB4-1582FE5784D7}" type="datetimeFigureOut">
              <a:rPr lang="sk-SK" smtClean="0"/>
              <a:pPr rtl="0"/>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rtl="0"/>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pPr rtl="0"/>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pPr rtl="0"/>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rtlCol="0"/>
          <a:lstStyle/>
          <a:p>
            <a:pPr rtl="0"/>
            <a:endParaRPr lang="sk-SK" dirty="0"/>
          </a:p>
        </p:txBody>
      </p:sp>
      <p:sp>
        <p:nvSpPr>
          <p:cNvPr id="4" name="Zástupný objekt pre číslo snímky 3"/>
          <p:cNvSpPr>
            <a:spLocks noGrp="1"/>
          </p:cNvSpPr>
          <p:nvPr>
            <p:ph type="sldNum" sz="quarter" idx="5"/>
          </p:nvPr>
        </p:nvSpPr>
        <p:spPr/>
        <p:txBody>
          <a:bodyPr rtlCol="0"/>
          <a:lstStyle/>
          <a:p>
            <a:pPr rtl="0"/>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rtlCol="0" anchor="ctr">
            <a:noAutofit/>
          </a:bodyPr>
          <a:lstStyle>
            <a:lvl1pPr>
              <a:lnSpc>
                <a:spcPct val="100000"/>
              </a:lnSpc>
              <a:defRPr sz="6000" cap="none" spc="-80" baseline="0">
                <a:solidFill>
                  <a:srgbClr val="FFC000"/>
                </a:solidFill>
              </a:defRPr>
            </a:lvl1pPr>
          </a:lstStyle>
          <a:p>
            <a:pPr rtl="0"/>
            <a:r>
              <a:rPr lang="fi-fi"/>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rtlCol="0"/>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i-fi"/>
              <a:t>Kliknutím upravte štýl predlohy podnadpisu</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Slide Number Placeholder 5"/>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rtlCol="0">
            <a:norm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1">
                <a:latin typeface="Arial "/>
              </a:defRPr>
            </a:lvl1pPr>
          </a:lstStyle>
          <a:p>
            <a:pPr rtl="0"/>
            <a:r>
              <a:rPr lang="fi-fi"/>
              <a:t>Kliknutím upravte štýl predlohy nadpisu</a:t>
            </a:r>
            <a:endParaRPr lang="en-US" dirty="0"/>
          </a:p>
        </p:txBody>
      </p:sp>
      <p:sp>
        <p:nvSpPr>
          <p:cNvPr id="3" name="Content Placeholder 2"/>
          <p:cNvSpPr>
            <a:spLocks noGrp="1"/>
          </p:cNvSpPr>
          <p:nvPr>
            <p:ph idx="1"/>
          </p:nvPr>
        </p:nvSpPr>
        <p:spPr/>
        <p:txBody>
          <a:bodyPr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rtlCol="0" anchor="ctr">
            <a:noAutofit/>
          </a:bodyPr>
          <a:lstStyle>
            <a:lvl1pPr algn="l">
              <a:lnSpc>
                <a:spcPct val="100000"/>
              </a:lnSpc>
              <a:defRPr sz="7200" b="0" cap="none" spc="-80" baseline="0">
                <a:solidFill>
                  <a:srgbClr val="FFC000"/>
                </a:solidFill>
              </a:defRPr>
            </a:lvl1pPr>
          </a:lstStyle>
          <a:p>
            <a:pPr rtl="0"/>
            <a:r>
              <a:rPr lang="fi-fi"/>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rtlCol="0"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i-fi"/>
              <a:t>Upraviť štýly predlohy textu</a:t>
            </a:r>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8" name="Slide Number Placeholder 7"/>
          <p:cNvSpPr>
            <a:spLocks noGrp="1"/>
          </p:cNvSpPr>
          <p:nvPr>
            <p:ph type="sldNum" sz="quarter" idx="11"/>
          </p:nvPr>
        </p:nvSpPr>
        <p:spPr/>
        <p:txBody>
          <a:bodyPr rtlCol="0"/>
          <a:lstStyle/>
          <a:p>
            <a:pPr rtl="0"/>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rtlCol="0"/>
          <a:lstStyle/>
          <a:p>
            <a:pPr rtl="0"/>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Content Placeholder 3"/>
          <p:cNvSpPr>
            <a:spLocks noGrp="1"/>
          </p:cNvSpPr>
          <p:nvPr>
            <p:ph sz="half" idx="2"/>
          </p:nvPr>
        </p:nvSpPr>
        <p:spPr>
          <a:xfrm>
            <a:off x="509016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rtlCol="0"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a:t>Upraviť štýly predlohy textu</a:t>
            </a:r>
          </a:p>
        </p:txBody>
      </p:sp>
      <p:sp>
        <p:nvSpPr>
          <p:cNvPr id="4" name="Content Placeholder 3"/>
          <p:cNvSpPr>
            <a:spLocks noGrp="1"/>
          </p:cNvSpPr>
          <p:nvPr>
            <p:ph sz="half" idx="2"/>
          </p:nvPr>
        </p:nvSpPr>
        <p:spPr>
          <a:xfrm>
            <a:off x="1627632"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rtlCol="0"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i-fi"/>
              <a:t>Upraviť štýly predlohy textu</a:t>
            </a:r>
          </a:p>
        </p:txBody>
      </p:sp>
      <p:sp>
        <p:nvSpPr>
          <p:cNvPr id="6" name="Content Placeholder 5"/>
          <p:cNvSpPr>
            <a:spLocks noGrp="1"/>
          </p:cNvSpPr>
          <p:nvPr>
            <p:ph sz="quarter" idx="4"/>
          </p:nvPr>
        </p:nvSpPr>
        <p:spPr>
          <a:xfrm>
            <a:off x="5093208"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8" name="Footer Placeholder 7"/>
          <p:cNvSpPr>
            <a:spLocks noGrp="1"/>
          </p:cNvSpPr>
          <p:nvPr>
            <p:ph type="ftr" sz="quarter" idx="11"/>
          </p:nvPr>
        </p:nvSpPr>
        <p:spPr/>
        <p:txBody>
          <a:bodyPr rtlCol="0"/>
          <a:lstStyle/>
          <a:p>
            <a:pPr rtl="0"/>
            <a:endParaRPr lang="sk-SK"/>
          </a:p>
        </p:txBody>
      </p:sp>
      <p:sp>
        <p:nvSpPr>
          <p:cNvPr id="9" name="Slide Number Placeholder 8"/>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cap="none" baseline="0"/>
            </a:lvl1pPr>
          </a:lstStyle>
          <a:p>
            <a:pPr rtl="0"/>
            <a:r>
              <a:rPr lang="fi-fi"/>
              <a:t>Kliknutím upravte štýl predlohy nadpisu</a:t>
            </a:r>
            <a:endParaRPr lang="en-US" dirty="0"/>
          </a:p>
        </p:txBody>
      </p:sp>
      <p:sp>
        <p:nvSpPr>
          <p:cNvPr id="3" name="Date Placeholder 2"/>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4" name="Footer Placeholder 3"/>
          <p:cNvSpPr>
            <a:spLocks noGrp="1"/>
          </p:cNvSpPr>
          <p:nvPr>
            <p:ph type="ftr" sz="quarter" idx="11"/>
          </p:nvPr>
        </p:nvSpPr>
        <p:spPr/>
        <p:txBody>
          <a:bodyPr rtlCol="0"/>
          <a:lstStyle/>
          <a:p>
            <a:pPr rtl="0"/>
            <a:endParaRPr lang="sk-SK"/>
          </a:p>
        </p:txBody>
      </p:sp>
      <p:sp>
        <p:nvSpPr>
          <p:cNvPr id="5" name="Slide Number Placeholder 4"/>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3" name="Footer Placeholder 2"/>
          <p:cNvSpPr>
            <a:spLocks noGrp="1"/>
          </p:cNvSpPr>
          <p:nvPr>
            <p:ph type="ftr" sz="quarter" idx="11"/>
          </p:nvPr>
        </p:nvSpPr>
        <p:spPr/>
        <p:txBody>
          <a:bodyPr rtlCol="0"/>
          <a:lstStyle/>
          <a:p>
            <a:pPr rtl="0"/>
            <a:endParaRPr lang="sk-SK"/>
          </a:p>
        </p:txBody>
      </p:sp>
      <p:sp>
        <p:nvSpPr>
          <p:cNvPr id="4" name="Slide Number Placeholder 3"/>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Text Placeholder 3"/>
          <p:cNvSpPr>
            <a:spLocks noGrp="1"/>
          </p:cNvSpPr>
          <p:nvPr>
            <p:ph type="body" sz="half" idx="2"/>
          </p:nvPr>
        </p:nvSpPr>
        <p:spPr>
          <a:xfrm>
            <a:off x="457200" y="1600200"/>
            <a:ext cx="3008313" cy="4480560"/>
          </a:xfrm>
        </p:spPr>
        <p:txBody>
          <a:bodyPr rtlCol="0">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
        <p:nvSpPr>
          <p:cNvPr id="8" name="Title 7"/>
          <p:cNvSpPr>
            <a:spLocks noGrp="1"/>
          </p:cNvSpPr>
          <p:nvPr>
            <p:ph type="title"/>
          </p:nvPr>
        </p:nvSpPr>
        <p:spPr/>
        <p:txBody>
          <a:bodyPr rtlCol="0">
            <a:noAutofit/>
          </a:bodyPr>
          <a:lstStyle>
            <a:lvl1pPr>
              <a:defRPr sz="2800"/>
            </a:lvl1pPr>
          </a:lstStyle>
          <a:p>
            <a:pPr rtl="0"/>
            <a:r>
              <a:rPr lang="fi-fi"/>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rtlCol="0"/>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15. 9. 2022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rtlCol="0" anchor="t">
            <a:noAutofit/>
          </a:bodyPr>
          <a:lstStyle>
            <a:lvl1pPr>
              <a:defRPr sz="2400"/>
            </a:lvl1pPr>
          </a:lstStyle>
          <a:p>
            <a:pPr rtl="0"/>
            <a:r>
              <a:rPr lang="fi-fi"/>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pPr rtl="0"/>
            <a:r>
              <a:rPr lang="fi-fi"/>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rtl="0"/>
            <a:fld id="{CA76AC6C-1845-4AD9-86CE-459EC2905EDA}" type="datetimeFigureOut">
              <a:rPr lang="sk-SK" smtClean="0"/>
              <a:pPr rtl="0"/>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rtl="0"/>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rtl="0"/>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161085" y="2793092"/>
            <a:ext cx="8676456" cy="1297250"/>
          </a:xfrm>
        </p:spPr>
        <p:txBody>
          <a:bodyPr rtlCol="0"/>
          <a:lstStyle/>
          <a:p>
            <a:pPr algn="ctr" rtl="0"/>
            <a:r>
              <a:rPr lang="fi-fi" sz="4000" b="1">
                <a:solidFill>
                  <a:schemeClr val="accent6">
                    <a:lumMod val="75000"/>
                  </a:schemeClr>
                </a:solidFill>
                <a:latin typeface="Calibri" panose="020F0502020204030204" pitchFamily="34" charset="0"/>
                <a:ea typeface="Montserrat"/>
                <a:cs typeface="Calibri" panose="020F0502020204030204" pitchFamily="34" charset="0"/>
                <a:sym typeface="Montserrat"/>
              </a:rPr>
              <a:t>Opetuspelien rakenneosat</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rtlCol="0">
            <a:spAutoFit/>
          </a:bodyPr>
          <a:lstStyle/>
          <a:p>
            <a:pPr algn="ctr" rtl="0"/>
            <a:r>
              <a:rPr lang="fi-fi" sz="1600" b="1" cap="small">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448428" y="6047991"/>
            <a:ext cx="8101770" cy="369332"/>
          </a:xfrm>
          <a:prstGeom prst="rect">
            <a:avLst/>
          </a:prstGeom>
        </p:spPr>
        <p:txBody>
          <a:bodyPr wrap="square" rtlCol="0">
            <a:spAutoFit/>
          </a:bodyPr>
          <a:lstStyle/>
          <a:p>
            <a:pPr algn="ctr" rtl="0"/>
            <a:r>
              <a:rPr lang="fi-fi" dirty="0">
                <a:solidFill>
                  <a:srgbClr val="EF8E7B"/>
                </a:solidFill>
              </a:rPr>
              <a:t>Pelipohjainen oppiminen ja </a:t>
            </a:r>
            <a:r>
              <a:rPr lang="fi-fi" dirty="0" err="1">
                <a:solidFill>
                  <a:srgbClr val="EF8E7B"/>
                </a:solidFill>
              </a:rPr>
              <a:t>pelillistäminen</a:t>
            </a:r>
            <a:r>
              <a:rPr lang="fi-fi" dirty="0">
                <a:solidFill>
                  <a:srgbClr val="EF8E7B"/>
                </a:solidFill>
              </a:rPr>
              <a:t> 3D-virtuaalisissa oppimisympäristöissä</a:t>
            </a: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15416"/>
            <a:ext cx="5791200" cy="1371600"/>
          </a:xfrm>
        </p:spPr>
        <p:txBody>
          <a:bodyPr rtlCol="0"/>
          <a:lstStyle/>
          <a:p>
            <a:pPr rtl="0"/>
            <a:r>
              <a:rPr lang="fi-fi" dirty="0"/>
              <a:t>Vapaus</a:t>
            </a:r>
          </a:p>
        </p:txBody>
      </p:sp>
      <p:sp>
        <p:nvSpPr>
          <p:cNvPr id="3" name="Content Placeholder 2"/>
          <p:cNvSpPr>
            <a:spLocks noGrp="1"/>
          </p:cNvSpPr>
          <p:nvPr>
            <p:ph idx="1"/>
          </p:nvPr>
        </p:nvSpPr>
        <p:spPr>
          <a:xfrm>
            <a:off x="143508" y="1806088"/>
            <a:ext cx="8640960" cy="446449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Pelipohjaisen oppimisen yhteydessä vapaus käsittää seuraavat käsitteet:</a:t>
            </a:r>
            <a:endParaRPr lang="el-GR" sz="1600" b="0" dirty="0">
              <a:latin typeface="Arial (Body)"/>
              <a:cs typeface="Times New Roman" panose="02020603050405020304" pitchFamily="18" charset="0"/>
            </a:endParaRP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vapaus valita, pelaako (opettavaista) peliä.</a:t>
            </a:r>
            <a:endParaRPr lang="el-GR" sz="1600" b="0" dirty="0">
              <a:latin typeface="Arial (Body)"/>
              <a:cs typeface="Times New Roman" panose="02020603050405020304" pitchFamily="18" charset="0"/>
            </a:endParaRPr>
          </a:p>
          <a:p>
            <a:pPr marL="1188720" indent="-457200" algn="just" rtl="0">
              <a:lnSpc>
                <a:spcPct val="150000"/>
              </a:lnSpc>
              <a:spcBef>
                <a:spcPts val="0"/>
              </a:spcBef>
              <a:buAutoNum type="alphaLcParenBoth"/>
            </a:pPr>
            <a:r>
              <a:rPr lang="fi-fi" sz="1600" b="0" dirty="0">
                <a:latin typeface="Arial (Body)"/>
                <a:cs typeface="Times New Roman" panose="02020603050405020304" pitchFamily="18" charset="0"/>
              </a:rPr>
              <a:t>vapaus (opetus)peliympäristössä.</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Kun oppijoille annetaan mahdollisuus hallita oppimismenetelmäänsä ja oppimisprosessia, edistetään motivaatiota ja helpotetaan tiedon hankkimista ja säilyttämistä.</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Tämä ei kuitenkaan tarkoita sitä, että opiskelijat pitäisi jättää yksin.</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Kouluttajien olisi rohkaistava oppijoita pitämään opetuspelin omaksumista osana harjoitusrutiiniaan, kun taas tarkoin määriteltyjen pelisääntöjen sisällyttäminen peliin tarjoaa keinon valvoa oppijoiden vapausastetta pelissä.</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Yleisenä ohjeena on todettu, että kohtuullisen vapausasteen tarjoaminen oppijalle (kumpaankin suuntaan) on perustavanlaatuinen tekijä itsenäisen oppimisen kannalta.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340768"/>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172971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i-fi"/>
              <a:t>Haasteet ja ristiriidat</a:t>
            </a:r>
          </a:p>
        </p:txBody>
      </p:sp>
      <p:sp>
        <p:nvSpPr>
          <p:cNvPr id="3" name="Content Placeholder 2"/>
          <p:cNvSpPr>
            <a:spLocks noGrp="1"/>
          </p:cNvSpPr>
          <p:nvPr>
            <p:ph idx="1"/>
          </p:nvPr>
        </p:nvSpPr>
        <p:spPr>
          <a:xfrm>
            <a:off x="107504" y="2109543"/>
            <a:ext cx="8640960" cy="446449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Pelin haasteet määrittelevät ponnistelut, joita pelaajien on tehtävä saavuttaakseen henkilökohtaiset tavoitteensa, kun taas peliristiriidat lisäävät haastetta.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Vaikka peliristiriidat eivät välttämättä olekaan oppimistekijä, ne ovat yksi tärkeimmistä tekijöistä, jotka motivoivat pelaajia osallistumaan.</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Haasteiden voittamiseen vaadittava ponnistus voi olla joko fyysinen/kinesteettinen (testataan pelaajien tarkkuutta, reaktiokykyä ja kestävyyttä) tai kognitiivinen/ei-kineettinen (testataan pelaajien päätöksentekoa, ongelmanratkaisutaitoja ja avaruudellista ajattelua).</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Fyysiset/kinesteettiset haasteet ovat yleensä performatiivisia, sillä pelaajan on suoritettava tunnettujen toimintojen sarja oikein tietyssä ajassa, kun taas kognitiiviset/ei-kinesteettiset haasteet ovat eksploratiivisia, jolloin pelaajan on tehtävä päätöksiä ja ennustettava niiden tuloksia.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51620" y="1524318"/>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3534041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rtlCol="0"/>
          <a:lstStyle/>
          <a:p>
            <a:pPr rtl="0"/>
            <a:r>
              <a:rPr lang="fi-fi" dirty="0"/>
              <a:t>Resurssit</a:t>
            </a:r>
          </a:p>
        </p:txBody>
      </p:sp>
      <p:sp>
        <p:nvSpPr>
          <p:cNvPr id="3" name="Content Placeholder 2"/>
          <p:cNvSpPr>
            <a:spLocks noGrp="1"/>
          </p:cNvSpPr>
          <p:nvPr>
            <p:ph idx="1"/>
          </p:nvPr>
        </p:nvSpPr>
        <p:spPr>
          <a:xfrm>
            <a:off x="143508" y="2229448"/>
            <a:ext cx="8640960" cy="357581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Resurssi on mikä tahansa, joka voi mahdollisesti auttaa pelaajaa muuttamaan pelin tilaa.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Kaikkiin peleihin liittyy jonkinlainen resurssien kerääminen keinona kehittää pelitaloutta (esim. valuutta, merkit) tai resurssien hallinta keinona vaikuttaa pelikokemukseen (esim. pisteet, vaihtoehdot).</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Pelin resurssien luonne (rajalliset, uusiutuvat, vaihdettavat) riippuu yleensä pelilajista, kun taas niiden hankkimisen ja käytön monimutkaisuus määritellään pelisäännöissä.</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Kummassakin tapauksessa pelaajien päätökset vaikuttavat pelin etenemiseen ja lopulta sen lopputulokseen.</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1551617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231" y="470410"/>
            <a:ext cx="5791200" cy="759614"/>
          </a:xfrm>
        </p:spPr>
        <p:txBody>
          <a:bodyPr rtlCol="0"/>
          <a:lstStyle/>
          <a:p>
            <a:pPr rtl="0"/>
            <a:r>
              <a:rPr lang="fi-fi" dirty="0"/>
              <a:t>Estetiikka</a:t>
            </a:r>
          </a:p>
        </p:txBody>
      </p:sp>
      <p:sp>
        <p:nvSpPr>
          <p:cNvPr id="3" name="Content Placeholder 2"/>
          <p:cNvSpPr>
            <a:spLocks noGrp="1"/>
          </p:cNvSpPr>
          <p:nvPr>
            <p:ph idx="1"/>
          </p:nvPr>
        </p:nvSpPr>
        <p:spPr>
          <a:xfrm>
            <a:off x="440541" y="2195937"/>
            <a:ext cx="8046894" cy="4464496"/>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Pelisuunnittelun yhteydessä estetiikka viittaa pelaajan kokemukseen.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Pelaajat kokevat ensin estetiikan ja uppoutuvat sitten pelin kulkuun (dynamiikka, mekaniikka).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Sekä hahmojen että ympäröivän ympäristön suunnittelu kuvaavat tunnereaktioita, joita pelin kehittäjät pyrkivät herättämään, kun pelaajat ovat vuorovaikutuksessa pelijärjestelmän kanssa.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Pelisuunnittelijat ovat luokitelleet esteettiset perustyypit niiden herättämien tunteiden mukaan seuraavasti: (i) tunne, (ii) fantasia, (iii) kerronta, (iv) haaste, (v) toveruus, (vi) löytäminen, (vii) ilmaisu ja (viii) alistuminen.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Opetuspelin teemasta riippuen voidaan käyttää useampaa kuin yhtä esteettistä lähestymistapaa.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80345"/>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2844546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5467"/>
            <a:ext cx="5791200" cy="1371600"/>
          </a:xfrm>
        </p:spPr>
        <p:txBody>
          <a:bodyPr rtlCol="0"/>
          <a:lstStyle/>
          <a:p>
            <a:pPr rtl="0"/>
            <a:r>
              <a:rPr lang="fi-fi" dirty="0"/>
              <a:t>Tehtäväsarjan yleiskatsaus</a:t>
            </a:r>
          </a:p>
        </p:txBody>
      </p:sp>
      <p:sp>
        <p:nvSpPr>
          <p:cNvPr id="13" name="TextBox 12">
            <a:extLst>
              <a:ext uri="{FF2B5EF4-FFF2-40B4-BE49-F238E27FC236}">
                <a16:creationId xmlns:a16="http://schemas.microsoft.com/office/drawing/2014/main" id="{32CA23D1-1838-4B59-86F4-6793D4456D3A}"/>
              </a:ext>
            </a:extLst>
          </p:cNvPr>
          <p:cNvSpPr txBox="1"/>
          <p:nvPr/>
        </p:nvSpPr>
        <p:spPr>
          <a:xfrm>
            <a:off x="827584" y="1288736"/>
            <a:ext cx="763284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Opetuspelien rakenneosat</a:t>
            </a:r>
          </a:p>
        </p:txBody>
      </p:sp>
      <p:graphicFrame>
        <p:nvGraphicFramePr>
          <p:cNvPr id="4" name="Table 13">
            <a:extLst>
              <a:ext uri="{FF2B5EF4-FFF2-40B4-BE49-F238E27FC236}">
                <a16:creationId xmlns:a16="http://schemas.microsoft.com/office/drawing/2014/main" id="{4DC199F2-A127-114F-6932-8C8BC626496C}"/>
              </a:ext>
            </a:extLst>
          </p:cNvPr>
          <p:cNvGraphicFramePr>
            <a:graphicFrameLocks noGrp="1"/>
          </p:cNvGraphicFramePr>
          <p:nvPr>
            <p:extLst>
              <p:ext uri="{D42A27DB-BD31-4B8C-83A1-F6EECF244321}">
                <p14:modId xmlns:p14="http://schemas.microsoft.com/office/powerpoint/2010/main" val="1911234024"/>
              </p:ext>
            </p:extLst>
          </p:nvPr>
        </p:nvGraphicFramePr>
        <p:xfrm>
          <a:off x="35496" y="1816629"/>
          <a:ext cx="8856984" cy="4996747"/>
        </p:xfrm>
        <a:graphic>
          <a:graphicData uri="http://schemas.openxmlformats.org/drawingml/2006/table">
            <a:tbl>
              <a:tblPr firstRow="1" bandRow="1">
                <a:tableStyleId>{5C22544A-7EE6-4342-B048-85BDC9FD1C3A}</a:tableStyleId>
              </a:tblPr>
              <a:tblGrid>
                <a:gridCol w="4914453">
                  <a:extLst>
                    <a:ext uri="{9D8B030D-6E8A-4147-A177-3AD203B41FA5}">
                      <a16:colId xmlns:a16="http://schemas.microsoft.com/office/drawing/2014/main" val="1215602583"/>
                    </a:ext>
                  </a:extLst>
                </a:gridCol>
                <a:gridCol w="3942531">
                  <a:extLst>
                    <a:ext uri="{9D8B030D-6E8A-4147-A177-3AD203B41FA5}">
                      <a16:colId xmlns:a16="http://schemas.microsoft.com/office/drawing/2014/main" val="3474826915"/>
                    </a:ext>
                  </a:extLst>
                </a:gridCol>
              </a:tblGrid>
              <a:tr h="310502">
                <a:tc>
                  <a:txBody>
                    <a:bodyPr/>
                    <a:lstStyle/>
                    <a:p>
                      <a:pPr marL="0" marR="0" algn="ctr">
                        <a:lnSpc>
                          <a:spcPct val="115000"/>
                        </a:lnSpc>
                        <a:spcBef>
                          <a:spcPts val="300"/>
                        </a:spcBef>
                        <a:spcAft>
                          <a:spcPts val="300"/>
                        </a:spcAft>
                      </a:pPr>
                      <a:r>
                        <a:rPr lang="fi-FI" sz="1000" dirty="0">
                          <a:effectLst/>
                        </a:rPr>
                        <a:t>Tehtävä</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300"/>
                        </a:spcBef>
                        <a:spcAft>
                          <a:spcPts val="300"/>
                        </a:spcAft>
                      </a:pPr>
                      <a:r>
                        <a:rPr lang="fi-FI" sz="1000">
                          <a:effectLst/>
                        </a:rPr>
                        <a:t>Toteutus</a:t>
                      </a:r>
                      <a:endParaRPr lang="en-US" sz="110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260957375"/>
                  </a:ext>
                </a:extLst>
              </a:tr>
              <a:tr h="310502">
                <a:tc>
                  <a:txBody>
                    <a:bodyPr/>
                    <a:lstStyle/>
                    <a:p>
                      <a:pPr marL="0" marR="0" lvl="0" indent="0" algn="just">
                        <a:lnSpc>
                          <a:spcPct val="115000"/>
                        </a:lnSpc>
                        <a:spcBef>
                          <a:spcPts val="300"/>
                        </a:spcBef>
                        <a:spcAft>
                          <a:spcPts val="300"/>
                        </a:spcAft>
                        <a:buFont typeface="+mj-lt"/>
                        <a:buNone/>
                      </a:pPr>
                      <a:r>
                        <a:rPr lang="fi-FI" sz="1000" dirty="0">
                          <a:effectLst/>
                        </a:rPr>
                        <a:t>Pelin tavoitteet</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a:effectLst/>
                        </a:rPr>
                        <a:t>Tutkimus</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178184853"/>
                  </a:ext>
                </a:extLst>
              </a:tr>
              <a:tr h="310502">
                <a:tc>
                  <a:txBody>
                    <a:bodyPr/>
                    <a:lstStyle/>
                    <a:p>
                      <a:pPr marL="0" marR="0" lvl="0" indent="0" algn="just">
                        <a:lnSpc>
                          <a:spcPct val="115000"/>
                        </a:lnSpc>
                        <a:spcBef>
                          <a:spcPts val="300"/>
                        </a:spcBef>
                        <a:spcAft>
                          <a:spcPts val="300"/>
                        </a:spcAft>
                        <a:buFont typeface="+mj-lt"/>
                        <a:buNone/>
                      </a:pPr>
                      <a:r>
                        <a:rPr lang="fi-FI" sz="1000" dirty="0">
                          <a:effectLst/>
                        </a:rPr>
                        <a:t>Oppimistavoitteet</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dirty="0">
                          <a:effectLst/>
                        </a:rPr>
                        <a:t>Tutkimus</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017981001"/>
                  </a:ext>
                </a:extLst>
              </a:tr>
              <a:tr h="310502">
                <a:tc>
                  <a:txBody>
                    <a:bodyPr/>
                    <a:lstStyle/>
                    <a:p>
                      <a:pPr marL="0" marR="0" lvl="0" indent="0" algn="just">
                        <a:lnSpc>
                          <a:spcPct val="115000"/>
                        </a:lnSpc>
                        <a:spcBef>
                          <a:spcPts val="300"/>
                        </a:spcBef>
                        <a:spcAft>
                          <a:spcPts val="300"/>
                        </a:spcAft>
                        <a:buFont typeface="+mj-lt"/>
                        <a:buNone/>
                      </a:pPr>
                      <a:r>
                        <a:rPr lang="fi-FI" sz="1000" dirty="0">
                          <a:effectLst/>
                        </a:rPr>
                        <a:t>Tulokset ja tulokset</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a:effectLst/>
                        </a:rPr>
                        <a:t>Tutkimus</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254017093"/>
                  </a:ext>
                </a:extLst>
              </a:tr>
              <a:tr h="310502">
                <a:tc>
                  <a:txBody>
                    <a:bodyPr/>
                    <a:lstStyle/>
                    <a:p>
                      <a:pPr marL="0" marR="0" lvl="0" indent="0" algn="just">
                        <a:lnSpc>
                          <a:spcPct val="115000"/>
                        </a:lnSpc>
                        <a:spcBef>
                          <a:spcPts val="300"/>
                        </a:spcBef>
                        <a:spcAft>
                          <a:spcPts val="300"/>
                        </a:spcAft>
                        <a:buFont typeface="+mj-lt"/>
                        <a:buNone/>
                      </a:pPr>
                      <a:r>
                        <a:rPr lang="fi-FI" sz="1000" dirty="0">
                          <a:effectLst/>
                        </a:rPr>
                        <a:t>Juonikuvio Skenaario (narratiivinen)</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dirty="0">
                          <a:effectLst/>
                        </a:rPr>
                        <a:t>Tutkimus</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304124757"/>
                  </a:ext>
                </a:extLst>
              </a:tr>
              <a:tr h="310502">
                <a:tc>
                  <a:txBody>
                    <a:bodyPr/>
                    <a:lstStyle/>
                    <a:p>
                      <a:pPr marL="0" marR="0" lvl="0" indent="0" algn="just">
                        <a:lnSpc>
                          <a:spcPct val="115000"/>
                        </a:lnSpc>
                        <a:spcBef>
                          <a:spcPts val="300"/>
                        </a:spcBef>
                        <a:spcAft>
                          <a:spcPts val="300"/>
                        </a:spcAft>
                        <a:buFont typeface="+mj-lt"/>
                        <a:buNone/>
                      </a:pPr>
                      <a:r>
                        <a:rPr lang="fi-FI" sz="1000" dirty="0">
                          <a:effectLst/>
                        </a:rPr>
                        <a:t>Vuorovaikutus</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dirty="0">
                          <a:effectLst/>
                        </a:rPr>
                        <a:t>Tutkimus</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152758407"/>
                  </a:ext>
                </a:extLst>
              </a:tr>
              <a:tr h="310502">
                <a:tc>
                  <a:txBody>
                    <a:bodyPr/>
                    <a:lstStyle/>
                    <a:p>
                      <a:pPr marL="0" marR="0" lvl="0" indent="0" algn="just">
                        <a:lnSpc>
                          <a:spcPct val="115000"/>
                        </a:lnSpc>
                        <a:spcBef>
                          <a:spcPts val="300"/>
                        </a:spcBef>
                        <a:spcAft>
                          <a:spcPts val="300"/>
                        </a:spcAft>
                        <a:buFont typeface="+mj-lt"/>
                        <a:buNone/>
                      </a:pPr>
                      <a:r>
                        <a:rPr lang="fi-FI" sz="1000" dirty="0">
                          <a:effectLst/>
                        </a:rPr>
                        <a:t>Säännöt</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a:effectLst/>
                        </a:rPr>
                        <a:t>Tutkimus</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321336783"/>
                  </a:ext>
                </a:extLst>
              </a:tr>
              <a:tr h="310502">
                <a:tc>
                  <a:txBody>
                    <a:bodyPr/>
                    <a:lstStyle/>
                    <a:p>
                      <a:pPr marL="0" marR="0" lvl="0" indent="0" algn="just">
                        <a:lnSpc>
                          <a:spcPct val="115000"/>
                        </a:lnSpc>
                        <a:spcBef>
                          <a:spcPts val="300"/>
                        </a:spcBef>
                        <a:spcAft>
                          <a:spcPts val="300"/>
                        </a:spcAft>
                        <a:buFont typeface="+mj-lt"/>
                        <a:buNone/>
                      </a:pPr>
                      <a:r>
                        <a:rPr lang="fi-FI" sz="1000" dirty="0">
                          <a:effectLst/>
                        </a:rPr>
                        <a:t>Vapaus</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dirty="0">
                          <a:effectLst/>
                        </a:rPr>
                        <a:t>Tutkimus</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270611564"/>
                  </a:ext>
                </a:extLst>
              </a:tr>
              <a:tr h="310502">
                <a:tc>
                  <a:txBody>
                    <a:bodyPr/>
                    <a:lstStyle/>
                    <a:p>
                      <a:pPr marL="0" marR="0" lvl="0" indent="0" algn="just">
                        <a:lnSpc>
                          <a:spcPct val="115000"/>
                        </a:lnSpc>
                        <a:spcBef>
                          <a:spcPts val="300"/>
                        </a:spcBef>
                        <a:spcAft>
                          <a:spcPts val="300"/>
                        </a:spcAft>
                        <a:buFont typeface="+mj-lt"/>
                        <a:buNone/>
                      </a:pPr>
                      <a:r>
                        <a:rPr lang="fi-FI" sz="1000" dirty="0">
                          <a:effectLst/>
                        </a:rPr>
                        <a:t>Haasteet ja ristiriidat</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a:effectLst/>
                        </a:rPr>
                        <a:t>Tutkimus</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324064352"/>
                  </a:ext>
                </a:extLst>
              </a:tr>
              <a:tr h="310502">
                <a:tc>
                  <a:txBody>
                    <a:bodyPr/>
                    <a:lstStyle/>
                    <a:p>
                      <a:pPr marL="0" marR="0" lvl="0" indent="0" algn="just">
                        <a:lnSpc>
                          <a:spcPct val="115000"/>
                        </a:lnSpc>
                        <a:spcBef>
                          <a:spcPts val="300"/>
                        </a:spcBef>
                        <a:spcAft>
                          <a:spcPts val="300"/>
                        </a:spcAft>
                        <a:buFont typeface="+mj-lt"/>
                        <a:buNone/>
                      </a:pPr>
                      <a:r>
                        <a:rPr lang="fi-FI" sz="1000" dirty="0">
                          <a:effectLst/>
                        </a:rPr>
                        <a:t>Resurssit</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dirty="0">
                          <a:effectLst/>
                        </a:rPr>
                        <a:t>Tutkimus</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424596273"/>
                  </a:ext>
                </a:extLst>
              </a:tr>
              <a:tr h="310502">
                <a:tc>
                  <a:txBody>
                    <a:bodyPr/>
                    <a:lstStyle/>
                    <a:p>
                      <a:pPr marL="0" marR="0" lvl="0" indent="0" algn="just">
                        <a:lnSpc>
                          <a:spcPct val="115000"/>
                        </a:lnSpc>
                        <a:spcBef>
                          <a:spcPts val="300"/>
                        </a:spcBef>
                        <a:spcAft>
                          <a:spcPts val="300"/>
                        </a:spcAft>
                        <a:buFont typeface="+mj-lt"/>
                        <a:buNone/>
                      </a:pPr>
                      <a:r>
                        <a:rPr lang="fi-FI" sz="1000" dirty="0">
                          <a:effectLst/>
                        </a:rPr>
                        <a:t>Estetiikka</a:t>
                      </a:r>
                      <a:endParaRPr lang="en-US" sz="1100" dirty="0">
                        <a:solidFill>
                          <a:srgbClr val="000000"/>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457200" marR="0">
                        <a:lnSpc>
                          <a:spcPct val="115000"/>
                        </a:lnSpc>
                        <a:spcBef>
                          <a:spcPts val="300"/>
                        </a:spcBef>
                        <a:spcAft>
                          <a:spcPts val="300"/>
                        </a:spcAft>
                      </a:pPr>
                      <a:r>
                        <a:rPr lang="fi-FI" sz="1000">
                          <a:effectLst/>
                        </a:rPr>
                        <a:t>Tutkimus</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56425039"/>
                  </a:ext>
                </a:extLst>
              </a:tr>
              <a:tr h="310502">
                <a:tc>
                  <a:txBody>
                    <a:bodyPr/>
                    <a:lstStyle/>
                    <a:p>
                      <a:pPr marL="0" marR="0">
                        <a:lnSpc>
                          <a:spcPct val="115000"/>
                        </a:lnSpc>
                        <a:spcBef>
                          <a:spcPts val="300"/>
                        </a:spcBef>
                        <a:spcAft>
                          <a:spcPts val="300"/>
                        </a:spcAft>
                      </a:pPr>
                      <a:r>
                        <a:rPr lang="fi-FI" sz="1000">
                          <a:effectLst/>
                        </a:rPr>
                        <a:t>Taso</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300"/>
                        </a:spcBef>
                        <a:spcAft>
                          <a:spcPts val="300"/>
                        </a:spcAft>
                      </a:pPr>
                      <a:r>
                        <a:rPr lang="fi-FI" sz="1000" dirty="0">
                          <a:effectLst/>
                        </a:rPr>
                        <a:t>5</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352288307"/>
                  </a:ext>
                </a:extLst>
              </a:tr>
              <a:tr h="338805">
                <a:tc>
                  <a:txBody>
                    <a:bodyPr/>
                    <a:lstStyle/>
                    <a:p>
                      <a:pPr marL="0" marR="0">
                        <a:lnSpc>
                          <a:spcPct val="115000"/>
                        </a:lnSpc>
                        <a:spcBef>
                          <a:spcPts val="300"/>
                        </a:spcBef>
                        <a:spcAft>
                          <a:spcPts val="300"/>
                        </a:spcAft>
                      </a:pPr>
                      <a:r>
                        <a:rPr lang="fi-FI" sz="1000">
                          <a:effectLst/>
                        </a:rPr>
                        <a:t>Haaste</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just">
                        <a:lnSpc>
                          <a:spcPct val="115000"/>
                        </a:lnSpc>
                        <a:spcBef>
                          <a:spcPts val="300"/>
                        </a:spcBef>
                        <a:spcAft>
                          <a:spcPts val="300"/>
                        </a:spcAft>
                      </a:pPr>
                      <a:r>
                        <a:rPr lang="fi-FI" sz="1000" dirty="0">
                          <a:effectLst/>
                        </a:rPr>
                        <a:t>Etsi mieleisesi digitaalinen opetuspeli, purkaa sen keskeiset rakenneosat ja kirjoita havaintosi.</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694567852"/>
                  </a:ext>
                </a:extLst>
              </a:tr>
              <a:tr h="310502">
                <a:tc>
                  <a:txBody>
                    <a:bodyPr/>
                    <a:lstStyle/>
                    <a:p>
                      <a:pPr marL="0" marR="0">
                        <a:lnSpc>
                          <a:spcPct val="115000"/>
                        </a:lnSpc>
                        <a:spcBef>
                          <a:spcPts val="300"/>
                        </a:spcBef>
                        <a:spcAft>
                          <a:spcPts val="300"/>
                        </a:spcAft>
                      </a:pPr>
                      <a:r>
                        <a:rPr lang="fi-FI" sz="1000">
                          <a:effectLst/>
                        </a:rPr>
                        <a:t>Pomo taistelu</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300"/>
                        </a:spcBef>
                        <a:spcAft>
                          <a:spcPts val="300"/>
                        </a:spcAft>
                      </a:pPr>
                      <a:r>
                        <a:rPr lang="fi-FI" sz="1000" dirty="0">
                          <a:effectLst/>
                        </a:rPr>
                        <a:t>Tietokilpailupohjainen peli</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160079041"/>
                  </a:ext>
                </a:extLst>
              </a:tr>
              <a:tr h="310502">
                <a:tc>
                  <a:txBody>
                    <a:bodyPr/>
                    <a:lstStyle/>
                    <a:p>
                      <a:pPr marL="0" marR="0">
                        <a:lnSpc>
                          <a:spcPct val="115000"/>
                        </a:lnSpc>
                        <a:spcBef>
                          <a:spcPts val="300"/>
                        </a:spcBef>
                        <a:spcAft>
                          <a:spcPts val="300"/>
                        </a:spcAft>
                      </a:pPr>
                      <a:r>
                        <a:rPr lang="fi-FI" sz="1000">
                          <a:effectLst/>
                        </a:rPr>
                        <a:t>Kokemuspisteet</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4</a:t>
                      </a:r>
                      <a:r>
                        <a:rPr lang="fi-FI" sz="1000" dirty="0">
                          <a:effectLst/>
                        </a:rPr>
                        <a:t>50</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935949027"/>
                  </a:ext>
                </a:extLst>
              </a:tr>
              <a:tr h="310502">
                <a:tc>
                  <a:txBody>
                    <a:bodyPr/>
                    <a:lstStyle/>
                    <a:p>
                      <a:pPr marL="0" marR="0">
                        <a:lnSpc>
                          <a:spcPct val="115000"/>
                        </a:lnSpc>
                        <a:spcBef>
                          <a:spcPts val="300"/>
                        </a:spcBef>
                        <a:spcAft>
                          <a:spcPts val="300"/>
                        </a:spcAft>
                      </a:pPr>
                      <a:r>
                        <a:rPr lang="fi-FI" sz="1000">
                          <a:effectLst/>
                        </a:rPr>
                        <a:t>Saavutus</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lnSpc>
                          <a:spcPct val="115000"/>
                        </a:lnSpc>
                        <a:spcBef>
                          <a:spcPts val="300"/>
                        </a:spcBef>
                        <a:spcAft>
                          <a:spcPts val="300"/>
                        </a:spcAft>
                      </a:pPr>
                      <a:r>
                        <a:rPr lang="fi-FI" sz="1000" dirty="0">
                          <a:effectLst/>
                        </a:rPr>
                        <a:t>Tieto on valtaa</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18306076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i-fi"/>
              <a:t>Tehtäväsarjan kuvaus</a:t>
            </a:r>
          </a:p>
        </p:txBody>
      </p:sp>
      <p:sp>
        <p:nvSpPr>
          <p:cNvPr id="3" name="Content Placeholder 2"/>
          <p:cNvSpPr>
            <a:spLocks noGrp="1"/>
          </p:cNvSpPr>
          <p:nvPr>
            <p:ph idx="1"/>
          </p:nvPr>
        </p:nvSpPr>
        <p:spPr>
          <a:xfrm>
            <a:off x="287524" y="2546305"/>
            <a:ext cx="8568952" cy="3996842"/>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Pelisuunnitteluun liittyy monialaista työtä, mikä vaikeuttaa pelien suunnittelua, puhumattakaan opetuskäsitteiden yhdistämisestä ja niiden siirtämisestä 3D-virtuaalimaailmoihin.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Tämän taakan lieventämiseksi Prensky tarjoaa kattavan luettelon elementeistä, jotka digitaalisiin peleihin perustuvan oppimisen opetussuunnittelijoiden ja kouluttajien tulisi ottaa huomioon valmistellessaan tällaisia interventioita.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Hänen työnsä pohjalta esitellään ja tarkennetaan teemoja, jotka olisi otettava huomioon suunniteltaessa pelillistettyjä 3D-interventioita.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847955"/>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Kohokohdat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3290"/>
            <a:ext cx="5791200" cy="831622"/>
          </a:xfrm>
        </p:spPr>
        <p:txBody>
          <a:bodyPr rtlCol="0"/>
          <a:lstStyle/>
          <a:p>
            <a:pPr rtl="0"/>
            <a:r>
              <a:rPr lang="fi-fi" dirty="0"/>
              <a:t>Pelin tavoitteet</a:t>
            </a:r>
          </a:p>
        </p:txBody>
      </p:sp>
      <p:sp>
        <p:nvSpPr>
          <p:cNvPr id="3" name="Content Placeholder 2"/>
          <p:cNvSpPr>
            <a:spLocks noGrp="1"/>
          </p:cNvSpPr>
          <p:nvPr>
            <p:ph idx="1"/>
          </p:nvPr>
        </p:nvSpPr>
        <p:spPr>
          <a:xfrm>
            <a:off x="107504" y="2420888"/>
            <a:ext cx="8712968" cy="3305860"/>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Pelin tavoitteet määrittelevät tavoitteet ja toimet, jotka pelaajien on saavutettava ja jotka heidän on toteutettava edetäkseen pelissä.</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Joitakin yleisiä pelitavoitteita ovat esineiden kerääminen, palapelien ratkaiseminen, jahtaaminen/ajaminen tai jopa pakeneminen.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Hyödyllinen käytäntö tavoitteiden suunnittelussa on se, että ei ole vain yksi päämäärä, vaan sarja alatavoitteita, jotka auttavat ohjaamaan pelaajaa.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Pelin tavoitteen saavuttamisesta ilmoitetaan yleensä audiovisuaalisen palautteen avulla (esim. pokaalit, merkit, pisteet, äänet) tai avaamalla pääsy uuteen sisältöön.</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3722668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rtlCol="0"/>
          <a:lstStyle/>
          <a:p>
            <a:pPr rtl="0"/>
            <a:r>
              <a:rPr lang="fi-fi" dirty="0"/>
              <a:t>Oppimistavoitteet</a:t>
            </a:r>
          </a:p>
        </p:txBody>
      </p:sp>
      <p:sp>
        <p:nvSpPr>
          <p:cNvPr id="3" name="Content Placeholder 2"/>
          <p:cNvSpPr>
            <a:spLocks noGrp="1"/>
          </p:cNvSpPr>
          <p:nvPr>
            <p:ph idx="1"/>
          </p:nvPr>
        </p:nvSpPr>
        <p:spPr>
          <a:xfrm>
            <a:off x="179512" y="2211372"/>
            <a:ext cx="8712968" cy="3305860"/>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Oppimistavoitteet määrittelevät varsinaiset tiedot ja älylliset kyvyt, jotka ohjaajat haluavat opiskelijoiden saavan peliä pelatessaan.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Kun tavoitteet ovat helposti havaittavissa, oppilaat ymmärtävät paremmin, mitä heidän pitäisi oppia, ja opettajien arviointiprosessi helpottuu.</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Paras tapa suunnitella tällaisia tavoitteita on käyttää toimintaverbejä muotoiluprosessin aikana (vrt.  Bloomin taksonomia).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Yksi tapa muotoilla oppimistavoitteet on jäsentää lause seuraavasti:  "Kun olet pelannut [pelin nimi], sinun pitäisi osata [oppimistavoitteen kuvaus]".</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1764489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i-fi" dirty="0"/>
              <a:t>Tulokset ja seuraukset</a:t>
            </a:r>
          </a:p>
        </p:txBody>
      </p:sp>
      <p:sp>
        <p:nvSpPr>
          <p:cNvPr id="3" name="Content Placeholder 2"/>
          <p:cNvSpPr>
            <a:spLocks noGrp="1"/>
          </p:cNvSpPr>
          <p:nvPr>
            <p:ph idx="1"/>
          </p:nvPr>
        </p:nvSpPr>
        <p:spPr>
          <a:xfrm>
            <a:off x="179512" y="2211372"/>
            <a:ext cx="8712968" cy="4464496"/>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Molemmat edellä mainitut suunnitteluelementit edistävät yhtä tiettyä tavoitetta: merkityksellisten tulosten ja perusteellisten (oppimis)tulosten saavuttamista.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Riippumatta siitä, mikä menetelmä tai lähestymistapa on valittu intervention tehokkuuden arvioimiseksi (eli 3D-virtuaalimaailman sisällä tai sen ulkopuolella), kouluttajien ja opetussuunnittelijoiden olisi varmistettava, että kerätään näyttöä siitä, miten oppilaat ovat oppineet tietoja ja taitoja sekä oppimistehtävien suorittamisen jälkeen (välitön arviointi) että ajan mittaan (pysyvyyden arviointi).</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On myös tärkeää varmistaa, että kun käytännön toimintaa simuloidaan virtuaaliympäristössä, opiskelijat ovat hankkineet tarvittavan ymmärryksen siirtääkseen hankitut taidot reaalimaailman kontekstiin (eli empiirinen arviointi).</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835611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i-fi" dirty="0"/>
              <a:t>Tarinaskenaario (Kertomus)</a:t>
            </a:r>
          </a:p>
        </p:txBody>
      </p:sp>
      <p:sp>
        <p:nvSpPr>
          <p:cNvPr id="3" name="Content Placeholder 2"/>
          <p:cNvSpPr>
            <a:spLocks noGrp="1"/>
          </p:cNvSpPr>
          <p:nvPr>
            <p:ph idx="1"/>
          </p:nvPr>
        </p:nvSpPr>
        <p:spPr>
          <a:xfrm>
            <a:off x="179512" y="2211372"/>
            <a:ext cx="8712968" cy="4464496"/>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Tarinaskenaariossa kuvataan, mitä vuorovaikutuksen aikana tapahtuu.</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Pelin kerronnan välittämiseen on monia tapoja (esim. teksti, multimedia), mutta lopputavoite pysyy samana: sen pitäisi esittää tarina, joka sisältää merkittäviä haasteita ja mahdollisuuksia, joiden avulla oppijat voivat kehittää olemassa olevaa tai vasta hankittua tietämystään.</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Samoin tärkeysaste vaihtelee ja riippuu suuresti peligenrestä.</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Esimerkiksi simulaatio- tai pulmapeli voi vaatia loppukäyttäjältä nopeita toimia, joihin voi liittyä aikarajoituksia.</a:t>
            </a: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Toisaalta tutkimusmatkailupeli sisältää tarinallisia elementtejä, ja siksi loppupeliin pääseminen voi vaatia enemmän aikaa.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3524561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rtlCol="0"/>
          <a:lstStyle/>
          <a:p>
            <a:pPr rtl="0"/>
            <a:r>
              <a:rPr lang="fi-fi" dirty="0"/>
              <a:t>Vuorovaikutus</a:t>
            </a:r>
          </a:p>
        </p:txBody>
      </p:sp>
      <p:sp>
        <p:nvSpPr>
          <p:cNvPr id="3" name="Content Placeholder 2"/>
          <p:cNvSpPr>
            <a:spLocks noGrp="1"/>
          </p:cNvSpPr>
          <p:nvPr>
            <p:ph idx="1"/>
          </p:nvPr>
        </p:nvSpPr>
        <p:spPr>
          <a:xfrm>
            <a:off x="107504" y="2008897"/>
            <a:ext cx="8712968" cy="4680520"/>
          </a:xfrm>
        </p:spPr>
        <p:txBody>
          <a:bodyPr rtlCol="0">
            <a:noAutofit/>
          </a:bodyPr>
          <a:lstStyle/>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Vuorovaikutuksen helpottamiseksi ja aktiivisen osallistumisen edistämiseksi opetussuunnittelijoiden olisi noudatettava käytettävissä olevien teoreettisten mallien, kuten multimediaoppimisteorian tai INTERACT-mallin, periaatteita.  </a:t>
            </a:r>
          </a:p>
          <a:p>
            <a:pPr marL="457200" indent="-457200" algn="just" rtl="0">
              <a:lnSpc>
                <a:spcPct val="150000"/>
              </a:lnSpc>
              <a:spcBef>
                <a:spcPts val="0"/>
              </a:spcBef>
              <a:buFont typeface="Wingdings" panose="05000000000000000000" pitchFamily="2" charset="2"/>
              <a:buChar char="ü"/>
            </a:pPr>
            <a:r>
              <a:rPr lang="fi-fi" sz="1600" b="0" dirty="0">
                <a:latin typeface="Arial (Body)"/>
                <a:cs typeface="Times New Roman" panose="02020603050405020304" pitchFamily="18" charset="0"/>
              </a:rPr>
              <a:t>Seuraavissa vaiheissa annetaan yleiskatsausohjeet:</a:t>
            </a:r>
          </a:p>
          <a:p>
            <a:pPr marL="914400" lvl="1" indent="-457200" algn="just" rtl="0">
              <a:lnSpc>
                <a:spcPct val="150000"/>
              </a:lnSpc>
              <a:spcBef>
                <a:spcPts val="0"/>
              </a:spcBef>
              <a:buFont typeface="Wingdings" panose="05000000000000000000" pitchFamily="2" charset="2"/>
              <a:buChar char="ü"/>
            </a:pPr>
            <a:r>
              <a:rPr lang="fi-fi" sz="1600" b="1" dirty="0">
                <a:latin typeface="Arial (Body)"/>
                <a:cs typeface="Times New Roman" panose="02020603050405020304" pitchFamily="18" charset="0"/>
              </a:rPr>
              <a:t>Vuorovaikutusvaatimusten määrittäminen:</a:t>
            </a:r>
            <a:r>
              <a:rPr lang="fi-fi" sz="1600" b="0" dirty="0">
                <a:latin typeface="Arial (Body)"/>
                <a:cs typeface="Times New Roman" panose="02020603050405020304" pitchFamily="18" charset="0"/>
              </a:rPr>
              <a:t> määritä ympäristö, määrittele toiminnot ja käytettävissä olevat menetelmät vuorovaikutuksen helpottamiseksi.</a:t>
            </a:r>
          </a:p>
          <a:p>
            <a:pPr marL="914400" lvl="1" indent="-457200" algn="just" rtl="0">
              <a:lnSpc>
                <a:spcPct val="150000"/>
              </a:lnSpc>
              <a:spcBef>
                <a:spcPts val="0"/>
              </a:spcBef>
              <a:buFont typeface="Wingdings" panose="05000000000000000000" pitchFamily="2" charset="2"/>
              <a:buChar char="ü"/>
            </a:pPr>
            <a:r>
              <a:rPr lang="fi-fi" sz="1600" b="1" dirty="0">
                <a:latin typeface="Arial (Body)"/>
                <a:cs typeface="Times New Roman" panose="02020603050405020304" pitchFamily="18" charset="0"/>
              </a:rPr>
              <a:t>Suunnittele vaihtoehtoisia ratkaisuja:</a:t>
            </a:r>
            <a:r>
              <a:rPr lang="fi-fi" sz="1600" b="0" dirty="0">
                <a:latin typeface="Arial (Body)"/>
                <a:cs typeface="Times New Roman" panose="02020603050405020304" pitchFamily="18" charset="0"/>
              </a:rPr>
              <a:t> tutki erilaisia tapoja tulkita ja täyttää vuorovaikutteisuusvaatimukset.</a:t>
            </a:r>
          </a:p>
          <a:p>
            <a:pPr marL="914400" lvl="1" indent="-457200" algn="just" rtl="0">
              <a:lnSpc>
                <a:spcPct val="150000"/>
              </a:lnSpc>
              <a:spcBef>
                <a:spcPts val="0"/>
              </a:spcBef>
              <a:buFont typeface="Wingdings" panose="05000000000000000000" pitchFamily="2" charset="2"/>
              <a:buChar char="ü"/>
            </a:pPr>
            <a:r>
              <a:rPr lang="fi-fi" sz="1600" b="1" dirty="0">
                <a:latin typeface="Arial (Body)"/>
                <a:cs typeface="Times New Roman" panose="02020603050405020304" pitchFamily="18" charset="0"/>
              </a:rPr>
              <a:t>Prototyypin suunnittelu: </a:t>
            </a:r>
            <a:r>
              <a:rPr lang="fi-fi" sz="1600" b="0" dirty="0">
                <a:latin typeface="Arial (Body)"/>
                <a:cs typeface="Times New Roman" panose="02020603050405020304" pitchFamily="18" charset="0"/>
              </a:rPr>
              <a:t>Lupaavimman idean prototyyppi ja alustava arviointi pienen opiskelijaryhmän kanssa.</a:t>
            </a:r>
          </a:p>
          <a:p>
            <a:pPr marL="914400" lvl="1" indent="-457200" algn="just" rtl="0">
              <a:lnSpc>
                <a:spcPct val="150000"/>
              </a:lnSpc>
              <a:spcBef>
                <a:spcPts val="0"/>
              </a:spcBef>
              <a:buFont typeface="Wingdings" panose="05000000000000000000" pitchFamily="2" charset="2"/>
              <a:buChar char="ü"/>
            </a:pPr>
            <a:r>
              <a:rPr lang="fi-fi" sz="1600" b="1" dirty="0">
                <a:latin typeface="Arial (Body)"/>
                <a:cs typeface="Times New Roman" panose="02020603050405020304" pitchFamily="18" charset="0"/>
              </a:rPr>
              <a:t>Prototyypin arviointi: </a:t>
            </a:r>
            <a:r>
              <a:rPr lang="fi-fi" sz="1600" b="0" dirty="0">
                <a:latin typeface="Arial (Body)"/>
                <a:cs typeface="Times New Roman" panose="02020603050405020304" pitchFamily="18" charset="0"/>
              </a:rPr>
              <a:t>analysoidaan edellisessä vaiheessa saadut tulokset, jotta voidaan arvioida, missä määrin ehdotetut vaatimukset on täytetty.</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382722"/>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dirty="0">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2137461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3114"/>
            <a:ext cx="5791200" cy="759614"/>
          </a:xfrm>
        </p:spPr>
        <p:txBody>
          <a:bodyPr rtlCol="0"/>
          <a:lstStyle/>
          <a:p>
            <a:pPr rtl="0"/>
            <a:r>
              <a:rPr lang="fi-fi" dirty="0"/>
              <a:t>Säännöt</a:t>
            </a:r>
          </a:p>
        </p:txBody>
      </p:sp>
      <p:sp>
        <p:nvSpPr>
          <p:cNvPr id="3" name="Content Placeholder 2"/>
          <p:cNvSpPr>
            <a:spLocks noGrp="1"/>
          </p:cNvSpPr>
          <p:nvPr>
            <p:ph idx="1"/>
          </p:nvPr>
        </p:nvSpPr>
        <p:spPr>
          <a:xfrm>
            <a:off x="179512" y="2211372"/>
            <a:ext cx="8712968" cy="4464496"/>
          </a:xfrm>
        </p:spPr>
        <p:txBody>
          <a:bodyPr rtlCol="0">
            <a:normAutofit lnSpcReduction="10000"/>
          </a:bodyPr>
          <a:lstStyle/>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Pelisäännöt kertovat pelaajille, miten heidän on käyttäydyttävä.  Opetussuunnittelijoilla on valtuudet määritellä ja tulkita pelisääntöjä interaktiivisuusvaatimusten ja pelin laajemman soveltamisalan mukaisesti.</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Pelisäännöt olisi sidottava keskeiseen käsitteeseen sen sijaan, että ne vain kehystävät sitä, ja ne olisi ilmoitettava etukäteen konkreettisesti ja tiiviisti.</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Pelisääntöjen noudattaminen pelissä vaikuttaa pelaajien motivaatioon ja tyytyväisyyteen sen lisäksi, että se ohjaa ja auttaa heitä saattamaan pelin loppuun.</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Tästä syystä on oltava erityisen varovainen, jotta kohderyhmää ei ylikuormiteta liian monilla ristiriidoilla tai valinnoilla.</a:t>
            </a:r>
            <a:endParaRPr lang="el-GR" sz="1600" b="0" dirty="0">
              <a:latin typeface="Arial (Body)"/>
              <a:cs typeface="Times New Roman" panose="02020603050405020304" pitchFamily="18" charset="0"/>
            </a:endParaRPr>
          </a:p>
          <a:p>
            <a:pPr marL="457200" indent="-457200" algn="just" rtl="0">
              <a:lnSpc>
                <a:spcPct val="150000"/>
              </a:lnSpc>
              <a:spcBef>
                <a:spcPts val="0"/>
              </a:spcBef>
              <a:buFont typeface="Wingdings" panose="05000000000000000000" pitchFamily="2" charset="2"/>
              <a:buChar char="ü"/>
            </a:pPr>
            <a:r>
              <a:rPr lang="fi-fi" sz="1600" b="0">
                <a:latin typeface="Arial (Body)"/>
                <a:cs typeface="Times New Roman" panose="02020603050405020304" pitchFamily="18" charset="0"/>
              </a:rPr>
              <a:t>Jos oppilaiden pitäisi esimerkiksi seurata tiettyä polkua, näytöllä pitäisi näkyä vihjeitä, jotta he voivat tutkia karttaa. Samoin voidaan integroida erityisiä toimintatiloja, joiden avulla voidaan määrittää oppilaiden edistyminen ja antaa palautetta.</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89390"/>
            <a:ext cx="6552728" cy="465320"/>
          </a:xfrm>
          <a:prstGeom prst="rect">
            <a:avLst/>
          </a:prstGeom>
          <a:noFill/>
        </p:spPr>
        <p:txBody>
          <a:bodyPr wrap="square" rtlCol="0">
            <a:spAutoFit/>
          </a:bodyPr>
          <a:lstStyle/>
          <a:p>
            <a:pPr marL="0" marR="0" algn="ctr" rtl="0">
              <a:lnSpc>
                <a:spcPct val="150000"/>
              </a:lnSpc>
              <a:spcBef>
                <a:spcPts val="0"/>
              </a:spcBef>
              <a:spcAft>
                <a:spcPts val="600"/>
              </a:spcAft>
            </a:pPr>
            <a:r>
              <a:rPr lang="fi-fi" sz="1800" b="1" i="1">
                <a:solidFill>
                  <a:srgbClr val="2F5496"/>
                </a:solidFill>
                <a:effectLst/>
                <a:latin typeface="Arial (Body)"/>
                <a:ea typeface="Times New Roman" panose="02020603050405020304" pitchFamily="18" charset="0"/>
                <a:cs typeface="Times New Roman" panose="02020603050405020304" pitchFamily="18" charset="0"/>
              </a:rPr>
              <a:t>Tietoa</a:t>
            </a:r>
          </a:p>
        </p:txBody>
      </p:sp>
    </p:spTree>
    <p:extLst>
      <p:ext uri="{BB962C8B-B14F-4D97-AF65-F5344CB8AC3E}">
        <p14:creationId xmlns:p14="http://schemas.microsoft.com/office/powerpoint/2010/main" val="23835408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2184</TotalTime>
  <Words>1103</Words>
  <Application>Microsoft Office PowerPoint</Application>
  <PresentationFormat>On-screen Show (4:3)</PresentationFormat>
  <Paragraphs>110</Paragraphs>
  <Slides>13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vt:lpstr>
      <vt:lpstr>Arial (Body)</vt:lpstr>
      <vt:lpstr>Arial Black</vt:lpstr>
      <vt:lpstr>Calibri</vt:lpstr>
      <vt:lpstr>Verdana</vt:lpstr>
      <vt:lpstr>Wingdings</vt:lpstr>
      <vt:lpstr>Základné</vt:lpstr>
      <vt:lpstr>Opetuspelien rakenneosat</vt:lpstr>
      <vt:lpstr>Tehtäväsarjan yleiskatsaus</vt:lpstr>
      <vt:lpstr>Tehtäväsarjan kuvaus</vt:lpstr>
      <vt:lpstr>Pelin tavoitteet</vt:lpstr>
      <vt:lpstr>Oppimistavoitteet</vt:lpstr>
      <vt:lpstr>Tulokset ja seuraukset</vt:lpstr>
      <vt:lpstr>Tarinaskenaario (Kertomus)</vt:lpstr>
      <vt:lpstr>Vuorovaikutus</vt:lpstr>
      <vt:lpstr>Säännöt</vt:lpstr>
      <vt:lpstr>Vapaus</vt:lpstr>
      <vt:lpstr>Haasteet ja ristiriidat</vt:lpstr>
      <vt:lpstr>Resurssit</vt:lpstr>
      <vt:lpstr>Estetiikka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159</cp:revision>
  <cp:lastPrinted>2019-02-12T08:21:40Z</cp:lastPrinted>
  <dcterms:created xsi:type="dcterms:W3CDTF">2019-02-10T21:49:04Z</dcterms:created>
  <dcterms:modified xsi:type="dcterms:W3CDTF">2022-09-15T14:37:40Z</dcterms:modified>
</cp:coreProperties>
</file>