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78" autoAdjust="0"/>
    <p:restoredTop sz="73790" autoAdjust="0"/>
  </p:normalViewPr>
  <p:slideViewPr>
    <p:cSldViewPr>
      <p:cViewPr>
        <p:scale>
          <a:sx n="100" d="100"/>
          <a:sy n="100" d="100"/>
        </p:scale>
        <p:origin x="1752" y="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t>15. 9. 2022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styl předlohy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Třetí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styly předlohy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styl předlohy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Třetí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Klasifikace (vážných) her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Výuka založená na hrách a gamifikace v 3D virtuálních výukových prostředích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831622"/>
          </a:xfrm>
        </p:spPr>
        <p:txBody>
          <a:bodyPr/>
          <a:lstStyle/>
          <a:p>
            <a:r>
              <a:rPr lang="en-US" dirty="0"/>
              <a:t>Sandbox hry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Termín "hra na pískovišti" vychází z analogie k dětem hrajícím si na pískovišti (tj. čtvercová plocha naplněná pískem, na které si děti mohou vytvořit, co chtějí).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Na rozdíl od tradičních her, které mají předem daný příběh a cíle, sandboxové hry nabízejí uživatelům svobodu, aby vytvořili vznikající hratelnost na základě své kreativity a představivosti.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Prvek volné hry a vysoká škálovatelnost, které tato umělá prostředí nabízejí, přinášejí uživatelům řadu výhod, včetně podpory rozhodování, posílení sebekontroly a rozvoje kreativních schopností.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Jako vzdělávací pomůcka poskytují pískoviště živnou půdu pro provádění různých činností v souladu se zásadami přístupu (sociálního) konstruktivismu (např. projektové/problémové vyučování).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91169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3533278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0925"/>
            <a:ext cx="5791200" cy="1371600"/>
          </a:xfrm>
        </p:spPr>
        <p:txBody>
          <a:bodyPr>
            <a:normAutofit fontScale="90000"/>
          </a:bodyPr>
          <a:lstStyle/>
          <a:p>
            <a:r>
              <a:rPr lang="en-US" dirty="0"/>
              <a:t>Honba za pokladem / hledání mrchožroutů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867844"/>
            <a:ext cx="8532948" cy="4990155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Pojmy "honba za pokladem" a "honba za mrchožroutem" se často používají zaměnitelně, protože obě hry vyžadují, aby účastníci řešili hádanky a plnili úkoly.</a:t>
            </a: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Při hledání pokladu je hráčům předkládána řada úkolů, jejichž řešení poskytuje vodítka a požadavky pro další mise.</a:t>
            </a: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Při lovu mrchožroutů dostanou hráči seznam akcí, které musí provést (např. objevování předmětů, sbírání předmětů).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Různorodost hratelnosti určuje cíle jednotlivých her.</a:t>
            </a: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Při hledání pokladu je hlavním cílem vyřešit záhadné indicie a splnit závěrečný úkol, který vede k velké ceně ("pokladu").</a:t>
            </a: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Při lovu mrchožroutů má každý splněný úkol hodnotu určitého počtu bodů, a tak se na konci hry vítězem stává tým s největším počtem bodů.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Bez ohledu na zvolenou variantu je vzdělávací potenciál nekonečný, protože umožňuje studentům procvičovat tělo i mysl.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02525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991310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0410"/>
            <a:ext cx="5791200" cy="759614"/>
          </a:xfrm>
        </p:spPr>
        <p:txBody>
          <a:bodyPr/>
          <a:lstStyle/>
          <a:p>
            <a:r>
              <a:rPr lang="en-US" dirty="0"/>
              <a:t>Simulátory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Simulátor je počítačem vytvořené (umělé) prostředí sloužící k vytvoření virtuální verze reálného systému nebo hypotetického modelu.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Termín "mikrosvět" označuje vzdělávací aplikaci simulátorů nebo jinak "svět", do kterého učitel umístí žáky za účelem výuky, školení nebo experimentování.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Vysoký vizuální realismus a vysoká míra volnosti (pokus-omyl), kterou simulátory nabízejí:</a:t>
            </a: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usnadnit demonstraci abstraktních pojmů,</a:t>
            </a: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podporovat aktivní účast studentů na úkolech, které jsou v reálném světě spojeny s příliš vysokým rizikem nebo s příliš vysokými provozními náklady, a</a:t>
            </a: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umožnit žákům, aby si vytvořili hluboké porozumění zkoumaným klíčovým pojmům, aniž by to mělo významný dopad na výuku.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59488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3858829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0410"/>
            <a:ext cx="5791200" cy="759614"/>
          </a:xfrm>
        </p:spPr>
        <p:txBody>
          <a:bodyPr/>
          <a:lstStyle/>
          <a:p>
            <a:r>
              <a:rPr lang="en-US" dirty="0"/>
              <a:t>Sportovní hry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>
            <a:normAutofit lnSpcReduction="10000"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Žánr sportovních her je jedním z nejstarších žánrů v herní historii.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Elektronické sportovní hry simulují provozování skutečných sportů, včetně kontextuálního prostředí a herního nastavení.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 souladu se soutěživou povahou sportu se v síťových (online) sportovních hrách obvykle zobrazuje tabulka výsledků nebo žebříček, na kterém se sleduje a zobrazuje, jak dobře si hráči vedli.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Z hlediska vzdělávání lze elektronické sportovní hry využít buď k výuce studentů o konkrétních charakteristikách sportu (např. o pravidlech, potřebném vybavení), nebo jako prostředek k začlenění vzdělávacích úkolů (např. cvičení souvisejících s konkrétními předměty).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 každém případě zapojení do sportovních her podporuje rozvoj motorických i kognitivních dovedností.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88038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3884866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0410"/>
            <a:ext cx="5791200" cy="759614"/>
          </a:xfrm>
        </p:spPr>
        <p:txBody>
          <a:bodyPr/>
          <a:lstStyle/>
          <a:p>
            <a:r>
              <a:rPr lang="en-US" dirty="0"/>
              <a:t>Strategické hry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3737908"/>
          </a:xfrm>
        </p:spPr>
        <p:txBody>
          <a:bodyPr>
            <a:normAutofit fontScale="92500"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Strategické hry jsou považovány za potomky válečných her, protože kladou důraz na taktické schopnosti a logické dovednosti hráčů, aby dosáhli vítězství, zatímco prvek náhody má minimální nebo žádný vliv.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Strategické hry obvykle zahrnují velké množství průzkumu a řízení ekonomiky, které se odehrávají v kontextu různých historických témat, událostí a prostředí.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Navzdory širokému rozšíření strategických her ve vojenském vzdělávání a výcviku jsou snahy o začlenění těchto her do formálních vzdělávacích osnov omezené a nedostatečné.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Avšak po zvážení toho, že intelektuální růst patří k nejvýznamnějším přínosům, které mohou (digitální) strategické hry umožnit, se ukazuje nutnost začlenit tyto alternativní vzdělávací přístupy.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259632" y="1521971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3337570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n-US" dirty="0"/>
              <a:t>Přehled Questline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800708" y="1167704"/>
            <a:ext cx="7542584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Klasifikace (vážných) her</a:t>
            </a:r>
          </a:p>
        </p:txBody>
      </p:sp>
      <p:graphicFrame>
        <p:nvGraphicFramePr>
          <p:cNvPr id="3" name="Table 13">
            <a:extLst>
              <a:ext uri="{FF2B5EF4-FFF2-40B4-BE49-F238E27FC236}">
                <a16:creationId xmlns:a16="http://schemas.microsoft.com/office/drawing/2014/main" id="{0447649D-1427-2349-046E-5F1F062CDC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760031"/>
              </p:ext>
            </p:extLst>
          </p:nvPr>
        </p:nvGraphicFramePr>
        <p:xfrm>
          <a:off x="126041" y="1772816"/>
          <a:ext cx="8891918" cy="5017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3836">
                  <a:extLst>
                    <a:ext uri="{9D8B030D-6E8A-4147-A177-3AD203B41FA5}">
                      <a16:colId xmlns:a16="http://schemas.microsoft.com/office/drawing/2014/main" val="1215602583"/>
                    </a:ext>
                  </a:extLst>
                </a:gridCol>
                <a:gridCol w="3958082">
                  <a:extLst>
                    <a:ext uri="{9D8B030D-6E8A-4147-A177-3AD203B41FA5}">
                      <a16:colId xmlns:a16="http://schemas.microsoft.com/office/drawing/2014/main" val="3474826915"/>
                    </a:ext>
                  </a:extLst>
                </a:gridCol>
              </a:tblGrid>
              <a:tr h="35121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+mn-lt"/>
                        </a:rPr>
                        <a:t>Quest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Úkol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0957375"/>
                  </a:ext>
                </a:extLst>
              </a:tr>
              <a:tr h="275276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Akční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hry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Studium / zkoumání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70611564"/>
                  </a:ext>
                </a:extLst>
              </a:tr>
              <a:tr h="275276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Dobrodružné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hry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Studium / zkoumání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8806360"/>
                  </a:ext>
                </a:extLst>
              </a:tr>
              <a:tr h="275276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Deskové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hry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Studium / zkoumání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6717939"/>
                  </a:ext>
                </a:extLst>
              </a:tr>
              <a:tr h="275276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Hádanky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Studium / zkoumání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9282523"/>
                  </a:ext>
                </a:extLst>
              </a:tr>
              <a:tr h="275276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Kvíz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/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zajímavosti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Studium / zkoumání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8509098"/>
                  </a:ext>
                </a:extLst>
              </a:tr>
              <a:tr h="275276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Hry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na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hrdiny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Studium / zkoumání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6880987"/>
                  </a:ext>
                </a:extLst>
              </a:tr>
              <a:tr h="275276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Sandbox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hry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Studium / zkoumání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4089434"/>
                  </a:ext>
                </a:extLst>
              </a:tr>
              <a:tr h="275276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Honba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za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pokladem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/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hledání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mrchožroutů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Studium / zkoumání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6317584"/>
                  </a:ext>
                </a:extLst>
              </a:tr>
              <a:tr h="275276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Simulátory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Studium / zkoumání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4064352"/>
                  </a:ext>
                </a:extLst>
              </a:tr>
              <a:tr h="275276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Sportovní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hry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Studium / zkoumání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596273"/>
                  </a:ext>
                </a:extLst>
              </a:tr>
              <a:tr h="275276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Strategické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hry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Studium / zkoumání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425039"/>
                  </a:ext>
                </a:extLst>
              </a:tr>
              <a:tr h="2752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Úroveň</a:t>
                      </a:r>
                      <a:endParaRPr lang="en-US" sz="1600" b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2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52288307"/>
                  </a:ext>
                </a:extLst>
              </a:tr>
              <a:tr h="5328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Výzva</a:t>
                      </a:r>
                      <a:endParaRPr lang="en-US" sz="1600" b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err="1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Určete</a:t>
                      </a:r>
                      <a:r>
                        <a:rPr lang="en-US" sz="1600" dirty="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jednu</a:t>
                      </a:r>
                      <a:r>
                        <a:rPr lang="en-US" sz="1600" dirty="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digitální</a:t>
                      </a:r>
                      <a:r>
                        <a:rPr lang="en-US" sz="1600" dirty="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vzdělávací</a:t>
                      </a:r>
                      <a:r>
                        <a:rPr lang="en-US" sz="1600" dirty="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hru</a:t>
                      </a:r>
                      <a:r>
                        <a:rPr lang="en-US" sz="1600" dirty="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pro </a:t>
                      </a:r>
                      <a:r>
                        <a:rPr lang="en-US" sz="1600" dirty="0" err="1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alespoň</a:t>
                      </a:r>
                      <a:r>
                        <a:rPr lang="en-US" sz="1600" dirty="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2 </a:t>
                      </a:r>
                      <a:r>
                        <a:rPr lang="en-US" sz="1600" dirty="0" err="1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kategorie</a:t>
                      </a:r>
                      <a:r>
                        <a:rPr lang="en-US" sz="1600" dirty="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.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4567852"/>
                  </a:ext>
                </a:extLst>
              </a:tr>
              <a:tr h="2752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Souboj se šéfem</a:t>
                      </a:r>
                      <a:endParaRPr lang="en-US" sz="1600" b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Hra založená na kvízu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0079041"/>
                  </a:ext>
                </a:extLst>
              </a:tr>
              <a:tr h="2752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Zkušenostní body</a:t>
                      </a:r>
                      <a:endParaRPr lang="en-US" sz="1600" b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200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5949027"/>
                  </a:ext>
                </a:extLst>
              </a:tr>
              <a:tr h="2752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0" dirty="0" err="1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Úspěch</a:t>
                      </a:r>
                      <a:endParaRPr lang="en-US" sz="1600" b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err="1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Hlad</a:t>
                      </a:r>
                      <a:r>
                        <a:rPr lang="en-US" sz="1600" dirty="0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 po </a:t>
                      </a:r>
                      <a:r>
                        <a:rPr lang="en-US" sz="1600" dirty="0" err="1">
                          <a:effectLst/>
                          <a:latin typeface="+mn-lt"/>
                          <a:ea typeface="Palatino Linotype" panose="02040502050505030304" pitchFamily="18" charset="0"/>
                          <a:cs typeface="Palatino Linotype" panose="02040502050505030304" pitchFamily="18" charset="0"/>
                        </a:rPr>
                        <a:t>hrách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306076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540" y="454064"/>
            <a:ext cx="5791200" cy="759614"/>
          </a:xfrm>
        </p:spPr>
        <p:txBody>
          <a:bodyPr/>
          <a:lstStyle/>
          <a:p>
            <a:r>
              <a:rPr lang="en-US" dirty="0"/>
              <a:t>Questline Popis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747" y="2276872"/>
            <a:ext cx="8280919" cy="3816424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Různé hry se líbí různým lidem.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Výzkumníci obecně rozdělili digitální hry do následujících kategorií:</a:t>
            </a:r>
          </a:p>
          <a:p>
            <a:pPr marL="1188720" indent="-457200" algn="just">
              <a:lnSpc>
                <a:spcPct val="150000"/>
              </a:lnSpc>
              <a:spcBef>
                <a:spcPts val="0"/>
              </a:spcBef>
              <a:buAutoNum type="arabicParenBoth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Žánr: Drama, Krimi, Fantasy, Horor, Mysteriózní, Science fiction, Válečné a špionážní</a:t>
            </a:r>
          </a:p>
          <a:p>
            <a:pPr marL="1188720" indent="-457200" algn="just">
              <a:lnSpc>
                <a:spcPct val="150000"/>
              </a:lnSpc>
              <a:spcBef>
                <a:spcPts val="0"/>
              </a:spcBef>
              <a:buAutoNum type="arabicParenBoth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Typ: Akční, Dobrodružné, Logické, Hry na hrdiny, Simulace, Sportovní, Strategické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Moderní (vzdělávací) hry si berou to nejlepší ze "všech světů" a spojují je do zábavného souboru herních mechanismů a příběhových konvencí.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Výběr vhodného typu hry pro vzdělávací účely závisí na obsahu, který se má naučit, a/nebo na mentálních procesech, které se mají rozvíjet.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23971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Nejdůležitější informace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831622"/>
          </a:xfrm>
        </p:spPr>
        <p:txBody>
          <a:bodyPr/>
          <a:lstStyle/>
          <a:p>
            <a:r>
              <a:rPr lang="en-US" dirty="0"/>
              <a:t>Akční hry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316184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 "akčních hrách" hráč ovládá digitální osobnost (avatara), prostřednictvím které přebírá roli hlavního hrdiny, jenž je povolán splnit určitou misi nebo splnit určitý cíl.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Vzhledem k tomu, že smyslově-motorické schopnosti převažují nad kognitivními, mohou hráči při dosahování cílů hry čelit nepředvídaným nebezpečím, nástrahám a/nebo zvládat dilemata, která jsou zarámována do různých druhů činností (např. průzkum, závody, střelba) a která obvykle vyžadují provedení krátkodobých akčních sekvencí.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 akčních vzdělávacích hrách musí žáci využívat své běžné myšlenkové schopnosti, aby prošli různými úrovněmi a nakonec hru dokončili.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644223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871970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0410"/>
            <a:ext cx="5791200" cy="759614"/>
          </a:xfrm>
        </p:spPr>
        <p:txBody>
          <a:bodyPr/>
          <a:lstStyle/>
          <a:p>
            <a:r>
              <a:rPr lang="en-US" dirty="0" err="1"/>
              <a:t>Dobrodružné</a:t>
            </a:r>
            <a:r>
              <a:rPr lang="en-US" dirty="0"/>
              <a:t> </a:t>
            </a:r>
            <a:r>
              <a:rPr lang="en-US" dirty="0" err="1"/>
              <a:t>hry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"Dobrodružné hry" mají promyšlenější hratelnost, která se odvíjí prostřednictvím řady adaptivních příběhů (zápletek), jejichž cílem je vzbudit v hráčích duševní stimulaci.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Vzhledem k tomu, že dobrodružné hry jsou založeny na vyprávění příběhu, je kladen důraz spíše na vývoj postavy (osobní a emocionální růst) než na získávání nových schopností nebo dovedností, které ovlivňují hratelnost.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Ve vzdělávacích dobrodružných hrách musí žáci uplatnit své dovednosti při řešení problémů a shromažďovat a kombinovat informace nebo předměty, které jsou potřebné k vyřešení hlavní záhady příběhu.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Kontext děje (např. základní prostředí, téma zápletky, zúčastněné postavy) je obvykle přizpůsoben nebo sladěn se zkoumaným předmětem (např. matematika, fyzika, biologie, jazyk).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259632" y="1488038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3405307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n-US" dirty="0"/>
              <a:t>Deskové hry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132856"/>
            <a:ext cx="8712968" cy="4464496"/>
          </a:xfrm>
        </p:spPr>
        <p:txBody>
          <a:bodyPr>
            <a:normAutofit lnSpcReduction="10000"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Deskové hry jsou považovány za jednu z prvních forem zábavy. 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Jedná se o žetony, které se přesouvají nebo umisťují na předem vyznačenou plochu (hrací desku) podle souboru pravidel (např. možných tahů) a omezení (např. počtu hráčů).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Obecně lze deskové hry rozdělit do tří kategorií: (a) válečné hry, (b) závodní hry a (c) vyrovnávací hry.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Některé deskové hry jsou založeny na čisté strategii, ale mnohé obsahují prvek náhody a některé jsou čistě náhodné, bez prvku dovednosti.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Vzdělávací deskové hry mohou studentům pomoci rozvíjet jejich logické (např. řazení vzorů, přiřazování) a kritické myšlení (např. analýza a interpretace informací, rozhodování), a to kromě tzv. měkkých dovedností (např. komunikace, vyjednávání, týmová práce/spolupráce), protože vyžadují zapojení dvou nebo více osob do hry.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55165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1163430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n-US" dirty="0"/>
              <a:t>Hádanky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Hádanka je matoucí nebo matoucí úkol s konotací záhady, který je třeba vyřešit.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Může to být otázka nebo problém, který je záměrně vytvořen tak, aby zamotal mysl a prověřil vynalézavost.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Hádanky se obecně dělí podle jejich typu (např. kryptické, logické, matematické, triviální, hádání slovních vzorů, hádanky, mechanické) a úrovně obtížnosti (tj. složitosti technik potřebných k dosažení řešení).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Pokud jde o výukové puzzle, žáci mohou rozvíjet širokou škálu kompetencí od fyzických dovedností (např. koordinace ruka-oko, hrubá motorika, jemná motorika) a kognitivních schopností (např. rozpoznávání tvarů, trénink paměti, řešení problémů) až po posílení emoční inteligence (např. stanovování cílů, vytrvalost).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55165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2473433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63589"/>
            <a:ext cx="5791200" cy="759614"/>
          </a:xfrm>
        </p:spPr>
        <p:txBody>
          <a:bodyPr/>
          <a:lstStyle/>
          <a:p>
            <a:r>
              <a:rPr lang="en-US" dirty="0"/>
              <a:t>Kvíz / zajímavosti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"Kvíz" je typ hry, ve které si účastníci testují své akademické znalosti odpovídáním na otázky týkající se různých témat.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Hra nebo soutěž "Trivia" je podkategorie "kvízu", obvykle pořádaná jako součást soutěží, kde účastníci musí získat co nejvíce správných odpovědí o nepodstatných faktech z historie, kultury, umění a vědy, aby vyhráli.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 kontextu širšího vývoje personalizované výuky se adaptivní kvízy významně prosadily jako mechanismus, který udržuje motivaci studentů a jejich zapojení do vlastního pokroku ve výuce po celou dobu výuky.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Z pedagogického hlediska umožňují výukové kvízy žákům získávat znalosti vytvářením asociací mezi různými pojmy a získávat dovednosti prováděním postupně složitějších činností.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15616" y="1484627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 err="1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  <a:endParaRPr lang="en-US" sz="1800" b="1" i="1" dirty="0">
              <a:solidFill>
                <a:srgbClr val="2F5496"/>
              </a:solidFill>
              <a:effectLst/>
              <a:latin typeface="Arial (Body)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092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92164"/>
            <a:ext cx="5791200" cy="759614"/>
          </a:xfrm>
        </p:spPr>
        <p:txBody>
          <a:bodyPr/>
          <a:lstStyle/>
          <a:p>
            <a:r>
              <a:rPr lang="en-US" dirty="0"/>
              <a:t>Hry na hrdiny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 "hrách na hrdiny" se hráči zapojují do bohatého příběhového scénáře, v němž přebírají různé role a vžívají se do situace postavy.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Hráči postupují příběhem hry prostřednictvím různých úkolů a také soupeřením s ostatními hráči nebo proti nim.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Úspěch hráčů je nadmíru závislý na strukturovaném rozhodování i na přesnosti jejich jednání při plnění různých úkolů.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Vzdělávací hry s hraním rolí podporují získávání kompetencí souvisejících s učebními osnovami a dále usnadňují rozvoj sociálních a intelektuálních dovedností.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Aby byly takovéto herní scénáře úspěšné, doporučuje se uspořádat formalizovanou debriefingovou schůzku, která studentům (hráčům) umožní reflektovat herní zkušenosti a diskutovat o dovednostech použitých k překonání předložených výzev.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98915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1323809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2421</TotalTime>
  <Words>1607</Words>
  <Application>Microsoft Office PowerPoint</Application>
  <PresentationFormat>On-screen Show (4:3)</PresentationFormat>
  <Paragraphs>121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Klasifikace (vážných) her</vt:lpstr>
      <vt:lpstr>Přehled Questline</vt:lpstr>
      <vt:lpstr>Questline Popis</vt:lpstr>
      <vt:lpstr>Akční hry</vt:lpstr>
      <vt:lpstr>Dobrodružné hry</vt:lpstr>
      <vt:lpstr>Deskové hry</vt:lpstr>
      <vt:lpstr>Hádanky</vt:lpstr>
      <vt:lpstr>Kvíz / zajímavosti</vt:lpstr>
      <vt:lpstr>Hry na hrdiny</vt:lpstr>
      <vt:lpstr>Sandbox hry</vt:lpstr>
      <vt:lpstr>Honba za pokladem / hledání mrchožroutů</vt:lpstr>
      <vt:lpstr>Simulátory</vt:lpstr>
      <vt:lpstr>Sportovní hry</vt:lpstr>
      <vt:lpstr>Strategické hry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keywords>, docId:410074F19EB53B6C6021B6536BFE1D69</cp:keywords>
  <cp:lastModifiedBy>Athanasios Christopoulos</cp:lastModifiedBy>
  <cp:revision>165</cp:revision>
  <cp:lastPrinted>2019-02-12T08:21:40Z</cp:lastPrinted>
  <dcterms:created xsi:type="dcterms:W3CDTF">2019-02-10T21:49:04Z</dcterms:created>
  <dcterms:modified xsi:type="dcterms:W3CDTF">2022-09-15T13:31:40Z</dcterms:modified>
</cp:coreProperties>
</file>