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handoutMasterIdLst>
    <p:handoutMasterId r:id="rId11"/>
  </p:handoutMasterIdLst>
  <p:sldIdLst>
    <p:sldId id="256" r:id="rId2"/>
    <p:sldId id="281" r:id="rId3"/>
    <p:sldId id="282" r:id="rId4"/>
    <p:sldId id="312" r:id="rId5"/>
    <p:sldId id="309" r:id="rId6"/>
    <p:sldId id="313" r:id="rId7"/>
    <p:sldId id="310" r:id="rId8"/>
    <p:sldId id="311" r:id="rId9"/>
  </p:sldIdLst>
  <p:sldSz cx="9144000" cy="6858000" type="screen4x3"/>
  <p:notesSz cx="7315200" cy="96012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5330A5"/>
    <a:srgbClr val="EF8E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478" autoAdjust="0"/>
    <p:restoredTop sz="73790" autoAdjust="0"/>
  </p:normalViewPr>
  <p:slideViewPr>
    <p:cSldViewPr>
      <p:cViewPr>
        <p:scale>
          <a:sx n="75" d="100"/>
          <a:sy n="75" d="100"/>
        </p:scale>
        <p:origin x="2472" y="94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9" d="100"/>
          <a:sy n="79" d="100"/>
        </p:scale>
        <p:origin x="3180"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3169920" cy="481728"/>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sz="quarter" idx="1"/>
          </p:nvPr>
        </p:nvSpPr>
        <p:spPr>
          <a:xfrm>
            <a:off x="4143587" y="0"/>
            <a:ext cx="3169920" cy="481728"/>
          </a:xfrm>
          <a:prstGeom prst="rect">
            <a:avLst/>
          </a:prstGeom>
        </p:spPr>
        <p:txBody>
          <a:bodyPr vert="horz" lIns="91440" tIns="45720" rIns="91440" bIns="45720" rtlCol="0"/>
          <a:lstStyle>
            <a:lvl1pPr algn="r">
              <a:defRPr sz="1200"/>
            </a:lvl1pPr>
          </a:lstStyle>
          <a:p>
            <a:fld id="{1372E2F8-8C27-4303-A77C-E724F5C8016B}" type="datetimeFigureOut">
              <a:rPr lang="sk-SK" smtClean="0"/>
              <a:pPr/>
              <a:t>15. 9. 2022</a:t>
            </a:fld>
            <a:endParaRPr lang="sk-SK"/>
          </a:p>
        </p:txBody>
      </p:sp>
      <p:sp>
        <p:nvSpPr>
          <p:cNvPr id="4" name="Zástupný symbol päty 3"/>
          <p:cNvSpPr>
            <a:spLocks noGrp="1"/>
          </p:cNvSpPr>
          <p:nvPr>
            <p:ph type="ftr" sz="quarter" idx="2"/>
          </p:nvPr>
        </p:nvSpPr>
        <p:spPr>
          <a:xfrm>
            <a:off x="0" y="9119474"/>
            <a:ext cx="3169920" cy="481727"/>
          </a:xfrm>
          <a:prstGeom prst="rect">
            <a:avLst/>
          </a:prstGeom>
        </p:spPr>
        <p:txBody>
          <a:bodyPr vert="horz" lIns="91440" tIns="45720" rIns="91440" bIns="45720" rtlCol="0" anchor="b"/>
          <a:lstStyle>
            <a:lvl1pPr algn="l">
              <a:defRPr sz="1200"/>
            </a:lvl1pPr>
          </a:lstStyle>
          <a:p>
            <a:endParaRPr lang="sk-SK"/>
          </a:p>
        </p:txBody>
      </p:sp>
      <p:sp>
        <p:nvSpPr>
          <p:cNvPr id="5" name="Zástupný symbol čísla snímky 4"/>
          <p:cNvSpPr>
            <a:spLocks noGrp="1"/>
          </p:cNvSpPr>
          <p:nvPr>
            <p:ph type="sldNum" sz="quarter" idx="3"/>
          </p:nvPr>
        </p:nvSpPr>
        <p:spPr>
          <a:xfrm>
            <a:off x="4143587" y="9119474"/>
            <a:ext cx="3169920" cy="481727"/>
          </a:xfrm>
          <a:prstGeom prst="rect">
            <a:avLst/>
          </a:prstGeom>
        </p:spPr>
        <p:txBody>
          <a:bodyPr vert="horz" lIns="91440" tIns="45720" rIns="91440" bIns="45720" rtlCol="0" anchor="b"/>
          <a:lstStyle>
            <a:lvl1pPr algn="r">
              <a:defRPr sz="1200"/>
            </a:lvl1pPr>
          </a:lstStyle>
          <a:p>
            <a:fld id="{657CD2E3-5BDB-44FE-995E-F2DCFA948423}" type="slidenum">
              <a:rPr lang="sk-SK" smtClean="0"/>
              <a:pPr/>
              <a:t>‹#›</a:t>
            </a:fld>
            <a:endParaRPr lang="sk-SK"/>
          </a:p>
        </p:txBody>
      </p:sp>
    </p:spTree>
    <p:extLst>
      <p:ext uri="{BB962C8B-B14F-4D97-AF65-F5344CB8AC3E}">
        <p14:creationId xmlns:p14="http://schemas.microsoft.com/office/powerpoint/2010/main" val="10080553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1"/>
            <a:ext cx="3169920" cy="480060"/>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idx="1"/>
          </p:nvPr>
        </p:nvSpPr>
        <p:spPr>
          <a:xfrm>
            <a:off x="4143587" y="1"/>
            <a:ext cx="3169920" cy="480060"/>
          </a:xfrm>
          <a:prstGeom prst="rect">
            <a:avLst/>
          </a:prstGeom>
        </p:spPr>
        <p:txBody>
          <a:bodyPr vert="horz" lIns="91440" tIns="45720" rIns="91440" bIns="45720" rtlCol="0"/>
          <a:lstStyle>
            <a:lvl1pPr algn="r">
              <a:defRPr sz="1200"/>
            </a:lvl1pPr>
          </a:lstStyle>
          <a:p>
            <a:fld id="{1F5F3F0D-312C-4AED-8EB4-1582FE5784D7}" type="datetimeFigureOut">
              <a:rPr lang="sk-SK" smtClean="0"/>
              <a:t>15. 9. 2022</a:t>
            </a:fld>
            <a:endParaRPr lang="sk-SK"/>
          </a:p>
        </p:txBody>
      </p:sp>
      <p:sp>
        <p:nvSpPr>
          <p:cNvPr id="4" name="Zástupný symbol obrazu snímky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symbol poznámok 4"/>
          <p:cNvSpPr>
            <a:spLocks noGrp="1"/>
          </p:cNvSpPr>
          <p:nvPr>
            <p:ph type="body" sz="quarter" idx="3"/>
          </p:nvPr>
        </p:nvSpPr>
        <p:spPr>
          <a:xfrm>
            <a:off x="731521" y="4560570"/>
            <a:ext cx="5852160" cy="4320540"/>
          </a:xfrm>
          <a:prstGeom prst="rect">
            <a:avLst/>
          </a:prstGeom>
        </p:spPr>
        <p:txBody>
          <a:bodyPr vert="horz" lIns="91440" tIns="45720" rIns="91440" bIns="45720" rtlCol="0"/>
          <a:lstStyle/>
          <a:p>
            <a:pPr lvl="0"/>
            <a:r>
              <a:rPr lang="sk-SK"/>
              <a:t>Upravte styl předlohy textu.</a:t>
            </a:r>
          </a:p>
          <a:p>
            <a:pPr lvl="1"/>
            <a:r>
              <a:rPr lang="sk-SK"/>
              <a:t>Druhá úroveň</a:t>
            </a:r>
          </a:p>
          <a:p>
            <a:pPr lvl="2"/>
            <a:r>
              <a:rPr lang="sk-SK"/>
              <a:t>Třetí úroveň</a:t>
            </a:r>
          </a:p>
          <a:p>
            <a:pPr lvl="3"/>
            <a:r>
              <a:rPr lang="sk-SK"/>
              <a:t>Štvrtá úroveň</a:t>
            </a:r>
          </a:p>
          <a:p>
            <a:pPr lvl="4"/>
            <a:r>
              <a:rPr lang="sk-SK"/>
              <a:t>Piata úroveň</a:t>
            </a:r>
          </a:p>
        </p:txBody>
      </p:sp>
      <p:sp>
        <p:nvSpPr>
          <p:cNvPr id="6" name="Zástupný symbol päty 5"/>
          <p:cNvSpPr>
            <a:spLocks noGrp="1"/>
          </p:cNvSpPr>
          <p:nvPr>
            <p:ph type="ftr" sz="quarter" idx="4"/>
          </p:nvPr>
        </p:nvSpPr>
        <p:spPr>
          <a:xfrm>
            <a:off x="0" y="9119474"/>
            <a:ext cx="3169920" cy="480060"/>
          </a:xfrm>
          <a:prstGeom prst="rect">
            <a:avLst/>
          </a:prstGeom>
        </p:spPr>
        <p:txBody>
          <a:bodyPr vert="horz" lIns="91440" tIns="45720" rIns="91440" bIns="45720" rtlCol="0" anchor="b"/>
          <a:lstStyle>
            <a:lvl1pPr algn="l">
              <a:defRPr sz="1200"/>
            </a:lvl1pPr>
          </a:lstStyle>
          <a:p>
            <a:endParaRPr lang="sk-SK"/>
          </a:p>
        </p:txBody>
      </p:sp>
      <p:sp>
        <p:nvSpPr>
          <p:cNvPr id="7" name="Zástupný symbol čísla snímky 6"/>
          <p:cNvSpPr>
            <a:spLocks noGrp="1"/>
          </p:cNvSpPr>
          <p:nvPr>
            <p:ph type="sldNum" sz="quarter" idx="5"/>
          </p:nvPr>
        </p:nvSpPr>
        <p:spPr>
          <a:xfrm>
            <a:off x="4143587" y="9119474"/>
            <a:ext cx="3169920" cy="480060"/>
          </a:xfrm>
          <a:prstGeom prst="rect">
            <a:avLst/>
          </a:prstGeom>
        </p:spPr>
        <p:txBody>
          <a:bodyPr vert="horz" lIns="91440" tIns="45720" rIns="91440" bIns="45720" rtlCol="0" anchor="b"/>
          <a:lstStyle>
            <a:lvl1pPr algn="r">
              <a:defRPr sz="1200"/>
            </a:lvl1pPr>
          </a:lstStyle>
          <a:p>
            <a:fld id="{4314993F-1191-4E28-A105-C8612743DD3B}" type="slidenum">
              <a:rPr lang="sk-SK" smtClean="0"/>
              <a:t>‹#›</a:t>
            </a:fld>
            <a:endParaRPr lang="sk-SK"/>
          </a:p>
        </p:txBody>
      </p:sp>
    </p:spTree>
    <p:extLst>
      <p:ext uri="{BB962C8B-B14F-4D97-AF65-F5344CB8AC3E}">
        <p14:creationId xmlns:p14="http://schemas.microsoft.com/office/powerpoint/2010/main" val="182891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5"/>
          </p:nvPr>
        </p:nvSpPr>
        <p:spPr/>
        <p:txBody>
          <a:bodyPr/>
          <a:lstStyle/>
          <a:p>
            <a:fld id="{4314993F-1191-4E28-A105-C8612743DD3B}" type="slidenum">
              <a:rPr lang="sk-SK" smtClean="0"/>
              <a:t>1</a:t>
            </a:fld>
            <a:endParaRPr lang="sk-SK"/>
          </a:p>
        </p:txBody>
      </p:sp>
    </p:spTree>
    <p:extLst>
      <p:ext uri="{BB962C8B-B14F-4D97-AF65-F5344CB8AC3E}">
        <p14:creationId xmlns:p14="http://schemas.microsoft.com/office/powerpoint/2010/main" val="19473481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26915"/>
            <a:ext cx="7772400" cy="3173684"/>
          </a:xfrm>
        </p:spPr>
        <p:txBody>
          <a:bodyPr anchor="ctr">
            <a:noAutofit/>
          </a:bodyPr>
          <a:lstStyle>
            <a:lvl1pPr>
              <a:lnSpc>
                <a:spcPct val="100000"/>
              </a:lnSpc>
              <a:defRPr sz="6000" cap="none" spc="-80" baseline="0">
                <a:solidFill>
                  <a:srgbClr val="FFC000"/>
                </a:solidFill>
              </a:defRPr>
            </a:lvl1pPr>
          </a:lstStyle>
          <a:p>
            <a:r>
              <a:rPr lang="sk-SK" dirty="0"/>
              <a:t>Kliknutím upravte štýl predlohy nadpisu</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a:t>Kliknutím upravte štýl predlohy podnadpisu</a:t>
            </a:r>
            <a:endParaRPr lang="en-US" dirty="0"/>
          </a:p>
        </p:txBody>
      </p:sp>
      <p:sp>
        <p:nvSpPr>
          <p:cNvPr id="4" name="Date Placeholder 3"/>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5" name="Footer Placeholder 4"/>
          <p:cNvSpPr>
            <a:spLocks noGrp="1"/>
          </p:cNvSpPr>
          <p:nvPr>
            <p:ph type="ftr" sz="quarter" idx="11"/>
          </p:nvPr>
        </p:nvSpPr>
        <p:spPr/>
        <p:txBody>
          <a:bodyPr/>
          <a:lstStyle/>
          <a:p>
            <a:endParaRPr lang="sk-SK"/>
          </a:p>
        </p:txBody>
      </p:sp>
      <p:sp>
        <p:nvSpPr>
          <p:cNvPr id="9" name="Rectangle 8"/>
          <p:cNvSpPr/>
          <p:nvPr/>
        </p:nvSpPr>
        <p:spPr>
          <a:xfrm>
            <a:off x="9001124" y="4846320"/>
            <a:ext cx="142876" cy="2011680"/>
          </a:xfrm>
          <a:prstGeom prst="rect">
            <a:avLst/>
          </a:prstGeom>
          <a:solidFill>
            <a:srgbClr val="FFC000"/>
          </a:solidFill>
          <a:ln>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EDF2FB19-191C-4C07-9760-6B65CEE1532D}" type="slidenum">
              <a:rPr lang="sk-SK" smtClean="0"/>
              <a:pPr/>
              <a:t>‹#›</a:t>
            </a:fld>
            <a:endParaRPr lang="sk-SK"/>
          </a:p>
        </p:txBody>
      </p:sp>
      <p:pic>
        <p:nvPicPr>
          <p:cNvPr id="11" name="Obraz 1">
            <a:extLst>
              <a:ext uri="{FF2B5EF4-FFF2-40B4-BE49-F238E27FC236}">
                <a16:creationId xmlns:a16="http://schemas.microsoft.com/office/drawing/2014/main" id="{E4468105-06B5-4679-A164-F7E5AAB071A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p:blipFill>
        <p:spPr bwMode="auto">
          <a:xfrm>
            <a:off x="6276103" y="223836"/>
            <a:ext cx="2064999" cy="1188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Vertical Text Placeholder 2"/>
          <p:cNvSpPr>
            <a:spLocks noGrp="1"/>
          </p:cNvSpPr>
          <p:nvPr>
            <p:ph type="body" orient="vert" idx="1"/>
          </p:nvPr>
        </p:nvSpPr>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a:p>
        </p:txBody>
      </p:sp>
      <p:sp>
        <p:nvSpPr>
          <p:cNvPr id="4" name="Date Placeholder 3"/>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124744"/>
            <a:ext cx="2057400" cy="5001419"/>
          </a:xfrm>
        </p:spPr>
        <p:txBody>
          <a:bodyPr vert="eaVert">
            <a:normAutofit/>
          </a:bodyPr>
          <a:lstStyle>
            <a:lvl1pPr>
              <a:defRPr sz="2800"/>
            </a:lvl1pPr>
          </a:lstStyle>
          <a:p>
            <a:r>
              <a:rPr lang="sk-SK" dirty="0"/>
              <a:t>Kliknutím upravte štýl predlohy nadpisu</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a:p>
        </p:txBody>
      </p:sp>
      <p:sp>
        <p:nvSpPr>
          <p:cNvPr id="4" name="Date Placeholder 3"/>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atin typeface="Arial "/>
              </a:defRPr>
            </a:lvl1pPr>
          </a:lstStyle>
          <a:p>
            <a:r>
              <a:rPr lang="sk-SK" dirty="0"/>
              <a:t>Kliknutím upravte štýl predlohy nadpisu</a:t>
            </a:r>
            <a:endParaRPr lang="en-US" dirty="0"/>
          </a:p>
        </p:txBody>
      </p:sp>
      <p:sp>
        <p:nvSpPr>
          <p:cNvPr id="3" name="Content Placeholder 2"/>
          <p:cNvSpPr>
            <a:spLocks noGrp="1"/>
          </p:cNvSpPr>
          <p:nvPr>
            <p:ph idx="1"/>
          </p:nvPr>
        </p:nvSpPr>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7200" b="0" cap="none" spc="-80" baseline="0">
                <a:solidFill>
                  <a:srgbClr val="FFC000"/>
                </a:solidFill>
              </a:defRPr>
            </a:lvl1pPr>
          </a:lstStyle>
          <a:p>
            <a:r>
              <a:rPr lang="sk-SK" dirty="0"/>
              <a:t>Kliknutím upravte štýl predlohy nadpisu</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a:t>Upraviť štýly predlohy textu</a:t>
            </a:r>
          </a:p>
        </p:txBody>
      </p:sp>
      <p:sp>
        <p:nvSpPr>
          <p:cNvPr id="7" name="Date Placeholder 6"/>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8" name="Slide Number Placeholder 7"/>
          <p:cNvSpPr>
            <a:spLocks noGrp="1"/>
          </p:cNvSpPr>
          <p:nvPr>
            <p:ph type="sldNum" sz="quarter" idx="11"/>
          </p:nvPr>
        </p:nvSpPr>
        <p:spPr/>
        <p:txBody>
          <a:bodyPr/>
          <a:lstStyle/>
          <a:p>
            <a:fld id="{EDF2FB19-191C-4C07-9760-6B65CEE1532D}" type="slidenum">
              <a:rPr lang="sk-SK" smtClean="0"/>
              <a:pPr/>
              <a:t>‹#›</a:t>
            </a:fld>
            <a:endParaRPr lang="sk-SK"/>
          </a:p>
        </p:txBody>
      </p:sp>
      <p:sp>
        <p:nvSpPr>
          <p:cNvPr id="9" name="Footer Placeholder 8"/>
          <p:cNvSpPr>
            <a:spLocks noGrp="1"/>
          </p:cNvSpPr>
          <p:nvPr>
            <p:ph type="ftr" sz="quarter" idx="12"/>
          </p:nvPr>
        </p:nvSpPr>
        <p:spPr/>
        <p:txBody>
          <a:bodyPr/>
          <a:lstStyle/>
          <a:p>
            <a:endParaRPr lang="sk-S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Date Placeholder 4"/>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Upraviť štýly predlohy textu</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sk-SK"/>
              <a:t>Upraviť štýly predlohy textu</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7" name="Date Placeholder 6"/>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cap="none" baseline="0"/>
            </a:lvl1pPr>
          </a:lstStyle>
          <a:p>
            <a:r>
              <a:rPr lang="sk-SK"/>
              <a:t>Kliknutím upravte štýl predlohy nadpisu</a:t>
            </a:r>
            <a:endParaRPr lang="en-US" dirty="0"/>
          </a:p>
        </p:txBody>
      </p:sp>
      <p:sp>
        <p:nvSpPr>
          <p:cNvPr id="3" name="Date Placeholder 2"/>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Upraviť štýly predlohy textu</a:t>
            </a:r>
          </a:p>
        </p:txBody>
      </p:sp>
      <p:sp>
        <p:nvSpPr>
          <p:cNvPr id="5" name="Date Placeholder 4"/>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EDF2FB19-191C-4C07-9760-6B65CEE1532D}" type="slidenum">
              <a:rPr lang="sk-SK" smtClean="0"/>
              <a:pPr/>
              <a:t>‹#›</a:t>
            </a:fld>
            <a:endParaRPr lang="sk-SK"/>
          </a:p>
        </p:txBody>
      </p:sp>
      <p:sp>
        <p:nvSpPr>
          <p:cNvPr id="8" name="Title 7"/>
          <p:cNvSpPr>
            <a:spLocks noGrp="1"/>
          </p:cNvSpPr>
          <p:nvPr>
            <p:ph type="title"/>
          </p:nvPr>
        </p:nvSpPr>
        <p:spPr/>
        <p:txBody>
          <a:bodyPr>
            <a:noAutofit/>
          </a:bodyPr>
          <a:lstStyle>
            <a:lvl1pPr>
              <a:defRPr sz="2800"/>
            </a:lvl1pPr>
          </a:lstStyle>
          <a:p>
            <a:r>
              <a:rPr lang="sk-SK"/>
              <a:t>Kliknutím upravte štýl predlohy nadpisu</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ok s popisom">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a:t>Kliknutím na ikonu pridáte obrázok</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Upraviť štýly predlohy textu</a:t>
            </a:r>
          </a:p>
        </p:txBody>
      </p:sp>
      <p:sp>
        <p:nvSpPr>
          <p:cNvPr id="5" name="Date Placeholder 4"/>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DF2FB19-191C-4C07-9760-6B65CEE1532D}" type="slidenum">
              <a:rPr lang="sk-SK" smtClean="0"/>
              <a:pPr/>
              <a:t>‹#›</a:t>
            </a:fld>
            <a:endParaRPr lang="sk-SK"/>
          </a:p>
        </p:txBody>
      </p:sp>
      <p:sp>
        <p:nvSpPr>
          <p:cNvPr id="8" name="Title 7"/>
          <p:cNvSpPr>
            <a:spLocks noGrp="1"/>
          </p:cNvSpPr>
          <p:nvPr>
            <p:ph type="title"/>
          </p:nvPr>
        </p:nvSpPr>
        <p:spPr>
          <a:xfrm>
            <a:off x="457200" y="4953000"/>
            <a:ext cx="8153400" cy="762000"/>
          </a:xfrm>
        </p:spPr>
        <p:txBody>
          <a:bodyPr anchor="t">
            <a:noAutofit/>
          </a:bodyPr>
          <a:lstStyle>
            <a:lvl1pPr>
              <a:defRPr sz="2400"/>
            </a:lvl1pPr>
          </a:lstStyle>
          <a:p>
            <a:r>
              <a:rPr lang="sk-SK" dirty="0"/>
              <a:t>Kliknutím upravte štýl predlohy nadpisu</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sk-SK" dirty="0"/>
              <a:t>Upravte styly předlohy textu</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sk-SK"/>
              <a:t>Upravte styl předlohy textu.</a:t>
            </a:r>
          </a:p>
          <a:p>
            <a:pPr lvl="1"/>
            <a:r>
              <a:rPr lang="sk-SK"/>
              <a:t>Druhá úroveň</a:t>
            </a:r>
          </a:p>
          <a:p>
            <a:pPr lvl="2"/>
            <a:r>
              <a:rPr lang="sk-SK"/>
              <a:t>Třetí úroveň</a:t>
            </a:r>
          </a:p>
          <a:p>
            <a:pPr lvl="3"/>
            <a:r>
              <a:rPr lang="sk-SK"/>
              <a:t>Štvrtá úroveň</a:t>
            </a:r>
          </a:p>
          <a:p>
            <a:pPr lvl="4"/>
            <a:r>
              <a:rPr lang="sk-SK"/>
              <a:t>Piata úroveň</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CA76AC6C-1845-4AD9-86CE-459EC2905EDA}" type="datetimeFigureOut">
              <a:rPr lang="sk-SK" smtClean="0"/>
              <a:t>15. 9. 2022</a:t>
            </a:fld>
            <a:endParaRPr lang="sk-SK"/>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sk-SK"/>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EDF2FB19-191C-4C07-9760-6B65CEE1532D}" type="slidenum">
              <a:rPr lang="sk-SK" smtClean="0"/>
              <a:t>‹#›</a:t>
            </a:fld>
            <a:endParaRPr lang="sk-SK"/>
          </a:p>
        </p:txBody>
      </p:sp>
      <p:sp>
        <p:nvSpPr>
          <p:cNvPr id="7" name="Rectangle 6"/>
          <p:cNvSpPr/>
          <p:nvPr/>
        </p:nvSpPr>
        <p:spPr>
          <a:xfrm>
            <a:off x="9001124" y="0"/>
            <a:ext cx="142876" cy="1371600"/>
          </a:xfrm>
          <a:prstGeom prst="rect">
            <a:avLst/>
          </a:prstGeom>
          <a:solidFill>
            <a:srgbClr val="FF9933"/>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Obraz 1">
            <a:extLst>
              <a:ext uri="{FF2B5EF4-FFF2-40B4-BE49-F238E27FC236}">
                <a16:creationId xmlns:a16="http://schemas.microsoft.com/office/drawing/2014/main" id="{CFF2300B-5795-4089-A1A4-7F4A926A9965}"/>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p:blipFill>
        <p:spPr bwMode="auto">
          <a:xfrm>
            <a:off x="6444021" y="242469"/>
            <a:ext cx="1927945" cy="1110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600" kern="1200" cap="all" spc="-60" baseline="0">
          <a:solidFill>
            <a:srgbClr val="FFC000"/>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357158" y="2786058"/>
            <a:ext cx="8072494" cy="1297250"/>
          </a:xfrm>
        </p:spPr>
        <p:txBody>
          <a:bodyPr/>
          <a:lstStyle/>
          <a:p>
            <a:pPr algn="ctr"/>
            <a:r>
              <a:rPr lang="en-US"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rPr>
              <a:t>Klasifikace herních mechanismů</a:t>
            </a:r>
          </a:p>
        </p:txBody>
      </p:sp>
      <p:sp>
        <p:nvSpPr>
          <p:cNvPr id="3" name="Podnadpis 2"/>
          <p:cNvSpPr>
            <a:spLocks noGrp="1"/>
          </p:cNvSpPr>
          <p:nvPr>
            <p:ph type="subTitle" idx="1"/>
          </p:nvPr>
        </p:nvSpPr>
        <p:spPr>
          <a:xfrm>
            <a:off x="642910" y="4000504"/>
            <a:ext cx="7283152" cy="576064"/>
          </a:xfrm>
        </p:spPr>
        <p:txBody>
          <a:bodyPr>
            <a:normAutofit/>
          </a:bodyPr>
          <a:lstStyle/>
          <a:p>
            <a:pPr algn="ctr"/>
            <a:r>
              <a:rPr lang="en-GB" dirty="0"/>
              <a:t> </a:t>
            </a:r>
          </a:p>
        </p:txBody>
      </p:sp>
      <p:pic>
        <p:nvPicPr>
          <p:cNvPr id="5" name="Obrázok 4">
            <a:extLst>
              <a:ext uri="{FF2B5EF4-FFF2-40B4-BE49-F238E27FC236}">
                <a16:creationId xmlns:a16="http://schemas.microsoft.com/office/drawing/2014/main" id="{18DE5815-B6F5-4B90-A312-30FA0020A4D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2844" y="285728"/>
            <a:ext cx="1928826" cy="549715"/>
          </a:xfrm>
          <a:prstGeom prst="rect">
            <a:avLst/>
          </a:prstGeom>
        </p:spPr>
      </p:pic>
      <p:sp>
        <p:nvSpPr>
          <p:cNvPr id="4" name="Rectangle 3">
            <a:extLst>
              <a:ext uri="{FF2B5EF4-FFF2-40B4-BE49-F238E27FC236}">
                <a16:creationId xmlns:a16="http://schemas.microsoft.com/office/drawing/2014/main" id="{577A28BE-81F8-47BC-AF9B-227AEE2932BD}"/>
              </a:ext>
            </a:extLst>
          </p:cNvPr>
          <p:cNvSpPr/>
          <p:nvPr/>
        </p:nvSpPr>
        <p:spPr>
          <a:xfrm>
            <a:off x="214282" y="785795"/>
            <a:ext cx="3637638" cy="338554"/>
          </a:xfrm>
          <a:prstGeom prst="rect">
            <a:avLst/>
          </a:prstGeom>
        </p:spPr>
        <p:txBody>
          <a:bodyPr wrap="square">
            <a:spAutoFit/>
          </a:bodyPr>
          <a:lstStyle/>
          <a:p>
            <a:pPr algn="ctr"/>
            <a:r>
              <a:rPr lang="en-GB" sz="1600" b="1" cap="small" dirty="0">
                <a:solidFill>
                  <a:srgbClr val="FFC000"/>
                </a:solidFill>
                <a:effectLst/>
                <a:latin typeface="Verdana" panose="020B0604030504040204" pitchFamily="34" charset="0"/>
                <a:ea typeface="Times New Roman" panose="02020603050405020304" pitchFamily="18" charset="0"/>
                <a:cs typeface="Times New Roman" panose="02020603050405020304" pitchFamily="18" charset="0"/>
              </a:rPr>
              <a:t>2020-1-UK01-KA201-079177</a:t>
            </a:r>
            <a:endParaRPr lang="en-GB" sz="1000" dirty="0">
              <a:solidFill>
                <a:schemeClr val="tx2"/>
              </a:solidFill>
            </a:endParaRPr>
          </a:p>
        </p:txBody>
      </p:sp>
      <p:sp>
        <p:nvSpPr>
          <p:cNvPr id="9" name="Rectangle 8">
            <a:extLst>
              <a:ext uri="{FF2B5EF4-FFF2-40B4-BE49-F238E27FC236}">
                <a16:creationId xmlns:a16="http://schemas.microsoft.com/office/drawing/2014/main" id="{D14293BA-587F-487F-AFB8-C156BDE7446B}"/>
              </a:ext>
            </a:extLst>
          </p:cNvPr>
          <p:cNvSpPr/>
          <p:nvPr/>
        </p:nvSpPr>
        <p:spPr>
          <a:xfrm>
            <a:off x="500034" y="6286520"/>
            <a:ext cx="8101770" cy="369332"/>
          </a:xfrm>
          <a:prstGeom prst="rect">
            <a:avLst/>
          </a:prstGeom>
        </p:spPr>
        <p:txBody>
          <a:bodyPr wrap="square">
            <a:spAutoFit/>
          </a:bodyPr>
          <a:lstStyle/>
          <a:p>
            <a:pPr algn="ctr"/>
            <a:r>
              <a:rPr lang="en-US" dirty="0">
                <a:solidFill>
                  <a:srgbClr val="EF8E7B"/>
                </a:solidFill>
              </a:rPr>
              <a:t>Výuka založená na hrách a gamifikace v 3D virtuálních výukových prostředích</a:t>
            </a:r>
          </a:p>
        </p:txBody>
      </p:sp>
    </p:spTree>
    <p:extLst>
      <p:ext uri="{BB962C8B-B14F-4D97-AF65-F5344CB8AC3E}">
        <p14:creationId xmlns:p14="http://schemas.microsoft.com/office/powerpoint/2010/main" val="967997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43408"/>
            <a:ext cx="5791200" cy="1371600"/>
          </a:xfrm>
        </p:spPr>
        <p:txBody>
          <a:bodyPr/>
          <a:lstStyle/>
          <a:p>
            <a:r>
              <a:rPr lang="en-US" dirty="0"/>
              <a:t>Přehled Questline</a:t>
            </a:r>
          </a:p>
        </p:txBody>
      </p:sp>
      <p:sp>
        <p:nvSpPr>
          <p:cNvPr id="13" name="TextBox 12">
            <a:extLst>
              <a:ext uri="{FF2B5EF4-FFF2-40B4-BE49-F238E27FC236}">
                <a16:creationId xmlns:a16="http://schemas.microsoft.com/office/drawing/2014/main" id="{32CA23D1-1838-4B59-86F4-6793D4456D3A}"/>
              </a:ext>
            </a:extLst>
          </p:cNvPr>
          <p:cNvSpPr txBox="1"/>
          <p:nvPr/>
        </p:nvSpPr>
        <p:spPr>
          <a:xfrm>
            <a:off x="647564" y="1628800"/>
            <a:ext cx="7632848" cy="465320"/>
          </a:xfrm>
          <a:prstGeom prst="rect">
            <a:avLst/>
          </a:prstGeom>
          <a:noFill/>
        </p:spPr>
        <p:txBody>
          <a:bodyPr wrap="square">
            <a:spAutoFit/>
          </a:bodyPr>
          <a:lstStyle/>
          <a:p>
            <a:pPr marL="0" marR="0" algn="ctr">
              <a:lnSpc>
                <a:spcPct val="150000"/>
              </a:lnSpc>
              <a:spcBef>
                <a:spcPts val="0"/>
              </a:spcBef>
              <a:spcAft>
                <a:spcPts val="600"/>
              </a:spcAft>
            </a:pPr>
            <a:r>
              <a:rPr lang="en-US" sz="1800" b="1" i="1" dirty="0">
                <a:solidFill>
                  <a:srgbClr val="2F5496"/>
                </a:solidFill>
                <a:effectLst/>
                <a:latin typeface="Arial (Body)"/>
                <a:ea typeface="Times New Roman" panose="02020603050405020304" pitchFamily="18" charset="0"/>
                <a:cs typeface="Times New Roman" panose="02020603050405020304" pitchFamily="18" charset="0"/>
              </a:rPr>
              <a:t>Klasifikace herních mechanismů</a:t>
            </a:r>
          </a:p>
        </p:txBody>
      </p:sp>
      <p:graphicFrame>
        <p:nvGraphicFramePr>
          <p:cNvPr id="3" name="Table 3">
            <a:extLst>
              <a:ext uri="{FF2B5EF4-FFF2-40B4-BE49-F238E27FC236}">
                <a16:creationId xmlns:a16="http://schemas.microsoft.com/office/drawing/2014/main" id="{6D79BE5A-BE32-4C6C-B3E1-B2352DAEF16A}"/>
              </a:ext>
            </a:extLst>
          </p:cNvPr>
          <p:cNvGraphicFramePr>
            <a:graphicFrameLocks noGrp="1"/>
          </p:cNvGraphicFramePr>
          <p:nvPr>
            <p:extLst>
              <p:ext uri="{D42A27DB-BD31-4B8C-83A1-F6EECF244321}">
                <p14:modId xmlns:p14="http://schemas.microsoft.com/office/powerpoint/2010/main" val="1531627750"/>
              </p:ext>
            </p:extLst>
          </p:nvPr>
        </p:nvGraphicFramePr>
        <p:xfrm>
          <a:off x="323528" y="2204864"/>
          <a:ext cx="8496944" cy="4175760"/>
        </p:xfrm>
        <a:graphic>
          <a:graphicData uri="http://schemas.openxmlformats.org/drawingml/2006/table">
            <a:tbl>
              <a:tblPr firstRow="1" bandRow="1">
                <a:tableStyleId>{5C22544A-7EE6-4342-B048-85BDC9FD1C3A}</a:tableStyleId>
              </a:tblPr>
              <a:tblGrid>
                <a:gridCol w="4248472">
                  <a:extLst>
                    <a:ext uri="{9D8B030D-6E8A-4147-A177-3AD203B41FA5}">
                      <a16:colId xmlns:a16="http://schemas.microsoft.com/office/drawing/2014/main" val="1720858226"/>
                    </a:ext>
                  </a:extLst>
                </a:gridCol>
                <a:gridCol w="4248472">
                  <a:extLst>
                    <a:ext uri="{9D8B030D-6E8A-4147-A177-3AD203B41FA5}">
                      <a16:colId xmlns:a16="http://schemas.microsoft.com/office/drawing/2014/main" val="2469675038"/>
                    </a:ext>
                  </a:extLst>
                </a:gridCol>
              </a:tblGrid>
              <a:tr h="328535">
                <a:tc>
                  <a:txBody>
                    <a:bodyPr/>
                    <a:lstStyle/>
                    <a:p>
                      <a:pPr algn="ctr"/>
                      <a:r>
                        <a:rPr lang="en-US" sz="1600" b="1" dirty="0"/>
                        <a:t>Quest</a:t>
                      </a:r>
                    </a:p>
                  </a:txBody>
                  <a:tcPr anchor="ctr"/>
                </a:tc>
                <a:tc>
                  <a:txBody>
                    <a:bodyPr/>
                    <a:lstStyle/>
                    <a:p>
                      <a:pPr algn="ctr"/>
                      <a:r>
                        <a:rPr lang="en-US" sz="1600" b="1" dirty="0"/>
                        <a:t>Úkol</a:t>
                      </a:r>
                    </a:p>
                  </a:txBody>
                  <a:tcPr anchor="ctr"/>
                </a:tc>
                <a:extLst>
                  <a:ext uri="{0D108BD9-81ED-4DB2-BD59-A6C34878D82A}">
                    <a16:rowId xmlns:a16="http://schemas.microsoft.com/office/drawing/2014/main" val="2490793634"/>
                  </a:ext>
                </a:extLst>
              </a:tr>
              <a:tr h="328535">
                <a:tc>
                  <a:txBody>
                    <a:bodyPr/>
                    <a:lstStyle/>
                    <a:p>
                      <a:pPr algn="l"/>
                      <a:r>
                        <a:rPr lang="en-US" sz="1600" b="0" dirty="0"/>
                        <a:t>Obraty</a:t>
                      </a:r>
                    </a:p>
                  </a:txBody>
                  <a:tcPr anchor="ctr"/>
                </a:tc>
                <a:tc>
                  <a:txBody>
                    <a:bodyPr/>
                    <a:lstStyle/>
                    <a:p>
                      <a:pPr algn="ctr"/>
                      <a:r>
                        <a:rPr lang="en-US" sz="1600" b="0" dirty="0"/>
                        <a:t>Studie</a:t>
                      </a:r>
                    </a:p>
                  </a:txBody>
                  <a:tcPr anchor="ctr"/>
                </a:tc>
                <a:extLst>
                  <a:ext uri="{0D108BD9-81ED-4DB2-BD59-A6C34878D82A}">
                    <a16:rowId xmlns:a16="http://schemas.microsoft.com/office/drawing/2014/main" val="4010958722"/>
                  </a:ext>
                </a:extLst>
              </a:tr>
              <a:tr h="328535">
                <a:tc>
                  <a:txBody>
                    <a:bodyPr/>
                    <a:lstStyle/>
                    <a:p>
                      <a:pPr algn="l"/>
                      <a:r>
                        <a:rPr lang="en-US" sz="1600" b="0" dirty="0"/>
                        <a:t>Úkoly</a:t>
                      </a:r>
                    </a:p>
                  </a:txBody>
                  <a:tcPr anchor="ctr"/>
                </a:tc>
                <a:tc>
                  <a:txBody>
                    <a:bodyPr/>
                    <a:lstStyle/>
                    <a:p>
                      <a:pPr algn="ctr"/>
                      <a:r>
                        <a:rPr lang="en-US" sz="1600" b="0" dirty="0"/>
                        <a:t>Studie</a:t>
                      </a:r>
                    </a:p>
                  </a:txBody>
                  <a:tcPr anchor="ctr"/>
                </a:tc>
                <a:extLst>
                  <a:ext uri="{0D108BD9-81ED-4DB2-BD59-A6C34878D82A}">
                    <a16:rowId xmlns:a16="http://schemas.microsoft.com/office/drawing/2014/main" val="2593458390"/>
                  </a:ext>
                </a:extLst>
              </a:tr>
              <a:tr h="328535">
                <a:tc>
                  <a:txBody>
                    <a:bodyPr/>
                    <a:lstStyle/>
                    <a:p>
                      <a:pPr algn="l"/>
                      <a:r>
                        <a:rPr lang="en-US" sz="1600" b="0" dirty="0"/>
                        <a:t>Odměny</a:t>
                      </a:r>
                    </a:p>
                  </a:txBody>
                  <a:tcPr anchor="ctr"/>
                </a:tc>
                <a:tc>
                  <a:txBody>
                    <a:bodyPr/>
                    <a:lstStyle/>
                    <a:p>
                      <a:pPr algn="ctr"/>
                      <a:r>
                        <a:rPr lang="en-US" sz="1600" b="0" dirty="0"/>
                        <a:t>Studie</a:t>
                      </a:r>
                    </a:p>
                  </a:txBody>
                  <a:tcPr anchor="ctr"/>
                </a:tc>
                <a:extLst>
                  <a:ext uri="{0D108BD9-81ED-4DB2-BD59-A6C34878D82A}">
                    <a16:rowId xmlns:a16="http://schemas.microsoft.com/office/drawing/2014/main" val="1440980562"/>
                  </a:ext>
                </a:extLst>
              </a:tr>
              <a:tr h="328535">
                <a:tc>
                  <a:txBody>
                    <a:bodyPr/>
                    <a:lstStyle/>
                    <a:p>
                      <a:pPr algn="l"/>
                      <a:r>
                        <a:rPr lang="en-US" sz="1600" b="0" dirty="0"/>
                        <a:t>Žebříčky</a:t>
                      </a:r>
                    </a:p>
                  </a:txBody>
                  <a:tcPr anchor="ctr"/>
                </a:tc>
                <a:tc>
                  <a:txBody>
                    <a:bodyPr/>
                    <a:lstStyle/>
                    <a:p>
                      <a:pPr algn="ctr"/>
                      <a:r>
                        <a:rPr lang="en-US" sz="1600" b="0" dirty="0"/>
                        <a:t>Studie</a:t>
                      </a:r>
                    </a:p>
                  </a:txBody>
                  <a:tcPr anchor="ctr"/>
                </a:tc>
                <a:extLst>
                  <a:ext uri="{0D108BD9-81ED-4DB2-BD59-A6C34878D82A}">
                    <a16:rowId xmlns:a16="http://schemas.microsoft.com/office/drawing/2014/main" val="3320973372"/>
                  </a:ext>
                </a:extLst>
              </a:tr>
              <a:tr h="328535">
                <a:tc>
                  <a:txBody>
                    <a:bodyPr/>
                    <a:lstStyle/>
                    <a:p>
                      <a:pPr algn="l"/>
                      <a:r>
                        <a:rPr lang="en-US" sz="1600" b="0" dirty="0"/>
                        <a:t>Postavy mimo hráče (volitelné)</a:t>
                      </a:r>
                    </a:p>
                  </a:txBody>
                  <a:tcPr anchor="ctr"/>
                </a:tc>
                <a:tc>
                  <a:txBody>
                    <a:bodyPr/>
                    <a:lstStyle/>
                    <a:p>
                      <a:pPr algn="ctr"/>
                      <a:r>
                        <a:rPr lang="en-US" sz="1600" b="0" dirty="0"/>
                        <a:t>Studie</a:t>
                      </a:r>
                    </a:p>
                  </a:txBody>
                  <a:tcPr anchor="ctr"/>
                </a:tc>
                <a:extLst>
                  <a:ext uri="{0D108BD9-81ED-4DB2-BD59-A6C34878D82A}">
                    <a16:rowId xmlns:a16="http://schemas.microsoft.com/office/drawing/2014/main" val="4017189507"/>
                  </a:ext>
                </a:extLst>
              </a:tr>
              <a:tr h="328535">
                <a:tc>
                  <a:txBody>
                    <a:bodyPr/>
                    <a:lstStyle/>
                    <a:p>
                      <a:pPr algn="l"/>
                      <a:r>
                        <a:rPr lang="en-US" sz="1600" b="0" kern="1200" dirty="0">
                          <a:solidFill>
                            <a:schemeClr val="dk1"/>
                          </a:solidFill>
                          <a:effectLst/>
                          <a:latin typeface="+mn-lt"/>
                          <a:ea typeface="+mn-ea"/>
                          <a:cs typeface="+mn-cs"/>
                        </a:rPr>
                        <a:t>Úroveň</a:t>
                      </a:r>
                      <a:endParaRPr lang="en-US" sz="1600" b="0" dirty="0"/>
                    </a:p>
                  </a:txBody>
                  <a:tcPr anchor="ctr"/>
                </a:tc>
                <a:tc>
                  <a:txBody>
                    <a:bodyPr/>
                    <a:lstStyle/>
                    <a:p>
                      <a:pPr algn="ctr"/>
                      <a:r>
                        <a:rPr lang="en-US" sz="1600" b="0" dirty="0"/>
                        <a:t>7</a:t>
                      </a:r>
                    </a:p>
                  </a:txBody>
                  <a:tcPr anchor="ctr"/>
                </a:tc>
                <a:extLst>
                  <a:ext uri="{0D108BD9-81ED-4DB2-BD59-A6C34878D82A}">
                    <a16:rowId xmlns:a16="http://schemas.microsoft.com/office/drawing/2014/main" val="2382023650"/>
                  </a:ext>
                </a:extLst>
              </a:tr>
              <a:tr h="806404">
                <a:tc>
                  <a:txBody>
                    <a:bodyPr/>
                    <a:lstStyle/>
                    <a:p>
                      <a:pPr algn="l"/>
                      <a:r>
                        <a:rPr lang="en-US" sz="1600" b="0" kern="1200" dirty="0">
                          <a:solidFill>
                            <a:schemeClr val="dk1"/>
                          </a:solidFill>
                          <a:effectLst/>
                          <a:latin typeface="+mn-lt"/>
                          <a:ea typeface="+mn-ea"/>
                          <a:cs typeface="+mn-cs"/>
                        </a:rPr>
                        <a:t>Výzva</a:t>
                      </a:r>
                      <a:endParaRPr lang="en-US" sz="1600" b="0" dirty="0"/>
                    </a:p>
                  </a:txBody>
                  <a:tcPr anchor="ctr"/>
                </a:tc>
                <a:tc>
                  <a:txBody>
                    <a:bodyPr/>
                    <a:lstStyle/>
                    <a:p>
                      <a:pPr algn="just"/>
                      <a:r>
                        <a:rPr lang="en-US" sz="1600" kern="1200" dirty="0">
                          <a:solidFill>
                            <a:schemeClr val="dk1"/>
                          </a:solidFill>
                          <a:effectLst/>
                          <a:latin typeface="+mn-lt"/>
                          <a:ea typeface="+mn-ea"/>
                          <a:cs typeface="+mn-cs"/>
                        </a:rPr>
                        <a:t>Vyberte si 2 mechanismy výuky a stručně popište vzdělávací intervenci v 3D virtuálním vzdělávacím prostředí.</a:t>
                      </a:r>
                      <a:endParaRPr lang="en-US" sz="1600" b="0" dirty="0"/>
                    </a:p>
                  </a:txBody>
                  <a:tcPr anchor="ctr"/>
                </a:tc>
                <a:extLst>
                  <a:ext uri="{0D108BD9-81ED-4DB2-BD59-A6C34878D82A}">
                    <a16:rowId xmlns:a16="http://schemas.microsoft.com/office/drawing/2014/main" val="164969082"/>
                  </a:ext>
                </a:extLst>
              </a:tr>
              <a:tr h="328535">
                <a:tc>
                  <a:txBody>
                    <a:bodyPr/>
                    <a:lstStyle/>
                    <a:p>
                      <a:pPr algn="l"/>
                      <a:r>
                        <a:rPr lang="en-US" sz="1600" b="0" kern="1200" dirty="0">
                          <a:solidFill>
                            <a:schemeClr val="dk1"/>
                          </a:solidFill>
                          <a:effectLst/>
                          <a:latin typeface="+mn-lt"/>
                          <a:ea typeface="+mn-ea"/>
                          <a:cs typeface="+mn-cs"/>
                        </a:rPr>
                        <a:t>Souboj se šéfem</a:t>
                      </a:r>
                      <a:endParaRPr lang="en-US" sz="1600" b="0" dirty="0"/>
                    </a:p>
                  </a:txBody>
                  <a:tcPr anchor="ctr"/>
                </a:tc>
                <a:tc>
                  <a:txBody>
                    <a:bodyPr/>
                    <a:lstStyle/>
                    <a:p>
                      <a:pPr algn="ctr"/>
                      <a:r>
                        <a:rPr lang="en-US" sz="1600" b="0" dirty="0"/>
                        <a:t>Hra založená na kvízu</a:t>
                      </a:r>
                    </a:p>
                  </a:txBody>
                  <a:tcPr anchor="ctr"/>
                </a:tc>
                <a:extLst>
                  <a:ext uri="{0D108BD9-81ED-4DB2-BD59-A6C34878D82A}">
                    <a16:rowId xmlns:a16="http://schemas.microsoft.com/office/drawing/2014/main" val="3142883507"/>
                  </a:ext>
                </a:extLst>
              </a:tr>
              <a:tr h="328535">
                <a:tc>
                  <a:txBody>
                    <a:bodyPr/>
                    <a:lstStyle/>
                    <a:p>
                      <a:pPr algn="l"/>
                      <a:r>
                        <a:rPr lang="en-US" sz="1600" b="0" kern="1200" dirty="0">
                          <a:solidFill>
                            <a:schemeClr val="dk1"/>
                          </a:solidFill>
                          <a:effectLst/>
                          <a:latin typeface="+mn-lt"/>
                          <a:ea typeface="+mn-ea"/>
                          <a:cs typeface="+mn-cs"/>
                        </a:rPr>
                        <a:t>Zkušenostní body</a:t>
                      </a:r>
                      <a:endParaRPr lang="en-US" sz="1600" b="0" dirty="0"/>
                    </a:p>
                  </a:txBody>
                  <a:tcPr anchor="ctr"/>
                </a:tc>
                <a:tc>
                  <a:txBody>
                    <a:bodyPr/>
                    <a:lstStyle/>
                    <a:p>
                      <a:pPr algn="ctr"/>
                      <a:r>
                        <a:rPr lang="en-US" sz="1600" b="0" dirty="0"/>
                        <a:t>500</a:t>
                      </a:r>
                    </a:p>
                  </a:txBody>
                  <a:tcPr anchor="ctr"/>
                </a:tc>
                <a:extLst>
                  <a:ext uri="{0D108BD9-81ED-4DB2-BD59-A6C34878D82A}">
                    <a16:rowId xmlns:a16="http://schemas.microsoft.com/office/drawing/2014/main" val="965825557"/>
                  </a:ext>
                </a:extLst>
              </a:tr>
              <a:tr h="328535">
                <a:tc>
                  <a:txBody>
                    <a:bodyPr/>
                    <a:lstStyle/>
                    <a:p>
                      <a:pPr algn="l"/>
                      <a:r>
                        <a:rPr lang="en-US" sz="1600" b="0" kern="1200" dirty="0">
                          <a:solidFill>
                            <a:schemeClr val="dk1"/>
                          </a:solidFill>
                          <a:effectLst/>
                          <a:latin typeface="+mn-lt"/>
                          <a:ea typeface="+mn-ea"/>
                          <a:cs typeface="+mn-cs"/>
                        </a:rPr>
                        <a:t>Úspěch</a:t>
                      </a:r>
                      <a:endParaRPr lang="en-US" sz="1600" b="0" dirty="0"/>
                    </a:p>
                  </a:txBody>
                  <a:tcPr anchor="ctr"/>
                </a:tc>
                <a:tc>
                  <a:txBody>
                    <a:bodyPr/>
                    <a:lstStyle/>
                    <a:p>
                      <a:pPr algn="ctr"/>
                      <a:r>
                        <a:rPr lang="en-US" sz="1600" b="0" dirty="0" err="1"/>
                        <a:t>Mechanik</a:t>
                      </a:r>
                      <a:endParaRPr lang="en-US" sz="1600" b="0" dirty="0"/>
                    </a:p>
                  </a:txBody>
                  <a:tcPr anchor="ctr"/>
                </a:tc>
                <a:extLst>
                  <a:ext uri="{0D108BD9-81ED-4DB2-BD59-A6C34878D82A}">
                    <a16:rowId xmlns:a16="http://schemas.microsoft.com/office/drawing/2014/main" val="3619362585"/>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0410"/>
            <a:ext cx="5791200" cy="759614"/>
          </a:xfrm>
        </p:spPr>
        <p:txBody>
          <a:bodyPr/>
          <a:lstStyle/>
          <a:p>
            <a:r>
              <a:rPr lang="en-US" dirty="0"/>
              <a:t>Questline Popis</a:t>
            </a:r>
          </a:p>
        </p:txBody>
      </p:sp>
      <p:sp>
        <p:nvSpPr>
          <p:cNvPr id="3" name="Content Placeholder 2"/>
          <p:cNvSpPr>
            <a:spLocks noGrp="1"/>
          </p:cNvSpPr>
          <p:nvPr>
            <p:ph idx="1"/>
          </p:nvPr>
        </p:nvSpPr>
        <p:spPr>
          <a:xfrm>
            <a:off x="251520" y="2420888"/>
            <a:ext cx="8568952" cy="3672408"/>
          </a:xfrm>
        </p:spPr>
        <p:txBody>
          <a:bodyPr>
            <a:noAutofit/>
          </a:bodyPr>
          <a:lstStyle/>
          <a:p>
            <a:pPr marL="457200" indent="-457200" algn="just">
              <a:lnSpc>
                <a:spcPct val="150000"/>
              </a:lnSpc>
              <a:spcBef>
                <a:spcPts val="0"/>
              </a:spcBef>
              <a:buFont typeface="Wingdings" panose="05000000000000000000" pitchFamily="2" charset="2"/>
              <a:buChar char="ü"/>
            </a:pPr>
            <a:r>
              <a:rPr lang="en-US" sz="1600" b="0" dirty="0">
                <a:latin typeface="Arial (Body)"/>
                <a:cs typeface="Times New Roman" panose="02020603050405020304" pitchFamily="18" charset="0"/>
              </a:rPr>
              <a:t>"Herní mechanismy jsou konstrukce pravidel a smyček zpětné vazby, jejichž cílem je vytvořit příjemné hraní."</a:t>
            </a:r>
          </a:p>
          <a:p>
            <a:pPr marL="457200" indent="-457200" algn="just">
              <a:lnSpc>
                <a:spcPct val="150000"/>
              </a:lnSpc>
              <a:spcBef>
                <a:spcPts val="0"/>
              </a:spcBef>
              <a:buFont typeface="Wingdings" panose="05000000000000000000" pitchFamily="2" charset="2"/>
              <a:buChar char="ü"/>
            </a:pPr>
            <a:r>
              <a:rPr lang="en-US" sz="1600" b="0" dirty="0">
                <a:latin typeface="Arial (Body)"/>
                <a:cs typeface="Times New Roman" panose="02020603050405020304" pitchFamily="18" charset="0"/>
              </a:rPr>
              <a:t>Různé herní mechanismy se používají k využití motivačních podnětů a ochoty hráčů zapojit se.</a:t>
            </a:r>
          </a:p>
          <a:p>
            <a:pPr marL="457200" indent="-457200" algn="just">
              <a:lnSpc>
                <a:spcPct val="150000"/>
              </a:lnSpc>
              <a:spcBef>
                <a:spcPts val="0"/>
              </a:spcBef>
              <a:buFont typeface="Wingdings" panose="05000000000000000000" pitchFamily="2" charset="2"/>
              <a:buChar char="ü"/>
            </a:pPr>
            <a:r>
              <a:rPr lang="en-US" sz="1600" b="0" dirty="0">
                <a:latin typeface="Arial (Body)"/>
                <a:cs typeface="Times New Roman" panose="02020603050405020304" pitchFamily="18" charset="0"/>
              </a:rPr>
              <a:t>Podobným způsobem jsou využívány mechaniky selhání, které hravou formou sdělují, jaké akce by hráči měli a neměli provádět.</a:t>
            </a:r>
          </a:p>
          <a:p>
            <a:pPr marL="457200" indent="-457200" algn="just">
              <a:lnSpc>
                <a:spcPct val="150000"/>
              </a:lnSpc>
              <a:spcBef>
                <a:spcPts val="0"/>
              </a:spcBef>
              <a:buFont typeface="Wingdings" panose="05000000000000000000" pitchFamily="2" charset="2"/>
              <a:buChar char="ü"/>
            </a:pPr>
            <a:r>
              <a:rPr lang="en-US" sz="1600" b="0" dirty="0">
                <a:latin typeface="Arial (Body)"/>
                <a:cs typeface="Times New Roman" panose="02020603050405020304" pitchFamily="18" charset="0"/>
              </a:rPr>
              <a:t>V holistickém návrhu gamifikace může být ve hře kombinace různých motivačních faktorů. Pokud jsou však žáci konfrontováni s několika prvky herní mechaniky, může být obtížné soustředit se na cíle učení.</a:t>
            </a:r>
          </a:p>
        </p:txBody>
      </p:sp>
      <p:sp>
        <p:nvSpPr>
          <p:cNvPr id="13" name="TextBox 12">
            <a:extLst>
              <a:ext uri="{FF2B5EF4-FFF2-40B4-BE49-F238E27FC236}">
                <a16:creationId xmlns:a16="http://schemas.microsoft.com/office/drawing/2014/main" id="{32CA23D1-1838-4B59-86F4-6793D4456D3A}"/>
              </a:ext>
            </a:extLst>
          </p:cNvPr>
          <p:cNvSpPr txBox="1"/>
          <p:nvPr/>
        </p:nvSpPr>
        <p:spPr>
          <a:xfrm>
            <a:off x="251520" y="1592796"/>
            <a:ext cx="8568952" cy="465320"/>
          </a:xfrm>
          <a:prstGeom prst="rect">
            <a:avLst/>
          </a:prstGeom>
          <a:noFill/>
        </p:spPr>
        <p:txBody>
          <a:bodyPr wrap="square">
            <a:spAutoFit/>
          </a:bodyPr>
          <a:lstStyle/>
          <a:p>
            <a:pPr marL="0" marR="0" algn="ctr">
              <a:lnSpc>
                <a:spcPct val="150000"/>
              </a:lnSpc>
              <a:spcBef>
                <a:spcPts val="0"/>
              </a:spcBef>
              <a:spcAft>
                <a:spcPts val="600"/>
              </a:spcAft>
            </a:pPr>
            <a:r>
              <a:rPr lang="en-US" sz="1800" b="1" i="1" dirty="0">
                <a:solidFill>
                  <a:srgbClr val="2F5496"/>
                </a:solidFill>
                <a:effectLst/>
                <a:latin typeface="Arial (Body)"/>
                <a:ea typeface="Times New Roman" panose="02020603050405020304" pitchFamily="18" charset="0"/>
                <a:cs typeface="Times New Roman" panose="02020603050405020304" pitchFamily="18" charset="0"/>
              </a:rPr>
              <a:t>Nejdůležitější informace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5791200" cy="687606"/>
          </a:xfrm>
        </p:spPr>
        <p:txBody>
          <a:bodyPr/>
          <a:lstStyle/>
          <a:p>
            <a:r>
              <a:rPr lang="en-US" dirty="0"/>
              <a:t>Obraty</a:t>
            </a:r>
          </a:p>
        </p:txBody>
      </p:sp>
      <p:sp>
        <p:nvSpPr>
          <p:cNvPr id="3" name="Content Placeholder 2"/>
          <p:cNvSpPr>
            <a:spLocks noGrp="1"/>
          </p:cNvSpPr>
          <p:nvPr>
            <p:ph idx="1"/>
          </p:nvPr>
        </p:nvSpPr>
        <p:spPr>
          <a:xfrm>
            <a:off x="197768" y="2371793"/>
            <a:ext cx="8532440" cy="4009535"/>
          </a:xfrm>
        </p:spPr>
        <p:txBody>
          <a:bodyPr>
            <a:noAutofit/>
          </a:bodyPr>
          <a:lstStyle/>
          <a:p>
            <a:pPr marL="457200" indent="-457200" algn="just">
              <a:lnSpc>
                <a:spcPct val="150000"/>
              </a:lnSpc>
              <a:spcBef>
                <a:spcPts val="0"/>
              </a:spcBef>
              <a:buFont typeface="Wingdings" panose="05000000000000000000" pitchFamily="2" charset="2"/>
              <a:buChar char="ü"/>
            </a:pPr>
            <a:r>
              <a:rPr lang="en-US" sz="1600" b="0" dirty="0">
                <a:latin typeface="Arial (Body)"/>
                <a:cs typeface="Times New Roman" panose="02020603050405020304" pitchFamily="18" charset="0"/>
              </a:rPr>
              <a:t>"V tahových hrách je průběh hry rozdělen na jasně definované a viditelné části, tzv. tahy."</a:t>
            </a:r>
          </a:p>
          <a:p>
            <a:pPr marL="457200" indent="-457200" algn="just">
              <a:lnSpc>
                <a:spcPct val="150000"/>
              </a:lnSpc>
              <a:spcBef>
                <a:spcPts val="0"/>
              </a:spcBef>
              <a:buFont typeface="Wingdings" panose="05000000000000000000" pitchFamily="2" charset="2"/>
              <a:buChar char="ü"/>
            </a:pPr>
            <a:r>
              <a:rPr lang="en-US" sz="1600" b="0" dirty="0">
                <a:latin typeface="Arial (Body)"/>
                <a:cs typeface="Times New Roman" panose="02020603050405020304" pitchFamily="18" charset="0"/>
              </a:rPr>
              <a:t>Tahové hry umožňují hráčům "pozastavit" herní svět před provedením akce.</a:t>
            </a:r>
          </a:p>
          <a:p>
            <a:pPr marL="457200" indent="-457200" algn="just">
              <a:lnSpc>
                <a:spcPct val="150000"/>
              </a:lnSpc>
              <a:spcBef>
                <a:spcPts val="0"/>
              </a:spcBef>
              <a:buFont typeface="Wingdings" panose="05000000000000000000" pitchFamily="2" charset="2"/>
              <a:buChar char="ü"/>
            </a:pPr>
            <a:r>
              <a:rPr lang="en-US" sz="1600" b="0" dirty="0">
                <a:latin typeface="Arial (Body)"/>
                <a:cs typeface="Times New Roman" panose="02020603050405020304" pitchFamily="18" charset="0"/>
              </a:rPr>
              <a:t>Ne všechny herní tahy jsou stejné. Například:</a:t>
            </a:r>
          </a:p>
          <a:p>
            <a:pPr marL="914400" lvl="1" indent="-457200" algn="just">
              <a:lnSpc>
                <a:spcPct val="150000"/>
              </a:lnSpc>
              <a:spcBef>
                <a:spcPts val="0"/>
              </a:spcBef>
              <a:buFont typeface="Wingdings" panose="05000000000000000000" pitchFamily="2" charset="2"/>
              <a:buChar char="ü"/>
            </a:pPr>
            <a:r>
              <a:rPr lang="en-US" sz="1600" b="0" dirty="0">
                <a:latin typeface="Arial (Body)"/>
                <a:cs typeface="Times New Roman" panose="02020603050405020304" pitchFamily="18" charset="0"/>
              </a:rPr>
              <a:t>Ve válečných hrách se obvykle určuje, kolik času představuje každý tah.</a:t>
            </a:r>
          </a:p>
          <a:p>
            <a:pPr marL="914400" lvl="1" indent="-457200" algn="just">
              <a:lnSpc>
                <a:spcPct val="150000"/>
              </a:lnSpc>
              <a:spcBef>
                <a:spcPts val="0"/>
              </a:spcBef>
              <a:buFont typeface="Wingdings" panose="05000000000000000000" pitchFamily="2" charset="2"/>
              <a:buChar char="ü"/>
            </a:pPr>
            <a:r>
              <a:rPr lang="en-US" sz="1600" b="0" dirty="0">
                <a:latin typeface="Arial (Body)"/>
                <a:cs typeface="Times New Roman" panose="02020603050405020304" pitchFamily="18" charset="0"/>
              </a:rPr>
              <a:t>Ve sportovních hrách představuje tah "jednu akci", kterou mohou hráči provést během svého kola, ale čas se liší.</a:t>
            </a:r>
          </a:p>
          <a:p>
            <a:pPr marL="457200" indent="-457200" algn="just">
              <a:lnSpc>
                <a:spcPct val="150000"/>
              </a:lnSpc>
              <a:spcBef>
                <a:spcPts val="0"/>
              </a:spcBef>
              <a:buFont typeface="Wingdings" panose="05000000000000000000" pitchFamily="2" charset="2"/>
              <a:buChar char="ü"/>
            </a:pPr>
            <a:r>
              <a:rPr lang="en-US" sz="1600" b="0" dirty="0">
                <a:latin typeface="Arial (Body)"/>
                <a:cs typeface="Times New Roman" panose="02020603050405020304" pitchFamily="18" charset="0"/>
              </a:rPr>
              <a:t>Nejrozšířenějšími přístupy ve vzdělávacím kontextu jsou časové tahy a časová komprese, jejichž cílem je zvýšit časový tlak na hráče, aby přemýšleli a prováděli své akce.</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644223"/>
            <a:ext cx="6552728" cy="465320"/>
          </a:xfrm>
          <a:prstGeom prst="rect">
            <a:avLst/>
          </a:prstGeom>
          <a:noFill/>
        </p:spPr>
        <p:txBody>
          <a:bodyPr wrap="square">
            <a:spAutoFit/>
          </a:bodyPr>
          <a:lstStyle/>
          <a:p>
            <a:pPr marL="0" marR="0" algn="ctr">
              <a:lnSpc>
                <a:spcPct val="150000"/>
              </a:lnSpc>
              <a:spcBef>
                <a:spcPts val="0"/>
              </a:spcBef>
              <a:spcAft>
                <a:spcPts val="600"/>
              </a:spcAft>
            </a:pPr>
            <a:r>
              <a:rPr lang="en-US" sz="1800" b="1" i="1" dirty="0">
                <a:solidFill>
                  <a:srgbClr val="2F5496"/>
                </a:solidFill>
                <a:effectLst/>
                <a:latin typeface="Arial (Body)"/>
                <a:ea typeface="Times New Roman" panose="02020603050405020304" pitchFamily="18" charset="0"/>
                <a:cs typeface="Times New Roman" panose="02020603050405020304" pitchFamily="18" charset="0"/>
              </a:rPr>
              <a:t>Informační</a:t>
            </a:r>
          </a:p>
        </p:txBody>
      </p:sp>
    </p:spTree>
    <p:extLst>
      <p:ext uri="{BB962C8B-B14F-4D97-AF65-F5344CB8AC3E}">
        <p14:creationId xmlns:p14="http://schemas.microsoft.com/office/powerpoint/2010/main" val="4258141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5791200" cy="687606"/>
          </a:xfrm>
        </p:spPr>
        <p:txBody>
          <a:bodyPr/>
          <a:lstStyle/>
          <a:p>
            <a:r>
              <a:rPr lang="en-US" dirty="0"/>
              <a:t>Úkoly</a:t>
            </a:r>
          </a:p>
        </p:txBody>
      </p:sp>
      <p:sp>
        <p:nvSpPr>
          <p:cNvPr id="3" name="Content Placeholder 2"/>
          <p:cNvSpPr>
            <a:spLocks noGrp="1"/>
          </p:cNvSpPr>
          <p:nvPr>
            <p:ph idx="1"/>
          </p:nvPr>
        </p:nvSpPr>
        <p:spPr>
          <a:xfrm>
            <a:off x="143508" y="2229448"/>
            <a:ext cx="8640960" cy="4464496"/>
          </a:xfrm>
        </p:spPr>
        <p:txBody>
          <a:bodyPr>
            <a:noAutofit/>
          </a:bodyPr>
          <a:lstStyle/>
          <a:p>
            <a:pPr marL="457200" indent="-457200" algn="just">
              <a:lnSpc>
                <a:spcPct val="150000"/>
              </a:lnSpc>
              <a:spcBef>
                <a:spcPts val="0"/>
              </a:spcBef>
              <a:buFont typeface="Wingdings" panose="05000000000000000000" pitchFamily="2" charset="2"/>
              <a:buChar char="ü"/>
            </a:pPr>
            <a:r>
              <a:rPr lang="en-US" sz="1600" b="0" dirty="0">
                <a:latin typeface="Arial (Body)"/>
                <a:cs typeface="Times New Roman" panose="02020603050405020304" pitchFamily="18" charset="0"/>
              </a:rPr>
              <a:t>"Úkol je úkol ve videohrách, který může hráčem ovládaná postava, skupina nebo skupina postav splnit a získat za něj odměnu."</a:t>
            </a:r>
          </a:p>
          <a:p>
            <a:pPr marL="457200" indent="-457200" algn="just">
              <a:lnSpc>
                <a:spcPct val="150000"/>
              </a:lnSpc>
              <a:spcBef>
                <a:spcPts val="0"/>
              </a:spcBef>
              <a:buFont typeface="Wingdings" panose="05000000000000000000" pitchFamily="2" charset="2"/>
              <a:buChar char="ü"/>
            </a:pPr>
            <a:r>
              <a:rPr lang="en-US" sz="1600" b="0" dirty="0">
                <a:latin typeface="Arial (Body)"/>
                <a:cs typeface="Times New Roman" panose="02020603050405020304" pitchFamily="18" charset="0"/>
              </a:rPr>
              <a:t>Ve vzdělávacích hrách založených na úkolech se hráči zapojují do vzájemně propojených činností, které obvykle zahrnují pohyb po různých akčních bodech.</a:t>
            </a:r>
          </a:p>
          <a:p>
            <a:pPr marL="457200" indent="-457200" algn="just">
              <a:lnSpc>
                <a:spcPct val="150000"/>
              </a:lnSpc>
              <a:spcBef>
                <a:spcPts val="0"/>
              </a:spcBef>
              <a:buFont typeface="Wingdings" panose="05000000000000000000" pitchFamily="2" charset="2"/>
              <a:buChar char="ü"/>
            </a:pPr>
            <a:r>
              <a:rPr lang="en-US" sz="1600" b="0" dirty="0">
                <a:latin typeface="Arial (Body)"/>
                <a:cs typeface="Times New Roman" panose="02020603050405020304" pitchFamily="18" charset="0"/>
              </a:rPr>
              <a:t>Úspěšné splnění úkolu nebo sady úkolů (questline) vede k dosažení konkrétního cíle nebo odměny.</a:t>
            </a:r>
          </a:p>
          <a:p>
            <a:pPr marL="457200" indent="-457200" algn="just">
              <a:lnSpc>
                <a:spcPct val="150000"/>
              </a:lnSpc>
              <a:spcBef>
                <a:spcPts val="0"/>
              </a:spcBef>
              <a:buFont typeface="Wingdings" panose="05000000000000000000" pitchFamily="2" charset="2"/>
              <a:buChar char="ü"/>
            </a:pPr>
            <a:r>
              <a:rPr lang="en-US" sz="1600" b="0" dirty="0">
                <a:latin typeface="Arial (Body)"/>
                <a:cs typeface="Times New Roman" panose="02020603050405020304" pitchFamily="18" charset="0"/>
              </a:rPr>
              <a:t>Vzdělávací přístup Quest-Based Learning je strukturován jako sekvence instruktáže, akce a hlášení.</a:t>
            </a:r>
          </a:p>
          <a:p>
            <a:pPr marL="457200" indent="-457200" algn="just">
              <a:lnSpc>
                <a:spcPct val="150000"/>
              </a:lnSpc>
              <a:spcBef>
                <a:spcPts val="0"/>
              </a:spcBef>
              <a:buFont typeface="Wingdings" panose="05000000000000000000" pitchFamily="2" charset="2"/>
              <a:buChar char="ü"/>
            </a:pPr>
            <a:r>
              <a:rPr lang="en-US" sz="1600" b="0" dirty="0">
                <a:latin typeface="Arial (Body)"/>
                <a:cs typeface="Times New Roman" panose="02020603050405020304" pitchFamily="18" charset="0"/>
              </a:rPr>
              <a:t>Začlenění této metody je obvykle spojeno s prováděním činností, které zahrnují řešení problémů, protože studenti-hráči musí úspěšně řešit zadané úkoly, jak vyplývá z daných úkolů, aby mohli postupovat a nakonec vyhrát.</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464203"/>
            <a:ext cx="6552728" cy="465320"/>
          </a:xfrm>
          <a:prstGeom prst="rect">
            <a:avLst/>
          </a:prstGeom>
          <a:noFill/>
        </p:spPr>
        <p:txBody>
          <a:bodyPr wrap="square">
            <a:spAutoFit/>
          </a:bodyPr>
          <a:lstStyle/>
          <a:p>
            <a:pPr marL="0" marR="0" algn="ctr">
              <a:lnSpc>
                <a:spcPct val="150000"/>
              </a:lnSpc>
              <a:spcBef>
                <a:spcPts val="0"/>
              </a:spcBef>
              <a:spcAft>
                <a:spcPts val="600"/>
              </a:spcAft>
            </a:pPr>
            <a:r>
              <a:rPr lang="en-US" sz="1800" b="1" i="1" dirty="0">
                <a:solidFill>
                  <a:srgbClr val="2F5496"/>
                </a:solidFill>
                <a:effectLst/>
                <a:latin typeface="Arial (Body)"/>
                <a:ea typeface="Times New Roman" panose="02020603050405020304" pitchFamily="18" charset="0"/>
                <a:cs typeface="Times New Roman" panose="02020603050405020304" pitchFamily="18" charset="0"/>
              </a:rPr>
              <a:t>Informační</a:t>
            </a:r>
          </a:p>
        </p:txBody>
      </p:sp>
    </p:spTree>
    <p:extLst>
      <p:ext uri="{BB962C8B-B14F-4D97-AF65-F5344CB8AC3E}">
        <p14:creationId xmlns:p14="http://schemas.microsoft.com/office/powerpoint/2010/main" val="7380673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5791200" cy="720080"/>
          </a:xfrm>
        </p:spPr>
        <p:txBody>
          <a:bodyPr/>
          <a:lstStyle/>
          <a:p>
            <a:r>
              <a:rPr lang="en-US" dirty="0"/>
              <a:t>Odměny</a:t>
            </a:r>
          </a:p>
        </p:txBody>
      </p:sp>
      <p:sp>
        <p:nvSpPr>
          <p:cNvPr id="3" name="Content Placeholder 2"/>
          <p:cNvSpPr>
            <a:spLocks noGrp="1"/>
          </p:cNvSpPr>
          <p:nvPr>
            <p:ph idx="1"/>
          </p:nvPr>
        </p:nvSpPr>
        <p:spPr>
          <a:xfrm>
            <a:off x="35496" y="1368584"/>
            <a:ext cx="8964488" cy="5455972"/>
          </a:xfrm>
        </p:spPr>
        <p:txBody>
          <a:bodyPr>
            <a:noAutofit/>
          </a:bodyPr>
          <a:lstStyle/>
          <a:p>
            <a:pPr marL="457200" indent="-457200" algn="just">
              <a:lnSpc>
                <a:spcPct val="150000"/>
              </a:lnSpc>
              <a:spcBef>
                <a:spcPts val="0"/>
              </a:spcBef>
              <a:buFont typeface="Wingdings" panose="05000000000000000000" pitchFamily="2" charset="2"/>
              <a:buChar char="ü"/>
            </a:pPr>
            <a:r>
              <a:rPr lang="en-US" sz="1600" b="0" dirty="0">
                <a:latin typeface="Arial (Body)"/>
                <a:cs typeface="Times New Roman" panose="02020603050405020304" pitchFamily="18" charset="0"/>
              </a:rPr>
              <a:t>"Na systémy odměn lze pohlížet jako na motivační nástroje pro hráče nebo jako na kompromisy, které zmírňují zklamání."</a:t>
            </a:r>
          </a:p>
          <a:p>
            <a:pPr marL="457200" indent="-457200" algn="just">
              <a:lnSpc>
                <a:spcPct val="150000"/>
              </a:lnSpc>
              <a:spcBef>
                <a:spcPts val="0"/>
              </a:spcBef>
              <a:buFont typeface="Wingdings" panose="05000000000000000000" pitchFamily="2" charset="2"/>
              <a:buChar char="ü"/>
            </a:pPr>
            <a:r>
              <a:rPr lang="en-US" sz="1600" b="0" dirty="0">
                <a:latin typeface="Arial (Body)"/>
                <a:cs typeface="Times New Roman" panose="02020603050405020304" pitchFamily="18" charset="0"/>
              </a:rPr>
              <a:t>Mechanismy odměňování lze rozdělit do následujících kategorií:</a:t>
            </a:r>
          </a:p>
          <a:p>
            <a:pPr marL="1188720" indent="-457200" algn="just">
              <a:lnSpc>
                <a:spcPct val="150000"/>
              </a:lnSpc>
              <a:spcBef>
                <a:spcPts val="0"/>
              </a:spcBef>
              <a:buAutoNum type="alphaLcParenBoth"/>
            </a:pPr>
            <a:r>
              <a:rPr lang="en-US" sz="1600" b="0" dirty="0">
                <a:latin typeface="Arial (Body)"/>
                <a:cs typeface="Times New Roman" panose="02020603050405020304" pitchFamily="18" charset="0"/>
              </a:rPr>
              <a:t>odměny za vnější motivaci (odznaky, body, fyzické nebo virtuální zboží).</a:t>
            </a:r>
          </a:p>
          <a:p>
            <a:pPr marL="1188720" indent="-457200" algn="just">
              <a:lnSpc>
                <a:spcPct val="150000"/>
              </a:lnSpc>
              <a:spcBef>
                <a:spcPts val="0"/>
              </a:spcBef>
              <a:buAutoNum type="alphaLcParenBoth"/>
            </a:pPr>
            <a:r>
              <a:rPr lang="en-US" sz="1600" b="0" dirty="0">
                <a:latin typeface="Arial (Body)"/>
                <a:cs typeface="Times New Roman" panose="02020603050405020304" pitchFamily="18" charset="0"/>
              </a:rPr>
              <a:t>odměny za vnitřní motivaci (ukazatele pokroku, oznámení, žebříčky).</a:t>
            </a:r>
          </a:p>
          <a:p>
            <a:pPr marL="457200" indent="-457200" algn="just">
              <a:lnSpc>
                <a:spcPct val="150000"/>
              </a:lnSpc>
              <a:spcBef>
                <a:spcPts val="0"/>
              </a:spcBef>
              <a:buFont typeface="Wingdings" panose="05000000000000000000" pitchFamily="2" charset="2"/>
              <a:buChar char="ü"/>
            </a:pPr>
            <a:r>
              <a:rPr lang="en-US" sz="1600" b="0" dirty="0">
                <a:latin typeface="Arial (Body)"/>
                <a:cs typeface="Times New Roman" panose="02020603050405020304" pitchFamily="18" charset="0"/>
              </a:rPr>
              <a:t>Systém doručování může mít různé formy, např.:</a:t>
            </a:r>
          </a:p>
          <a:p>
            <a:pPr marL="1188720" indent="-457200" algn="just">
              <a:lnSpc>
                <a:spcPct val="150000"/>
              </a:lnSpc>
              <a:spcBef>
                <a:spcPts val="0"/>
              </a:spcBef>
              <a:buAutoNum type="alphaLcParenBoth"/>
            </a:pPr>
            <a:r>
              <a:rPr lang="en-US" sz="1600" b="0" dirty="0">
                <a:latin typeface="Arial (Body)"/>
                <a:cs typeface="Times New Roman" panose="02020603050405020304" pitchFamily="18" charset="0"/>
              </a:rPr>
              <a:t>náhodné odměny, </a:t>
            </a:r>
          </a:p>
          <a:p>
            <a:pPr marL="1188720" indent="-457200" algn="just">
              <a:lnSpc>
                <a:spcPct val="150000"/>
              </a:lnSpc>
              <a:spcBef>
                <a:spcPts val="0"/>
              </a:spcBef>
              <a:buAutoNum type="alphaLcParenBoth"/>
            </a:pPr>
            <a:r>
              <a:rPr lang="en-US" sz="1600" b="0" dirty="0">
                <a:latin typeface="Arial (Body)"/>
                <a:cs typeface="Times New Roman" panose="02020603050405020304" pitchFamily="18" charset="0"/>
              </a:rPr>
              <a:t>pevný rozvrh odměn, </a:t>
            </a:r>
          </a:p>
          <a:p>
            <a:pPr marL="1188720" indent="-457200" algn="just">
              <a:lnSpc>
                <a:spcPct val="150000"/>
              </a:lnSpc>
              <a:spcBef>
                <a:spcPts val="0"/>
              </a:spcBef>
              <a:buAutoNum type="alphaLcParenBoth"/>
            </a:pPr>
            <a:r>
              <a:rPr lang="en-US" sz="1600" b="0" dirty="0">
                <a:latin typeface="Arial (Body)"/>
                <a:cs typeface="Times New Roman" panose="02020603050405020304" pitchFamily="18" charset="0"/>
              </a:rPr>
              <a:t>odměny závislé na čase.</a:t>
            </a:r>
          </a:p>
          <a:p>
            <a:pPr marL="457200" indent="-457200" algn="just">
              <a:lnSpc>
                <a:spcPct val="150000"/>
              </a:lnSpc>
              <a:spcBef>
                <a:spcPts val="0"/>
              </a:spcBef>
              <a:buFont typeface="Wingdings" panose="05000000000000000000" pitchFamily="2" charset="2"/>
              <a:buChar char="ü"/>
            </a:pPr>
            <a:r>
              <a:rPr lang="en-US" sz="1600" b="0" dirty="0">
                <a:latin typeface="Arial (Body)"/>
                <a:cs typeface="Times New Roman" panose="02020603050405020304" pitchFamily="18" charset="0"/>
              </a:rPr>
              <a:t>Mezi nejvýznamnější typy odměn patří žetony, úspěchy, zprávy se zpětnou vazbou, zkušenostní body, udělování předmětů a odemykání obsahu.</a:t>
            </a:r>
          </a:p>
          <a:p>
            <a:pPr marL="457200" indent="-457200" algn="just">
              <a:lnSpc>
                <a:spcPct val="150000"/>
              </a:lnSpc>
              <a:spcBef>
                <a:spcPts val="0"/>
              </a:spcBef>
              <a:buFont typeface="Wingdings" panose="05000000000000000000" pitchFamily="2" charset="2"/>
              <a:buChar char="ü"/>
            </a:pPr>
            <a:r>
              <a:rPr lang="en-US" sz="1600" b="0" dirty="0">
                <a:latin typeface="Arial (Body)"/>
                <a:cs typeface="Times New Roman" panose="02020603050405020304" pitchFamily="18" charset="0"/>
              </a:rPr>
              <a:t>Získané odměny mohou hráči využít k postupu ve hře nebo jako prostředek k prokázání pokroku ve znalostech instruktorům a kolegům.</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295636" y="903264"/>
            <a:ext cx="6552728" cy="465320"/>
          </a:xfrm>
          <a:prstGeom prst="rect">
            <a:avLst/>
          </a:prstGeom>
          <a:noFill/>
        </p:spPr>
        <p:txBody>
          <a:bodyPr wrap="square">
            <a:spAutoFit/>
          </a:bodyPr>
          <a:lstStyle/>
          <a:p>
            <a:pPr marL="0" marR="0" algn="ctr">
              <a:lnSpc>
                <a:spcPct val="150000"/>
              </a:lnSpc>
              <a:spcBef>
                <a:spcPts val="0"/>
              </a:spcBef>
              <a:spcAft>
                <a:spcPts val="600"/>
              </a:spcAft>
            </a:pPr>
            <a:r>
              <a:rPr lang="en-US" sz="1800" b="1" i="1" dirty="0">
                <a:solidFill>
                  <a:srgbClr val="2F5496"/>
                </a:solidFill>
                <a:effectLst/>
                <a:latin typeface="Arial (Body)"/>
                <a:ea typeface="Times New Roman" panose="02020603050405020304" pitchFamily="18" charset="0"/>
                <a:cs typeface="Times New Roman" panose="02020603050405020304" pitchFamily="18" charset="0"/>
              </a:rPr>
              <a:t>Informační</a:t>
            </a:r>
          </a:p>
        </p:txBody>
      </p:sp>
    </p:spTree>
    <p:extLst>
      <p:ext uri="{BB962C8B-B14F-4D97-AF65-F5344CB8AC3E}">
        <p14:creationId xmlns:p14="http://schemas.microsoft.com/office/powerpoint/2010/main" val="566722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86304"/>
            <a:ext cx="5791200" cy="795536"/>
          </a:xfrm>
        </p:spPr>
        <p:txBody>
          <a:bodyPr/>
          <a:lstStyle/>
          <a:p>
            <a:r>
              <a:rPr lang="en-US" dirty="0"/>
              <a:t>Žebříčky</a:t>
            </a:r>
          </a:p>
        </p:txBody>
      </p:sp>
      <p:sp>
        <p:nvSpPr>
          <p:cNvPr id="3" name="Content Placeholder 2"/>
          <p:cNvSpPr>
            <a:spLocks noGrp="1"/>
          </p:cNvSpPr>
          <p:nvPr>
            <p:ph idx="1"/>
          </p:nvPr>
        </p:nvSpPr>
        <p:spPr>
          <a:xfrm>
            <a:off x="107504" y="1772816"/>
            <a:ext cx="8640960" cy="4906837"/>
          </a:xfrm>
        </p:spPr>
        <p:txBody>
          <a:bodyPr>
            <a:noAutofit/>
          </a:bodyPr>
          <a:lstStyle/>
          <a:p>
            <a:pPr marL="457200" indent="-457200" algn="just">
              <a:lnSpc>
                <a:spcPct val="150000"/>
              </a:lnSpc>
              <a:spcBef>
                <a:spcPts val="0"/>
              </a:spcBef>
              <a:buFont typeface="Wingdings" panose="05000000000000000000" pitchFamily="2" charset="2"/>
              <a:buChar char="ü"/>
            </a:pPr>
            <a:r>
              <a:rPr lang="en-US" sz="1600" b="0" dirty="0">
                <a:latin typeface="Arial (Body)"/>
                <a:cs typeface="Times New Roman" panose="02020603050405020304" pitchFamily="18" charset="0"/>
              </a:rPr>
              <a:t>"Žebříček je prvek herního designu, který se skládá z vizuálního displeje, na němž jsou hráči seřazeni podle svých úspěchů; při použití ve vzdělávacím prostředí slouží studentům k přímému porovnání vlastních výkonů s výkony ostatních."</a:t>
            </a:r>
          </a:p>
          <a:p>
            <a:pPr marL="457200" indent="-457200" algn="just">
              <a:lnSpc>
                <a:spcPct val="150000"/>
              </a:lnSpc>
              <a:spcBef>
                <a:spcPts val="0"/>
              </a:spcBef>
              <a:buFont typeface="Wingdings" panose="05000000000000000000" pitchFamily="2" charset="2"/>
              <a:buChar char="ü"/>
            </a:pPr>
            <a:r>
              <a:rPr lang="en-US" sz="1600" b="0" dirty="0">
                <a:latin typeface="Arial (Body)"/>
                <a:cs typeface="Times New Roman" panose="02020603050405020304" pitchFamily="18" charset="0"/>
              </a:rPr>
              <a:t>Strukturální prvky žebříčků lze rozdělit do dvou úrovní:</a:t>
            </a:r>
          </a:p>
          <a:p>
            <a:pPr marL="1188720" indent="-457200" algn="just">
              <a:lnSpc>
                <a:spcPct val="150000"/>
              </a:lnSpc>
              <a:spcBef>
                <a:spcPts val="0"/>
              </a:spcBef>
              <a:buAutoNum type="alphaLcParenBoth"/>
            </a:pPr>
            <a:r>
              <a:rPr lang="en-US" sz="1600" b="0" dirty="0">
                <a:latin typeface="Arial (Body)"/>
                <a:cs typeface="Times New Roman" panose="02020603050405020304" pitchFamily="18" charset="0"/>
              </a:rPr>
              <a:t>makroúroveň (celková výkonnost)</a:t>
            </a:r>
          </a:p>
          <a:p>
            <a:pPr marL="1188720" indent="-457200" algn="just">
              <a:lnSpc>
                <a:spcPct val="150000"/>
              </a:lnSpc>
              <a:spcBef>
                <a:spcPts val="0"/>
              </a:spcBef>
              <a:buAutoNum type="alphaLcParenBoth"/>
            </a:pPr>
            <a:r>
              <a:rPr lang="en-US" sz="1600" b="0" dirty="0">
                <a:latin typeface="Arial (Body)"/>
                <a:cs typeface="Times New Roman" panose="02020603050405020304" pitchFamily="18" charset="0"/>
              </a:rPr>
              <a:t>mikroúroveň (výkonnost při plnění konkrétních úkolů).</a:t>
            </a:r>
          </a:p>
          <a:p>
            <a:pPr marL="457200" indent="-457200" algn="just">
              <a:lnSpc>
                <a:spcPct val="150000"/>
              </a:lnSpc>
              <a:spcBef>
                <a:spcPts val="0"/>
              </a:spcBef>
              <a:buFont typeface="Wingdings" panose="05000000000000000000" pitchFamily="2" charset="2"/>
              <a:buChar char="ü"/>
            </a:pPr>
            <a:r>
              <a:rPr lang="en-US" sz="1600" b="0" dirty="0">
                <a:latin typeface="Arial (Body)"/>
                <a:cs typeface="Times New Roman" panose="02020603050405020304" pitchFamily="18" charset="0"/>
              </a:rPr>
              <a:t>Navzdory zjištěným rozdílům v poskytovaných informacích na jednotlivých úrovních zůstávají klíčové strukturální prvky podobné.</a:t>
            </a:r>
          </a:p>
          <a:p>
            <a:pPr marL="457200" indent="-457200" algn="just">
              <a:lnSpc>
                <a:spcPct val="150000"/>
              </a:lnSpc>
              <a:spcBef>
                <a:spcPts val="0"/>
              </a:spcBef>
              <a:buFont typeface="Wingdings" panose="05000000000000000000" pitchFamily="2" charset="2"/>
              <a:buChar char="ü"/>
            </a:pPr>
            <a:r>
              <a:rPr lang="en-US" sz="1600" b="0" dirty="0">
                <a:latin typeface="Arial (Body)"/>
                <a:cs typeface="Times New Roman" panose="02020603050405020304" pitchFamily="18" charset="0"/>
              </a:rPr>
              <a:t>Vzhledem ke vzdělávacímu kontextu se na typickém žebříčku obvykle zobrazují informace týkající se identity studentů (jméno nebo přezdívka), za nimiž následuje jejich pořadí, které je definováno buď jejich studijním pokrokem (např. body, splněné úkoly), nebo výkonem (např. známka, získané pupeny).</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51620" y="1244668"/>
            <a:ext cx="6552728" cy="465320"/>
          </a:xfrm>
          <a:prstGeom prst="rect">
            <a:avLst/>
          </a:prstGeom>
          <a:noFill/>
        </p:spPr>
        <p:txBody>
          <a:bodyPr wrap="square">
            <a:spAutoFit/>
          </a:bodyPr>
          <a:lstStyle/>
          <a:p>
            <a:pPr marL="0" marR="0" algn="ctr">
              <a:lnSpc>
                <a:spcPct val="150000"/>
              </a:lnSpc>
              <a:spcBef>
                <a:spcPts val="0"/>
              </a:spcBef>
              <a:spcAft>
                <a:spcPts val="600"/>
              </a:spcAft>
            </a:pPr>
            <a:r>
              <a:rPr lang="en-US" sz="1800" b="1" i="1" dirty="0">
                <a:solidFill>
                  <a:srgbClr val="2F5496"/>
                </a:solidFill>
                <a:effectLst/>
                <a:latin typeface="Arial (Body)"/>
                <a:ea typeface="Times New Roman" panose="02020603050405020304" pitchFamily="18" charset="0"/>
                <a:cs typeface="Times New Roman" panose="02020603050405020304" pitchFamily="18" charset="0"/>
              </a:rPr>
              <a:t>Informační</a:t>
            </a:r>
          </a:p>
        </p:txBody>
      </p:sp>
    </p:spTree>
    <p:extLst>
      <p:ext uri="{BB962C8B-B14F-4D97-AF65-F5344CB8AC3E}">
        <p14:creationId xmlns:p14="http://schemas.microsoft.com/office/powerpoint/2010/main" val="13137641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60648"/>
            <a:ext cx="5791200" cy="1119654"/>
          </a:xfrm>
        </p:spPr>
        <p:txBody>
          <a:bodyPr>
            <a:normAutofit fontScale="90000"/>
          </a:bodyPr>
          <a:lstStyle/>
          <a:p>
            <a:r>
              <a:rPr lang="en-US" dirty="0"/>
              <a:t>Postavy mimo hráče (volitelné) </a:t>
            </a:r>
          </a:p>
        </p:txBody>
      </p:sp>
      <p:sp>
        <p:nvSpPr>
          <p:cNvPr id="3" name="Content Placeholder 2"/>
          <p:cNvSpPr>
            <a:spLocks noGrp="1"/>
          </p:cNvSpPr>
          <p:nvPr>
            <p:ph idx="1"/>
          </p:nvPr>
        </p:nvSpPr>
        <p:spPr>
          <a:xfrm>
            <a:off x="107504" y="1988840"/>
            <a:ext cx="8856476" cy="4824536"/>
          </a:xfrm>
        </p:spPr>
        <p:txBody>
          <a:bodyPr>
            <a:noAutofit/>
          </a:bodyPr>
          <a:lstStyle/>
          <a:p>
            <a:pPr marL="457200" indent="-457200" algn="just">
              <a:lnSpc>
                <a:spcPct val="150000"/>
              </a:lnSpc>
              <a:spcBef>
                <a:spcPts val="0"/>
              </a:spcBef>
              <a:buFont typeface="Wingdings" panose="05000000000000000000" pitchFamily="2" charset="2"/>
              <a:buChar char="ü"/>
            </a:pPr>
            <a:r>
              <a:rPr lang="en-US" sz="1600" b="0" dirty="0">
                <a:latin typeface="Arial (Body)"/>
                <a:cs typeface="Times New Roman" panose="02020603050405020304" pitchFamily="18" charset="0"/>
              </a:rPr>
              <a:t>"Nehráčské postavy (NPC) hrají v mnoha hrách důležitou roli, protože představují dějovou linii a slouží jako zadavatelé úkolů pro uživatele, který se vydává na dobrodružství."</a:t>
            </a:r>
          </a:p>
          <a:p>
            <a:pPr marL="457200" indent="-457200" algn="just">
              <a:lnSpc>
                <a:spcPct val="150000"/>
              </a:lnSpc>
              <a:spcBef>
                <a:spcPts val="0"/>
              </a:spcBef>
              <a:buFont typeface="Wingdings" panose="05000000000000000000" pitchFamily="2" charset="2"/>
              <a:buChar char="ü"/>
            </a:pPr>
            <a:r>
              <a:rPr lang="en-US" sz="1600" b="0" dirty="0">
                <a:latin typeface="Arial (Body)"/>
                <a:cs typeface="Times New Roman" panose="02020603050405020304" pitchFamily="18" charset="0"/>
              </a:rPr>
              <a:t>Pedagogičtí agenti jsou začleněni jako prostředek k usnadnění procesu učení tím, že poskytují studentům dodatečnou podporu a vedení při výuce.</a:t>
            </a:r>
          </a:p>
          <a:p>
            <a:pPr marL="457200" indent="-457200" algn="just">
              <a:lnSpc>
                <a:spcPct val="150000"/>
              </a:lnSpc>
              <a:spcBef>
                <a:spcPts val="0"/>
              </a:spcBef>
              <a:buFont typeface="Wingdings" panose="05000000000000000000" pitchFamily="2" charset="2"/>
              <a:buChar char="ü"/>
            </a:pPr>
            <a:r>
              <a:rPr lang="en-US" sz="1600" b="0" dirty="0">
                <a:latin typeface="Arial (Body)"/>
                <a:cs typeface="Times New Roman" panose="02020603050405020304" pitchFamily="18" charset="0"/>
              </a:rPr>
              <a:t>Klíčové prvky návrhu a charakteristiky NPC jsou stanoveny na základě třístupňového přístupu, který zahrnuje:</a:t>
            </a:r>
          </a:p>
          <a:p>
            <a:pPr marL="1188720" indent="-457200" algn="just">
              <a:lnSpc>
                <a:spcPct val="150000"/>
              </a:lnSpc>
              <a:spcBef>
                <a:spcPts val="0"/>
              </a:spcBef>
              <a:buAutoNum type="alphaLcParenBoth"/>
            </a:pPr>
            <a:r>
              <a:rPr lang="en-US" sz="1600" b="0" dirty="0">
                <a:latin typeface="Arial (Body)"/>
                <a:cs typeface="Times New Roman" panose="02020603050405020304" pitchFamily="18" charset="0"/>
              </a:rPr>
              <a:t>globální úroveň návrhu, která se týká vzhledu NPC (lidská/nelidská, zvířecí, kreslená) a možností pohybu (statický/animovaný),</a:t>
            </a:r>
          </a:p>
          <a:p>
            <a:pPr marL="1188720" indent="-457200" algn="just">
              <a:lnSpc>
                <a:spcPct val="150000"/>
              </a:lnSpc>
              <a:spcBef>
                <a:spcPts val="0"/>
              </a:spcBef>
              <a:buAutoNum type="alphaLcParenBoth"/>
            </a:pPr>
            <a:r>
              <a:rPr lang="en-US" sz="1600" b="0" dirty="0">
                <a:latin typeface="Arial (Body)"/>
                <a:cs typeface="Times New Roman" panose="02020603050405020304" pitchFamily="18" charset="0"/>
              </a:rPr>
              <a:t>střední úroveň designu, která se týká technických aspektů NPC (role, chování, zvukový výstup).</a:t>
            </a:r>
          </a:p>
          <a:p>
            <a:pPr marL="1188720" indent="-457200" algn="just">
              <a:lnSpc>
                <a:spcPct val="150000"/>
              </a:lnSpc>
              <a:spcBef>
                <a:spcPts val="0"/>
              </a:spcBef>
              <a:buAutoNum type="alphaLcParenBoth"/>
            </a:pPr>
            <a:r>
              <a:rPr lang="en-US" sz="1600" b="0" dirty="0">
                <a:latin typeface="Arial (Body)"/>
                <a:cs typeface="Times New Roman" panose="02020603050405020304" pitchFamily="18" charset="0"/>
              </a:rPr>
              <a:t>úroveň detailního designu, která se týká vizuální přítomnosti NPC (pohlaví, věk, oblečení).</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295636" y="1451911"/>
            <a:ext cx="6552728" cy="465320"/>
          </a:xfrm>
          <a:prstGeom prst="rect">
            <a:avLst/>
          </a:prstGeom>
          <a:noFill/>
        </p:spPr>
        <p:txBody>
          <a:bodyPr wrap="square">
            <a:spAutoFit/>
          </a:bodyPr>
          <a:lstStyle/>
          <a:p>
            <a:pPr marL="0" marR="0" algn="ctr">
              <a:lnSpc>
                <a:spcPct val="150000"/>
              </a:lnSpc>
              <a:spcBef>
                <a:spcPts val="0"/>
              </a:spcBef>
              <a:spcAft>
                <a:spcPts val="600"/>
              </a:spcAft>
            </a:pPr>
            <a:r>
              <a:rPr lang="en-US" sz="1800" b="1" i="1" dirty="0">
                <a:solidFill>
                  <a:srgbClr val="2F5496"/>
                </a:solidFill>
                <a:effectLst/>
                <a:latin typeface="Arial (Body)"/>
                <a:ea typeface="Times New Roman" panose="02020603050405020304" pitchFamily="18" charset="0"/>
                <a:cs typeface="Times New Roman" panose="02020603050405020304" pitchFamily="18" charset="0"/>
              </a:rPr>
              <a:t>Informační</a:t>
            </a:r>
          </a:p>
        </p:txBody>
      </p:sp>
    </p:spTree>
    <p:extLst>
      <p:ext uri="{BB962C8B-B14F-4D97-AF65-F5344CB8AC3E}">
        <p14:creationId xmlns:p14="http://schemas.microsoft.com/office/powerpoint/2010/main" val="10740052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ákladné">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Základné">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Základné">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2209</TotalTime>
  <Words>771</Words>
  <Application>Microsoft Office PowerPoint</Application>
  <PresentationFormat>On-screen Show (4:3)</PresentationFormat>
  <Paragraphs>78</Paragraphs>
  <Slides>8</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Arial</vt:lpstr>
      <vt:lpstr>Arial </vt:lpstr>
      <vt:lpstr>Arial (Body)</vt:lpstr>
      <vt:lpstr>Arial Black</vt:lpstr>
      <vt:lpstr>Calibri</vt:lpstr>
      <vt:lpstr>Verdana</vt:lpstr>
      <vt:lpstr>Wingdings</vt:lpstr>
      <vt:lpstr>Základné</vt:lpstr>
      <vt:lpstr>Klasifikace herních mechanismů</vt:lpstr>
      <vt:lpstr>Přehled Questline</vt:lpstr>
      <vt:lpstr>Questline Popis</vt:lpstr>
      <vt:lpstr>Obraty</vt:lpstr>
      <vt:lpstr>Úkoly</vt:lpstr>
      <vt:lpstr>Odměny</vt:lpstr>
      <vt:lpstr>Žebříčky</vt:lpstr>
      <vt:lpstr>Postavy mimo hráče (volitelné)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Zuzana Palková</dc:creator>
  <cp:keywords>, docId:0C92543E579FE63C0802E8AA96E0241F</cp:keywords>
  <cp:lastModifiedBy>Athanasios Christopoulos</cp:lastModifiedBy>
  <cp:revision>163</cp:revision>
  <cp:lastPrinted>2019-02-12T08:21:40Z</cp:lastPrinted>
  <dcterms:created xsi:type="dcterms:W3CDTF">2019-02-10T21:49:04Z</dcterms:created>
  <dcterms:modified xsi:type="dcterms:W3CDTF">2022-09-15T13:40:21Z</dcterms:modified>
</cp:coreProperties>
</file>