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8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8" autoAdjust="0"/>
    <p:restoredTop sz="73790" autoAdjust="0"/>
  </p:normalViewPr>
  <p:slideViewPr>
    <p:cSldViewPr>
      <p:cViewPr>
        <p:scale>
          <a:sx n="100" d="100"/>
          <a:sy n="100" d="100"/>
        </p:scale>
        <p:origin x="175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styly předlohy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1085" y="2793092"/>
            <a:ext cx="8676456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Strukturální prvky vzdělávacích her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Výuka založená na hrách a gamifikace v 3D virtuálních výukových prostředích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/>
              <a:t>Freedom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2132856"/>
            <a:ext cx="8748972" cy="446449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kontextu učení hrou zahrnuje svoboda následující pojmy: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lphaLcParenBoth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svoboda volby hrát (vzdělávací) hru.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lphaLcParenBoth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svobodu v rámci (vzdělávacího) herního prostředí.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Umožnění žákům řídit svůj přístup k učení a proces učení podporuje motivaci a usnadňuje získávání/udržení znalostí.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To však neznamená, že by studenti měli být ponecháni sami sobě.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Pedagogové by měli podporovat žáky v tom, aby považovali výukovou hru za součást své rutinní praxe, zatímco začlenění dobře definovaných pravidel hry poskytuje prostředky pro kontrolu míry svobody, kterou žáci v rámci hry mají.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Jako obecný návod bylo zjištěno, že pro autonomní učení je zásadní nabídnout žákovi mírnou míru volnosti (v obou směrech).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6420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172971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/>
          <a:lstStyle/>
          <a:p>
            <a:r>
              <a:rPr lang="en-US" dirty="0"/>
              <a:t>Výzvy a konflikty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2229448"/>
            <a:ext cx="8640960" cy="446449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Herní výzvy určují úsilí, které musí hráči vynaložit, aby dosáhli svých osobních cílů, zatímco herní konflikty stupeň výzvy ještě zvyšují.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Přestože konflikty ve hře nemusí nutně představovat faktor učení, zůstávají jedním z klíčových prvků, které hráče motivují k zapojení.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Úsilí potřebné k překonání úkolů může být buď fyzické/kinestetické (testuje se přesnost, reakční doba, vytrvalost hráčů), nebo kognitivní/nekinetické (testuje se rozhodování hráčů, schopnost řešit problémy, prostorové uvažování).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Fyzické/kinestetické výzvy jsou obvykle performativní, protože hráč musí správně provést sled známých akcí v určitém časovém rámci, zatímco kognitivní/nekinestetické výzvy jsou explorativní a vyžadují, aby hráč činil rozhodnutí a předvídal jejich výsledky.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97076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53404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791200" cy="687606"/>
          </a:xfrm>
        </p:spPr>
        <p:txBody>
          <a:bodyPr/>
          <a:lstStyle/>
          <a:p>
            <a:r>
              <a:rPr lang="en-US" dirty="0"/>
              <a:t>Zdroje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2229448"/>
            <a:ext cx="8640960" cy="357581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Zdrojem je cokoli, co může hráči pomoci změnit stav hry.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Všechny hry zahrnují nějaký druh sběru zdrojů jako prostředek k rozvoji herní ekonomiky (např. měna, žetony) nebo správu zdrojů jako metodu ovlivňování herního zážitku (např. body, možnosti).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Povaha herních zdrojů (omezené, obnovitelné, vyměnitelné) obvykle závisí na žánru hry, zatímco složitost jejich získávání a využívání je definována pravidly hry.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obou případech ovlivňují rozhodnutí hráčů průběh a nakonec i výsledek hry.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6420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1551617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541" y="470410"/>
            <a:ext cx="5791200" cy="759614"/>
          </a:xfrm>
        </p:spPr>
        <p:txBody>
          <a:bodyPr/>
          <a:lstStyle/>
          <a:p>
            <a:r>
              <a:rPr lang="en-US" dirty="0"/>
              <a:t>Estetika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41" y="2195937"/>
            <a:ext cx="8046894" cy="446449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kontextu herního designu se estetika vztahuje k zážitku hráče.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Hráči si nejprve vychutnají estetiku a poté se ponoří do průběhu hry (dynamika, mechanismy).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Design postav i okolního prostředí popisuje emocionální reakce, které chtěli tvůrci hry vyvolat při interakci hráčů s herním systémem.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Herní designéři rozdělili základní typy estetiky podle emocí, které vyvolávají, takto: (</a:t>
            </a:r>
            <a:r>
              <a:rPr lang="en-US" sz="1600" b="0" i="1" dirty="0">
                <a:latin typeface="Arial (Body)"/>
                <a:cs typeface="Times New Roman" panose="02020603050405020304" pitchFamily="18" charset="0"/>
              </a:rPr>
              <a:t>i)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pocit, (</a:t>
            </a:r>
            <a:r>
              <a:rPr lang="en-US" sz="1600" b="0" i="1" dirty="0">
                <a:latin typeface="Arial (Body)"/>
                <a:cs typeface="Times New Roman" panose="02020603050405020304" pitchFamily="18" charset="0"/>
              </a:rPr>
              <a:t>ii)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fantazie, (</a:t>
            </a:r>
            <a:r>
              <a:rPr lang="en-US" sz="1600" b="0" i="1" dirty="0">
                <a:latin typeface="Arial (Body)"/>
                <a:cs typeface="Times New Roman" panose="02020603050405020304" pitchFamily="18" charset="0"/>
              </a:rPr>
              <a:t>iii)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vyprávění, (</a:t>
            </a:r>
            <a:r>
              <a:rPr lang="en-US" sz="1600" b="0" i="1" dirty="0">
                <a:latin typeface="Arial (Body)"/>
                <a:cs typeface="Times New Roman" panose="02020603050405020304" pitchFamily="18" charset="0"/>
              </a:rPr>
              <a:t>iv)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výzva, (</a:t>
            </a:r>
            <a:r>
              <a:rPr lang="en-US" sz="1600" b="0" i="1" dirty="0">
                <a:latin typeface="Arial (Body)"/>
                <a:cs typeface="Times New Roman" panose="02020603050405020304" pitchFamily="18" charset="0"/>
              </a:rPr>
              <a:t>v)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společenství, (</a:t>
            </a:r>
            <a:r>
              <a:rPr lang="en-US" sz="1600" b="0" i="1" dirty="0">
                <a:latin typeface="Arial (Body)"/>
                <a:cs typeface="Times New Roman" panose="02020603050405020304" pitchFamily="18" charset="0"/>
              </a:rPr>
              <a:t>vi)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objev, (</a:t>
            </a:r>
            <a:r>
              <a:rPr lang="en-US" sz="1600" b="0" i="1" dirty="0">
                <a:latin typeface="Arial (Body)"/>
                <a:cs typeface="Times New Roman" panose="02020603050405020304" pitchFamily="18" charset="0"/>
              </a:rPr>
              <a:t>vii)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vyjádření a (</a:t>
            </a:r>
            <a:r>
              <a:rPr lang="en-US" sz="1600" b="0" i="1" dirty="0">
                <a:latin typeface="Arial (Body)"/>
                <a:cs typeface="Times New Roman" panose="02020603050405020304" pitchFamily="18" charset="0"/>
              </a:rPr>
              <a:t>viii) 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podřízení.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závislosti na tématu vzdělávací hry lze využít více než jeden estetický přístup.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80320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284454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5791200" cy="1371600"/>
          </a:xfrm>
        </p:spPr>
        <p:txBody>
          <a:bodyPr/>
          <a:lstStyle/>
          <a:p>
            <a:r>
              <a:rPr lang="en-US" dirty="0"/>
              <a:t>Přehled Questline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827584" y="1241260"/>
            <a:ext cx="763284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Strukturální prvky vzdělávacích her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3B8A1B-422C-3749-85F5-40CECC22B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663580"/>
              </p:ext>
            </p:extLst>
          </p:nvPr>
        </p:nvGraphicFramePr>
        <p:xfrm>
          <a:off x="11088" y="1819648"/>
          <a:ext cx="8953400" cy="503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7951">
                  <a:extLst>
                    <a:ext uri="{9D8B030D-6E8A-4147-A177-3AD203B41FA5}">
                      <a16:colId xmlns:a16="http://schemas.microsoft.com/office/drawing/2014/main" val="2107188978"/>
                    </a:ext>
                  </a:extLst>
                </a:gridCol>
                <a:gridCol w="3985449">
                  <a:extLst>
                    <a:ext uri="{9D8B030D-6E8A-4147-A177-3AD203B41FA5}">
                      <a16:colId xmlns:a16="http://schemas.microsoft.com/office/drawing/2014/main" val="2539581101"/>
                    </a:ext>
                  </a:extLst>
                </a:gridCol>
              </a:tblGrid>
              <a:tr h="258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Quest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Úkol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074105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 err="1">
                          <a:effectLst/>
                        </a:rPr>
                        <a:t>Cíle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hry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Studie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190555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 err="1">
                          <a:effectLst/>
                        </a:rPr>
                        <a:t>Cíle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učení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Studie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813393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 err="1">
                          <a:effectLst/>
                        </a:rPr>
                        <a:t>Výsledky</a:t>
                      </a:r>
                      <a:r>
                        <a:rPr lang="en-US" sz="1600" dirty="0">
                          <a:effectLst/>
                        </a:rPr>
                        <a:t> a </a:t>
                      </a:r>
                      <a:r>
                        <a:rPr lang="en-US" sz="1600" dirty="0" err="1">
                          <a:effectLst/>
                        </a:rPr>
                        <a:t>výstupy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Studie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5455783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 err="1">
                          <a:effectLst/>
                        </a:rPr>
                        <a:t>Dějový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scénář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vyprávění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effectLst/>
                        </a:rPr>
                        <a:t>Studie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8986274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 err="1">
                          <a:effectLst/>
                        </a:rPr>
                        <a:t>Interakce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Studie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3610739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 err="1">
                          <a:effectLst/>
                        </a:rPr>
                        <a:t>Pravidla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Studie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564861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</a:rPr>
                        <a:t>Freedom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Studie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5661295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 err="1">
                          <a:effectLst/>
                        </a:rPr>
                        <a:t>Výzvy</a:t>
                      </a:r>
                      <a:r>
                        <a:rPr lang="en-US" sz="1600" dirty="0">
                          <a:effectLst/>
                        </a:rPr>
                        <a:t> a </a:t>
                      </a:r>
                      <a:r>
                        <a:rPr lang="en-US" sz="1600" dirty="0" err="1">
                          <a:effectLst/>
                        </a:rPr>
                        <a:t>konflikty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effectLst/>
                        </a:rPr>
                        <a:t>Studie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4934221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 err="1">
                          <a:effectLst/>
                        </a:rPr>
                        <a:t>Zdroje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Studie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7396324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dirty="0" err="1">
                          <a:effectLst/>
                        </a:rPr>
                        <a:t>Estetika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effectLst/>
                        </a:rPr>
                        <a:t>Studie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947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Úroveň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7763062"/>
                  </a:ext>
                </a:extLst>
              </a:tr>
              <a:tr h="10890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Výzva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effectLst/>
                        </a:rPr>
                        <a:t>Vyberte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digitální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vzdělávací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hru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podle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svých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preferencí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rozeberte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její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klíčové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strukturální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prvky</a:t>
                      </a:r>
                      <a:r>
                        <a:rPr lang="en-US" sz="1600" dirty="0">
                          <a:effectLst/>
                        </a:rPr>
                        <a:t> a </a:t>
                      </a:r>
                      <a:r>
                        <a:rPr lang="en-US" sz="1600" dirty="0" err="1">
                          <a:effectLst/>
                        </a:rPr>
                        <a:t>zaznamenejte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své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postřehy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5479415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Souboj se šéfem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effectLst/>
                        </a:rPr>
                        <a:t>Hra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založená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kvízu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724173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Zkušenostní body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450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6856904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Úspěch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effectLst/>
                        </a:rPr>
                        <a:t>Znalosti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jsou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moc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58143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/>
          <a:lstStyle/>
          <a:p>
            <a:r>
              <a:rPr lang="en-US" dirty="0"/>
              <a:t>Questline Popis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2546305"/>
            <a:ext cx="8568952" cy="399684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Herní inženýrství zahrnuje multidisciplinární práci, a proto je obtížné je navrhovat, natož pak kombinovat vzdělávací koncepty a přenášet je do 3D virtuálních světů.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Pro zmírnění této zátěže Prensky uvádí vyčerpávající seznam prvků, které by měli tvůrci výuky založené na digitálních hrách a pedagogové při přípravě takových intervencí zvážit.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Na základě jeho práce představujeme a rozvádíme témata, která je třeba zohlednit při navrhování 3D herních intervencí.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94639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Nejdůležitější informace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831622"/>
          </a:xfrm>
        </p:spPr>
        <p:txBody>
          <a:bodyPr/>
          <a:lstStyle/>
          <a:p>
            <a:r>
              <a:rPr lang="en-US" dirty="0"/>
              <a:t>Cíle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20888"/>
            <a:ext cx="8712968" cy="33058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Herní cíle určují cíle a akce, kterých musí hráči dosáhnout, aby mohli ve hře postupovat.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Mezi běžné herní cíle patří sbírání předmětů, řešení hádanek, honičky/závody nebo dokonce útěk.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Užitečným postupem při navrhování cílů není pouze jeden konečný cíl, ale řada dílčích cílů, které hráči pomáhají řídit se.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Splnění herního cíle je obvykle sdělováno prostřednictvím audiovizuální zpětné vazby (např. trofeje, odznaky, body, zvuky) nebo odemknutím přístupu k novému obsahu.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72266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/>
          <a:lstStyle/>
          <a:p>
            <a:r>
              <a:rPr lang="en-US" dirty="0"/>
              <a:t>Cíle učení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33058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Cíle výuky definují skutečné znalosti a intelektuální schopnosti, které chtějí vyučující, aby si studenti při hře osvojili.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Tím, že jsou cíle snadno pozorovatelné, umožňují žákům lépe pochopit, co se mají naučit, a usnadňují proces hodnocení ze strany učitelů.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Nejlepším způsobem, jak takové cíle navrhnout, je použít při jejich formulování akční slovesa (viz Bloomova taxonomie).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Způsobem, jak formulovat cíle učení, je strukturovat větu následujícím způsobem: "Po zahrání [název hry] byste měli umět [popis cíle učení]".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259632" y="1488038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176448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/>
          <a:lstStyle/>
          <a:p>
            <a:r>
              <a:rPr lang="en-US" dirty="0"/>
              <a:t>Výsledky a výstupy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Oba výše uvedené prvky návrhu přispívají k jednomu konkrétnímu cíli: dosažení smysluplných výsledků a důkladných (vzdělávacích) výstupů.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Bez ohledu na zvolenou metodu nebo přístup k hodnocení účinnosti intervence (tj. v rámci 3D virtuálního světa nebo mimo něj) by měli pedagogové a tvůrci výuky zajistit, aby byly shromážděny důkazy o tom, jakých znalostí a dovedností studenti dosáhli jak po dokončení výukových aktivit (okamžité hodnocení), tak v průběhu času (hodnocení udržení znalostí).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Je také důležité zajistit, aby studenti při simulaci praktických činností ve virtuálním prostředí získali potřebné znalosti pro přenos získaných dovedností do reálného světa (tj. empirické hodnocení).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259632" y="1521971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835611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Dějový scénář (vyprávění)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Dějový scénář popisuje, co se děje během interakce.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Existuje mnoho způsobů, jak zprostředkovat herní příběh (např. text, multimédia), ale konečný cíl zůstává stejný; měl by představovat příběh, který zahrnuje podstatné výzvy a příležitosti pro studenty, aby rozvinuli své stávající nebo nově získané znalosti.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Stejně tak se liší i míra důležitosti, která do značné míry závisí na žánru hry.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Například simulace nebo logická hra může od koncového uživatele vyžadovat rychlé akce s možným časovým omezením.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Na druhou stranu průzkumná hra obsahuje příběhové prvky, a proto může být k dosažení konce hry zapotřebí více času.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52456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/>
          <a:lstStyle/>
          <a:p>
            <a:r>
              <a:rPr lang="en-US" dirty="0"/>
              <a:t>Interakce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8784976" cy="468052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Pro usnadnění interakce a podporu aktivního zapojení by se tvůrci výuky měli řídit zásadami dostupných teoretických modelů, jako je teorie multimediálního učení nebo model INTERACT.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Následující kroky poskytují přehledné pokyny: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 (Body)"/>
                <a:cs typeface="Times New Roman" panose="02020603050405020304" pitchFamily="18" charset="0"/>
              </a:rPr>
              <a:t>Stanovte požadavky na interaktivitu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určete prostředí, definujte činnosti a dostupné metody pro usnadnění interakce.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 (Body)"/>
                <a:cs typeface="Times New Roman" panose="02020603050405020304" pitchFamily="18" charset="0"/>
              </a:rPr>
              <a:t>Navrhněte alternativní řešení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prozkoumejte různé způsoby interpretace a splnění požadavků na interaktivitu.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 (Body)"/>
                <a:cs typeface="Times New Roman" panose="02020603050405020304" pitchFamily="18" charset="0"/>
              </a:rPr>
              <a:t>Návrh prototypu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Vytvořte prototyp nejslibnějšího nápadu a proveďte předběžné hodnocení s malou skupinou studentů.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1" dirty="0">
                <a:latin typeface="Arial (Body)"/>
                <a:cs typeface="Times New Roman" panose="02020603050405020304" pitchFamily="18" charset="0"/>
              </a:rPr>
              <a:t>Vyhodnocení prototypu</a:t>
            </a: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: Analýza poznatků získaných v předchozím kroku s cílem posoudit, do jaké míry byly splněny navržené požadavky.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47276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213746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63589"/>
            <a:ext cx="5791200" cy="759614"/>
          </a:xfrm>
        </p:spPr>
        <p:txBody>
          <a:bodyPr/>
          <a:lstStyle/>
          <a:p>
            <a:r>
              <a:rPr lang="en-US" dirty="0"/>
              <a:t>Pravidla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Pravidla hry říkají hráčům, jak se mají chovat. Instruktážní návrháři mají pravomoc určovat a interpretovat pravidla hry v souladu s požadavky na interaktivitu a širší rozsah hry.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Pravidla hry by měla být vázána na ústřední koncepci, nikoliv pouze na její rámování, a měla by být explicitně oznámena předem konkrétním a kompaktním způsobem.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Prosazování herních pravidel při hře ovlivňuje motivaci a spokojenost hráčů, kromě toho, že je vede a pomáhá jim dokončit hru.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Z tohoto důvodu je třeba dbát zvýšené opatrnosti, aby cílová skupina nebyla zahlcena příliš mnoha konflikty nebo možnostmi volby.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Například pokud mají studenti sledovat určitou cestu, měly by se na obrazovce zobrazit nápovědy, aby mohli mapu prozkoumat. Stejně tak mohou být integrovány speciální operační režimy, které určují pokrok studentů a poskytují zpětnou vazbu.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84627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2383540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2185</TotalTime>
  <Words>1288</Words>
  <Application>Microsoft Office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Strukturální prvky vzdělávacích her</vt:lpstr>
      <vt:lpstr>Přehled Questline</vt:lpstr>
      <vt:lpstr>Questline Popis</vt:lpstr>
      <vt:lpstr>Cíle hry</vt:lpstr>
      <vt:lpstr>Cíle učení</vt:lpstr>
      <vt:lpstr>Výsledky a výstupy</vt:lpstr>
      <vt:lpstr>Dějový scénář (vyprávění)</vt:lpstr>
      <vt:lpstr>Interakce</vt:lpstr>
      <vt:lpstr>Pravidla</vt:lpstr>
      <vt:lpstr>Freedom</vt:lpstr>
      <vt:lpstr>Výzvy a konflikty</vt:lpstr>
      <vt:lpstr>Zdroje</vt:lpstr>
      <vt:lpstr>Estetika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keywords>, docId:FEF45A607B415F4CE5B18ED01A115A8F</cp:keywords>
  <cp:lastModifiedBy>Athanasios Christopoulos</cp:lastModifiedBy>
  <cp:revision>157</cp:revision>
  <cp:lastPrinted>2019-02-12T08:21:40Z</cp:lastPrinted>
  <dcterms:created xsi:type="dcterms:W3CDTF">2019-02-10T21:49:04Z</dcterms:created>
  <dcterms:modified xsi:type="dcterms:W3CDTF">2022-09-15T13:38:21Z</dcterms:modified>
</cp:coreProperties>
</file>