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1" r:id="rId3"/>
    <p:sldId id="282" r:id="rId4"/>
    <p:sldId id="288" r:id="rId5"/>
    <p:sldId id="289" r:id="rId6"/>
    <p:sldId id="290" r:id="rId7"/>
    <p:sldId id="291" r:id="rId8"/>
    <p:sldId id="292" r:id="rId9"/>
    <p:sldId id="293" r:id="rId10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78" autoAdjust="0"/>
    <p:restoredTop sz="73790" autoAdjust="0"/>
  </p:normalViewPr>
  <p:slideViewPr>
    <p:cSldViewPr>
      <p:cViewPr varScale="1">
        <p:scale>
          <a:sx n="114" d="100"/>
          <a:sy n="114" d="100"/>
        </p:scale>
        <p:origin x="136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t>15. 9. 2022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styl předlohy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Třetí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styly předlohy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styl předlohy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Třetí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Klasifikace akcí studentů v</a:t>
            </a:r>
            <a:b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</a:b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3D virtuálních světů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4000504"/>
            <a:ext cx="7283152" cy="576064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 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Výuka založená na hrách a gamifikace v 3D virtuálních výukových prostředích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931" y="454938"/>
            <a:ext cx="5791200" cy="759614"/>
          </a:xfrm>
        </p:spPr>
        <p:txBody>
          <a:bodyPr/>
          <a:lstStyle/>
          <a:p>
            <a:r>
              <a:rPr lang="en-US" dirty="0"/>
              <a:t>Přehled Questline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461318" y="1477048"/>
            <a:ext cx="7969781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Klasifikace typů hráčů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432F0A8-879D-49B9-B928-2BAF778292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067539"/>
              </p:ext>
            </p:extLst>
          </p:nvPr>
        </p:nvGraphicFramePr>
        <p:xfrm>
          <a:off x="35496" y="2204864"/>
          <a:ext cx="8930531" cy="4614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632">
                  <a:extLst>
                    <a:ext uri="{9D8B030D-6E8A-4147-A177-3AD203B41FA5}">
                      <a16:colId xmlns:a16="http://schemas.microsoft.com/office/drawing/2014/main" val="4211703775"/>
                    </a:ext>
                  </a:extLst>
                </a:gridCol>
                <a:gridCol w="2232632">
                  <a:extLst>
                    <a:ext uri="{9D8B030D-6E8A-4147-A177-3AD203B41FA5}">
                      <a16:colId xmlns:a16="http://schemas.microsoft.com/office/drawing/2014/main" val="19940740"/>
                    </a:ext>
                  </a:extLst>
                </a:gridCol>
                <a:gridCol w="4465267">
                  <a:extLst>
                    <a:ext uri="{9D8B030D-6E8A-4147-A177-3AD203B41FA5}">
                      <a16:colId xmlns:a16="http://schemas.microsoft.com/office/drawing/2014/main" val="3381580105"/>
                    </a:ext>
                  </a:extLst>
                </a:gridCol>
              </a:tblGrid>
              <a:tr h="34297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Arial (Body)"/>
                        </a:rPr>
                        <a:t>Quest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Arial (Body)"/>
                        </a:rPr>
                        <a:t>Úkol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8048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>
                          <a:effectLst/>
                          <a:latin typeface="Arial (Body)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Průzkum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Arial (Body)"/>
                        </a:rPr>
                        <a:t>Studie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3772358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>
                          <a:effectLst/>
                          <a:latin typeface="Arial (Body)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Socializace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atin typeface="Arial (Body)"/>
                        </a:rPr>
                        <a:t>Studie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696216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>
                          <a:effectLst/>
                          <a:latin typeface="Arial (Body)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Spolupráce / kooperace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atin typeface="Arial (Body)"/>
                        </a:rPr>
                        <a:t>Studie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043454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>
                          <a:effectLst/>
                          <a:latin typeface="Arial (Body)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Soutěž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atin typeface="Arial (Body)"/>
                        </a:rPr>
                        <a:t>Studie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7532426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>
                          <a:effectLst/>
                          <a:latin typeface="Arial (Body)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Hraní rolí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atin typeface="Arial (Body)"/>
                        </a:rPr>
                        <a:t>Studie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716047"/>
                  </a:ext>
                </a:extLst>
              </a:tr>
              <a:tr h="342979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>
                          <a:effectLst/>
                          <a:latin typeface="Arial (Body)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Vytvoření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atin typeface="Arial (Body)"/>
                        </a:rPr>
                        <a:t>Studie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936307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0" dirty="0">
                          <a:effectLst/>
                          <a:latin typeface="Arial (Body)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Úroveň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Arial (Body)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9836722"/>
                  </a:ext>
                </a:extLst>
              </a:tr>
              <a:tr h="841856">
                <a:tc grid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0" dirty="0">
                          <a:effectLst/>
                          <a:latin typeface="Arial (Body)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Výzva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b="0" dirty="0">
                          <a:latin typeface="Arial (Body)"/>
                        </a:rPr>
                        <a:t>Určete herní úkol, který mohou vaši studenti plnit v rámci 3D virtuálního výukového prostředí, a popište příslušnou činnost.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312153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0" dirty="0">
                          <a:effectLst/>
                          <a:latin typeface="Arial (Body)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Souboj se šéfem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Arial (Body)"/>
                        </a:rPr>
                        <a:t>Hra založená na kvízu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5662101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0" dirty="0">
                          <a:effectLst/>
                          <a:latin typeface="Arial (Body)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Zkušenostní body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Arial (Body)"/>
                        </a:rPr>
                        <a:t>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547073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0" dirty="0">
                          <a:effectLst/>
                          <a:latin typeface="Arial (Body)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Úspěch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Arial (Body)"/>
                        </a:rPr>
                        <a:t>Keepin' Busy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66032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759614"/>
          </a:xfrm>
        </p:spPr>
        <p:txBody>
          <a:bodyPr/>
          <a:lstStyle/>
          <a:p>
            <a:r>
              <a:rPr lang="en-US" dirty="0"/>
              <a:t>Questline Popis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546304"/>
            <a:ext cx="8568952" cy="3996842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Výzkumníci, kteří zkoumali takzvané "vzdělávací možnosti" 3D virtuálních světů, klasifikují vzdělávací potenciál těchto prostředí z různých perspektiv a hledisek.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Při zvažování klíčových zjištění těchto prací je zřejmé, že existuje mnoho způsobů, jak tato vícerozměrná prostředí ve třídě využít.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Ačkoli panuje shoda, že jeden přístup nevyhovuje všem, bylo zjištěno, že některé typy aktivit jsou pro většinu žáků velmi přínosné.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Vzdělávací přístupy popsané v této části proto zahrnují kombinaci pasivních (zaměřených na učitele) a aktivních (zaměřených na studenty) výukových technik, které lze využít pro didaktiku různých předmětů na různých úrovních.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622631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Nejdůležitější informace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6549"/>
            <a:ext cx="5791200" cy="759614"/>
          </a:xfrm>
        </p:spPr>
        <p:txBody>
          <a:bodyPr/>
          <a:lstStyle/>
          <a:p>
            <a:r>
              <a:rPr lang="en-US" dirty="0"/>
              <a:t>Průzkum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"Učení musí být zkoumání, při kterém je lepší objevovat, než se nechat poučit."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Výuka založená na zkoumání je jednou z nejčastěji používaných vzdělávacích strategií ve 3D virtuálních světech.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Znalosti jsou získávány pasivně, pozorováním dostupného 3D obsahu, a konstruovány aktivně, interakcí s vizuálními reprezentacemi.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Jako didaktický přístup je nejpřínosnější v první fázi učebního cyklu, kdy si žáci osvojují teoretické znalosti základních zkoumaných pojmů.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Tuto techniku lze začlenit prostřednictvím virtuálních exkurzí založených na scénářích, řízeného vyprávění příběhů nebo dokonce volného putování.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76107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764977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54938"/>
            <a:ext cx="5791200" cy="759614"/>
          </a:xfrm>
        </p:spPr>
        <p:txBody>
          <a:bodyPr/>
          <a:lstStyle/>
          <a:p>
            <a:r>
              <a:rPr lang="en-US" dirty="0"/>
              <a:t>Socializace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"Socializace studentů je ústředním prvkem učení s využitím technologií".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Přítomnost avatarů a vícekanálových komunikačních nástrojů, které 3D virtuální světy ze své podstaty nabízejí pro podporu vytváření sociálních sítí a rozvoje komunit, usnadňují výměnu informací a v konečném důsledku podporují vzájemné objevování znalostí.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Kromě toho může vysoká věrnost zobrazení grafiky a dynamická povaha těchto 3D interaktivních prostředí potenciálně vést k rozvoji takzvaného pocitu přítomnosti a prostoru, které následně umožňují realističtější a inkluzivnější sociální učení.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Mezi orientační příklady vzdělávacích postupů tohoto druhu patří účast na virtuálních setkáních, společenských akcích a konferencích, které jsou zahrnuty do konceptu "Společenství zkoumání".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80302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3108165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Spolupráce / kooperace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"Kooperativní učení, někdy také označované jako kooperativní učení, lze definovat jako přístup zaměřený na studenty, při kterém skupiny jednotlivců společně pracují na přesně definovaném učebním úkolu."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Společné aktivity ve 3D virtuálních světech podporují kritický diskurz a zvyšují motivaci ke kognitivnímu zapojení do akademického obsahu.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Typickými příklady takových činností jsou společné vytváření znalostí, výměna informací, konstruktivní vyjednávání a argumentace a účast na procesních úkolech.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Vzhledem k tomu, že tato prostředí odrážejí reálný svět, je však důležité, aby pedagogové kladli důraz na přidanou hodnotu vzájemného učení a nutnost vzájemné podpory žáků při plnění daných vzájemně závislých úkolů.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644223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3976735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759614"/>
          </a:xfrm>
        </p:spPr>
        <p:txBody>
          <a:bodyPr/>
          <a:lstStyle/>
          <a:p>
            <a:r>
              <a:rPr lang="en-US" dirty="0"/>
              <a:t>Soutěž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>
            <a:normAutofit lnSpcReduction="10000"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"Soutěž je klíčovým prvkem mnoha vzdělávacích her, které pedagogové často používají k motivaci svých studentů, přičemž uváděné výsledky jsou spojeny s lepšími studijními výsledky."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 konkurenčním vzdělávacím prostředí jsou žáci konfrontováni se scénáři, které představují řadu akademicky smysluplných úkolů, jež jsou obvykle prováděny v přísném časovém rámci a mohou zahrnovat spolupráci s ostatními.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Soutěživost ve 3D virtuálních světech lze realizovat prostřednictvím vnitřní motivace žáků prostřednictvím aktivit se stále náročnějšími úkoly, které podporují výzvu a zvědavost, a vnější motivace prostřednictvím virtuálních odměn a žebříčků.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Bez ohledu na výše uvedené je soutěživé chování ve třídě předmětem intenzivní kritiky, a proto by začlenění takových aktivit do 3D virtuálních světů mělo být vedeno pedagogickými cíli, a nikoli čistě soutěžními tlaky.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55165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4175648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80105"/>
            <a:ext cx="5791200" cy="759614"/>
          </a:xfrm>
        </p:spPr>
        <p:txBody>
          <a:bodyPr/>
          <a:lstStyle/>
          <a:p>
            <a:r>
              <a:rPr lang="en-US" dirty="0"/>
              <a:t>Hraní rolí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496944" cy="4464496"/>
          </a:xfrm>
        </p:spPr>
        <p:txBody>
          <a:bodyPr>
            <a:normAutofit fontScale="85000" lnSpcReduction="20000"/>
          </a:bodyPr>
          <a:lstStyle/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"Hraní rolí je forma zkušenostního učení, při níž studenti přijímají různé postavy a společně pracují na daném scénáři, přičemž interagují ve svých předpokládaných rolích."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Hraní rolí může mít různé formy (např. herní, simulační, problémové) v souladu s primárními výukovými cíli (např. osvojení si pojmů/pravidel, zapamatování si informací, řešení problémů), které si stanoví odpovědný tvůrce výuky/pedagog.</a:t>
            </a:r>
          </a:p>
          <a:p>
            <a:pPr indent="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Hraní rolí ve 3D virtuálních světech lze navrhnout za následujících podmínek:</a:t>
            </a:r>
          </a:p>
          <a:p>
            <a:pPr marL="1188720" indent="-457200" algn="just">
              <a:lnSpc>
                <a:spcPct val="170000"/>
              </a:lnSpc>
              <a:spcBef>
                <a:spcPts val="0"/>
              </a:spcBef>
              <a:buAutoNum type="alphaLcParenBoth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skriptovaný režim, kdy jsou kroky scénáře předem definovány a uživatel(é) pouze kontrolují jeho průběh nebo </a:t>
            </a:r>
          </a:p>
          <a:p>
            <a:pPr marL="1188720" indent="-457200" algn="just">
              <a:lnSpc>
                <a:spcPct val="170000"/>
              </a:lnSpc>
              <a:spcBef>
                <a:spcPts val="0"/>
              </a:spcBef>
              <a:buAutoNum type="alphaLcParenBoth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volný režim, kde nejsou žádné předem definované kroky a uživatel(é) je(jsou) zodpovědný(í) za utváření příběhu scénáře.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 obou případech je úloha pedagogů zásadní jak v průběhu, tak zejména po skončení sezení, kdy studenti podávají hlášení a reflektují své zkušenosti.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51620" y="1492885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2665060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0410"/>
            <a:ext cx="5791200" cy="759614"/>
          </a:xfrm>
        </p:spPr>
        <p:txBody>
          <a:bodyPr/>
          <a:lstStyle/>
          <a:p>
            <a:r>
              <a:rPr lang="en-US" dirty="0"/>
              <a:t>Vytvoření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>
            <a:normAutofit lnSpcReduction="10000"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"Kultura tvůrců vychází z participativnějšího přístupu než tradiční výuka a podporuje studenty, aby spolupracovali s ostatními při učení prostřednictvím vytváření nových předmětů."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Takzvaná "éra tvůrců" představuje různorodou skupinu osob, které se zajímají o kreativní umění a řemesla (např. 3D tisk, úpravy zařízení, jedinečné návrhy).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Ve stavebně orientovaných 3D virtuálních světech mají žáci k dispozici volnou půdu a možnost vytvářet/programovat cokoli, co si přejí, pomocí nativních modelovacích nástrojů a příslušného skriptovacího jazyka.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Jako výukový přístup se ukázal být vhodnější při činnostech a úkolech, které zahrnují návrh a animaci 3D prototypů, stejně jako při tvorbě digitálních plakátů nebo koncepčních map.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644223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37226680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2226</TotalTime>
  <Words>918</Words>
  <Application>Microsoft Office PowerPoint</Application>
  <PresentationFormat>On-screen Show (4:3)</PresentationFormat>
  <Paragraphs>76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Klasifikace akcí studentů v 3D virtuálních světů</vt:lpstr>
      <vt:lpstr>Přehled Questline</vt:lpstr>
      <vt:lpstr>Questline Popis</vt:lpstr>
      <vt:lpstr>Průzkum</vt:lpstr>
      <vt:lpstr>Socializace</vt:lpstr>
      <vt:lpstr>Spolupráce / kooperace</vt:lpstr>
      <vt:lpstr>Soutěž</vt:lpstr>
      <vt:lpstr>Hraní rolí</vt:lpstr>
      <vt:lpstr>Vytvoření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keywords>, docId:A167CE082A0DE88BABDD6F2C8C296F97</cp:keywords>
  <cp:lastModifiedBy>Athanasios Christopoulos</cp:lastModifiedBy>
  <cp:revision>158</cp:revision>
  <cp:lastPrinted>2019-02-12T08:21:40Z</cp:lastPrinted>
  <dcterms:created xsi:type="dcterms:W3CDTF">2019-02-10T21:49:04Z</dcterms:created>
  <dcterms:modified xsi:type="dcterms:W3CDTF">2022-09-15T13:34:40Z</dcterms:modified>
</cp:coreProperties>
</file>