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315200" cy="9601200"/>
  <p:embeddedFontLst>
    <p:embeddedFont>
      <p:font typeface="Arial Black" panose="020B0A04020102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teB6DKncn2TdD8KHldfOEx1O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1136A1-E3F3-4AA3-ACC9-6122D04CDE5A}">
  <a:tblStyle styleId="{6F1136A1-E3F3-4AA3-ACC9-6122D04CDE5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6E7"/>
          </a:solidFill>
        </a:fill>
      </a:tcStyle>
    </a:wholeTbl>
    <a:band1H>
      <a:tcTxStyle/>
      <a:tcStyle>
        <a:tcBdr/>
        <a:fill>
          <a:solidFill>
            <a:srgbClr val="DDEC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EC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á snímka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Arial Black"/>
              <a:buNone/>
              <a:defRPr sz="6000" cap="none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2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 w="28575" cap="flat" cmpd="sng">
            <a:solidFill>
              <a:srgbClr val="533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 rot="5400000">
            <a:off x="2080419" y="129382"/>
            <a:ext cx="4373563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 rot="5400000">
            <a:off x="5157391" y="2596754"/>
            <a:ext cx="500141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  <a:defRPr b="1">
                <a:latin typeface="Arial "/>
                <a:ea typeface="Arial "/>
                <a:cs typeface="Arial "/>
                <a:sym typeface="Arial 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Arial Black"/>
              <a:buNone/>
              <a:defRPr sz="7200" b="0" cap="none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2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2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3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4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Black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ok s popiso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0"/>
          <p:cNvSpPr>
            <a:spLocks noGrp="1"/>
          </p:cNvSpPr>
          <p:nvPr>
            <p:ph type="pic" idx="2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1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 w="28575" cap="flat" cmpd="sng">
            <a:solidFill>
              <a:srgbClr val="533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Klasifikace mechaniky učení</a:t>
            </a:r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285728"/>
            <a:ext cx="1928826" cy="54971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small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2020-1-UK01-KA201-079177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F8E7B"/>
                </a:solidFill>
                <a:latin typeface="Arial"/>
                <a:ea typeface="Arial"/>
                <a:cs typeface="Arial"/>
                <a:sym typeface="Arial"/>
              </a:rPr>
              <a:t>Výuka založená na hrách a gamifikace v 3D virtuálních výukových prostředích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395536" y="317500"/>
            <a:ext cx="5791200" cy="810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PŘEHLED ÚKOLŮ</a:t>
            </a:r>
            <a:endParaRPr dirty="0"/>
          </a:p>
        </p:txBody>
      </p:sp>
      <p:sp>
        <p:nvSpPr>
          <p:cNvPr id="107" name="Google Shape;107;p2"/>
          <p:cNvSpPr txBox="1"/>
          <p:nvPr/>
        </p:nvSpPr>
        <p:spPr>
          <a:xfrm>
            <a:off x="395536" y="1628800"/>
            <a:ext cx="8244916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Klasifikace mechaniky učení</a:t>
            </a:r>
            <a:endParaRPr/>
          </a:p>
        </p:txBody>
      </p:sp>
      <p:graphicFrame>
        <p:nvGraphicFramePr>
          <p:cNvPr id="108" name="Google Shape;108;p2"/>
          <p:cNvGraphicFramePr/>
          <p:nvPr>
            <p:extLst>
              <p:ext uri="{D42A27DB-BD31-4B8C-83A1-F6EECF244321}">
                <p14:modId xmlns:p14="http://schemas.microsoft.com/office/powerpoint/2010/main" val="3090298538"/>
              </p:ext>
            </p:extLst>
          </p:nvPr>
        </p:nvGraphicFramePr>
        <p:xfrm>
          <a:off x="395536" y="2204864"/>
          <a:ext cx="8244900" cy="4175870"/>
        </p:xfrm>
        <a:graphic>
          <a:graphicData uri="http://schemas.openxmlformats.org/drawingml/2006/table">
            <a:tbl>
              <a:tblPr firstRow="1" bandRow="1">
                <a:noFill/>
                <a:tableStyleId>{6F1136A1-E3F3-4AA3-ACC9-6122D04CDE5A}</a:tableStyleId>
              </a:tblPr>
              <a:tblGrid>
                <a:gridCol w="41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Quest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Úkol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/>
                        <a:t>Akce / úkol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/>
                        <a:t>Studie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err="1"/>
                        <a:t>Výukový</a:t>
                      </a:r>
                      <a:r>
                        <a:rPr lang="en-US" sz="1600" b="0" u="none" strike="noStrike" cap="none" dirty="0"/>
                        <a:t> </a:t>
                      </a:r>
                      <a:r>
                        <a:rPr lang="en-US" sz="1600" b="0" u="none" strike="noStrike" cap="none" dirty="0" err="1"/>
                        <a:t>kurz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/>
                        <a:t>Studie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/>
                        <a:t>Demonstrace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/>
                        <a:t>Studie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/>
                        <a:t>Hodnocení / zpětná vazba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/>
                        <a:t>Studie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/>
                        <a:t>Uvažovat / diskutovat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/>
                        <a:t>Studie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Úroveň</a:t>
                      </a:r>
                      <a:endParaRPr sz="1600" b="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/>
                        <a:t>6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Výzva</a:t>
                      </a:r>
                      <a:endParaRPr sz="1600" b="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/>
                        <a:t>Vyberte si 2 mechanismy výuky a stručně popište vzdělávací intervenci v 3D virtuálním vzdělávacím prostředí.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Souboj se šéfem</a:t>
                      </a:r>
                      <a:endParaRPr sz="1600" b="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/>
                        <a:t>Hra založená na kvízu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Zkušenostní body</a:t>
                      </a:r>
                      <a:endParaRPr sz="1600" b="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/>
                        <a:t>500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Úspěch</a:t>
                      </a:r>
                      <a:endParaRPr sz="1600" b="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err="1"/>
                        <a:t>Učíme</a:t>
                      </a:r>
                      <a:r>
                        <a:rPr lang="en-US" sz="1600" b="0" u="none" strike="noStrike" cap="none" dirty="0"/>
                        <a:t> se </a:t>
                      </a:r>
                      <a:r>
                        <a:rPr lang="en-US" sz="1600" b="0" u="none" strike="noStrike" cap="none" dirty="0" err="1"/>
                        <a:t>lana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482600" y="431800"/>
            <a:ext cx="5791200" cy="72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POPIS QUESTLINE</a:t>
            </a:r>
            <a:endParaRPr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287524" y="2401812"/>
            <a:ext cx="8352928" cy="431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"Učební mechanismy jsou vzorce chování nebo stavební bloky interaktivity žáka, což může být jediná akce nebo soubor vzájemně propojených akcí, které tvoří základní učební činnost, jež se opakuje v průběhu hry."</a:t>
            </a:r>
            <a:endParaRPr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Jejich klíčové principy jsou založeny na zavedených teoriích nebo modelech učení a představují prostředek, který "převádí" cíle učení do herních prvků.</a:t>
            </a:r>
            <a:endParaRPr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Každá výuková hra má mechanismy učení, které upravují pravidla a způsoby interakce používané k motivaci a zapojení hráčů do dokončení hry a nakonec k rozšíření jejich znalostí a/nebo rozvoji jejich dovedností.</a:t>
            </a:r>
            <a:endParaRPr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V tomto úkolu mapujeme a diskutujeme klíčové prvky nejrozšířenějších mechanismů učení, které lze využít na různých úrovních a v různých kontextech vzdělávání.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1187624" y="1546255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Nejdůležitější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informace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467544" y="457200"/>
            <a:ext cx="5791200" cy="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AKCE / ÚKOL</a:t>
            </a:r>
            <a:endParaRPr dirty="0"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43508" y="2229448"/>
            <a:ext cx="8640960" cy="400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Ve scénářích digitálního vzdělávání se od studentů očekává, že budou provádět soubor opakujících se činností, aby splnili zadané úkoly.</a:t>
            </a:r>
            <a:endParaRPr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Výukové hry spadající do této kategorie se opírají především o principy problémového nebo úkolového vyučování, zatímco v případech, kdy je od studentů vyžadována spolupráce za účelem dosažení společného cíle, mohou být také spojeny s kolaborativním vyučováním.</a:t>
            </a:r>
            <a:endParaRPr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V závislosti na povaze vzdělávacího úkolu mohou žáci rozvíjet širokou škálu kognitivních, technických nebo sociálních dovedností.</a:t>
            </a:r>
            <a:endParaRPr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Vzdělávací aktivity spojené s touto mechanikou zahrnují hraní rolí, diskuse ve dvojicích/skupinách, zkoumání a pozorování a další praktické činnosti.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1187624" y="1644223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Informační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179512" y="380999"/>
            <a:ext cx="5791200" cy="79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VÝUKOVÝ KURZ</a:t>
            </a:r>
            <a:endParaRPr dirty="0"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179512" y="1941276"/>
            <a:ext cx="8358311" cy="510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Vzdělávací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tutoriály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aktivity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pod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vedením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instruktora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a/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samostudiem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studentům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umožňují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získat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teoretické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znalosti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upevnit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praktické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dovednosti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Vycházejí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principů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konstruktivistických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konstruktivistických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modelů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příležitostně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zahrnují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spolupráci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mezi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závislosti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povaze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vzdělávacího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předmětu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mohou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být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založeny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diskusi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kdy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kladen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důraz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hlubší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zkoumání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obsahu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kurzu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prostřednictvím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diskusí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debat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mohou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zahrnovat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praktické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činnosti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kdy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kladen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důraz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rozvoj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praktických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dovedností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obou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případech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přidaná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hodnota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tohoto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přístupu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také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v tom,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že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žákům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nabízí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možnost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zapojit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se do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následných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otázek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odpovědí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Pro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integraci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této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mechaniky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doporučuje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používat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různé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multimediální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zdroje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např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prezentace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PowerPoint,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videa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</p:txBody>
      </p:sp>
      <p:sp>
        <p:nvSpPr>
          <p:cNvPr id="129" name="Google Shape;129;p5"/>
          <p:cNvSpPr txBox="1"/>
          <p:nvPr/>
        </p:nvSpPr>
        <p:spPr>
          <a:xfrm>
            <a:off x="392844" y="1323583"/>
            <a:ext cx="8358311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Informační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531044" y="551020"/>
            <a:ext cx="5791200" cy="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DEMONSTRACE</a:t>
            </a:r>
            <a:endParaRPr dirty="0"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53498" y="2276872"/>
            <a:ext cx="8820980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3D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virtuální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výukové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prostředí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umožňuje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pedagogům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demonstrovat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abstraktní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témata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koncepty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obtížné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dokonce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nemožné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zkoumat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běžné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třídě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Vzdělávací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hry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spadající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této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kategorie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opírají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především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o:</a:t>
            </a:r>
            <a:endParaRPr dirty="0"/>
          </a:p>
          <a:p>
            <a:pPr marL="914400" lvl="1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zásady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behaviorismu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simulaci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scénářů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zdůrazňují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vztahy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mezi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příčinou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následkem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".</a:t>
            </a:r>
            <a:endParaRPr dirty="0"/>
          </a:p>
          <a:p>
            <a:pPr marL="914400" lvl="1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přístup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zážitkového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učení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kdy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požádáni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pozorovali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napodobovali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činnosti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provádí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pedagog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který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vede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914400" lvl="1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teorie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sociálního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učení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kdy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vzdělávací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aktivity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zahrnují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interakci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mezi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Vzdělávací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aktivity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spojené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touto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mechanikou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zahrnují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simulace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3D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modelování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programování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virtuální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exkurze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založené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scénářích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řízené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zkoumání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prostřednictvím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vyprávění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příběhů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36" name="Google Shape;136;p6"/>
          <p:cNvSpPr txBox="1"/>
          <p:nvPr/>
        </p:nvSpPr>
        <p:spPr>
          <a:xfrm>
            <a:off x="1187624" y="1644223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Informační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466725" y="484051"/>
            <a:ext cx="5791200" cy="75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HODNOCENÍ</a:t>
            </a:r>
            <a:endParaRPr dirty="0"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143508" y="2229448"/>
            <a:ext cx="8640960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Kromě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provádění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činností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usnadňují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učení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mohou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návrháři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odborníci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praxe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také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začlenit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úkoly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související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hodnocením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prostředek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který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umožní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studentům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získat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poznatky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týkající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jejich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pokroku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učení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pokroku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učení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seriózních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hrách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může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být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hodnocení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žáka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průběžné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např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postupuje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úrovně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úrovně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), s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odstupňovanou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obtížností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např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plní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náročnější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úkoly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skryté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tj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zakomponované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herních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aktivit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Tyto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prvky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zajišťují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že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prožitek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plynutí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zůstane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neovlivněn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zároveň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umožňují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pedagogům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získat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užitečné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informace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týkající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budování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znalostí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dovedností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žáků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Typickým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přístupem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k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usnadnění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hodnocení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digitálním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vzdělávacím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prostředí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zachycení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zaznamenání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extrakce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chování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žáků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prostřednictvím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uživatelských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digitálních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záznamů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143" name="Google Shape;143;p7"/>
          <p:cNvSpPr txBox="1"/>
          <p:nvPr/>
        </p:nvSpPr>
        <p:spPr>
          <a:xfrm>
            <a:off x="1187624" y="1500486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Informační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457200" y="466725"/>
            <a:ext cx="5791200" cy="705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ZPĚTNÁ VAZBA</a:t>
            </a:r>
            <a:endParaRPr dirty="0"/>
          </a:p>
        </p:txBody>
      </p:sp>
      <p:sp>
        <p:nvSpPr>
          <p:cNvPr id="149" name="Google Shape;149;p8"/>
          <p:cNvSpPr txBox="1">
            <a:spLocks noGrp="1"/>
          </p:cNvSpPr>
          <p:nvPr>
            <p:ph type="body" idx="1"/>
          </p:nvPr>
        </p:nvSpPr>
        <p:spPr>
          <a:xfrm>
            <a:off x="143508" y="2229448"/>
            <a:ext cx="8640960" cy="292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Po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dokončení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jednotky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úkolu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důležité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zvážit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také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poskytnutí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zpětné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vazby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kontextu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herních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aktivit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3D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virtuálních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světech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zpětnou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vazbu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poskytovat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jak v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průběhu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hry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např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neúspěch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opakování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poskytování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nápovědy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nápovědy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tak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jejím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skončení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např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okamžiky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reflexe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sledování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ostatních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hrajících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přehled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posledních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aktivit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Povaha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zpětné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vazby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může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mít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více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forem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např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textovou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audiovizuální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může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být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použita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buď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samostatně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kombinaci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50" name="Google Shape;150;p8"/>
          <p:cNvSpPr txBox="1"/>
          <p:nvPr/>
        </p:nvSpPr>
        <p:spPr>
          <a:xfrm>
            <a:off x="1187624" y="1468148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Informační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PŘEMÝŠLET / DISKUTOVAT</a:t>
            </a:r>
            <a:endParaRPr dirty="0"/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1"/>
          </p:nvPr>
        </p:nvSpPr>
        <p:spPr>
          <a:xfrm>
            <a:off x="143508" y="2229448"/>
            <a:ext cx="8640960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Po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dokončení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vzdělávacích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úkolů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musí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pedagogové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poskytnout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příležitost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kritické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reflexi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diskusi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proces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může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probíhat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mimo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kontext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hry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(debriefing)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může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zahrnovat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reflexní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deníky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mentoring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kritiku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hry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Kromě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přímých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výhod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proces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přináší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žákům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umožňuje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tvůrcům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výuky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také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vyhodnotit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zda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výběr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her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odpovídal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motivaci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zájmu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žáků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konkrétní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prvky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jim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více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líbily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aspekty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her pro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ně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byly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největší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výzvou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a jak se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jim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podařilo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předložené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výzvy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překonat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pokročilejšími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žáky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provádět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reflexi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založenou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diskusi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skupinové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vzájemné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reflexi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základě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souboru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předem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stanovených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pokynů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57" name="Google Shape;157;p9"/>
          <p:cNvSpPr txBox="1"/>
          <p:nvPr/>
        </p:nvSpPr>
        <p:spPr>
          <a:xfrm>
            <a:off x="1187624" y="1644223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Informační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ákladné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870</Words>
  <Application>Microsoft Office PowerPoint</Application>
  <PresentationFormat>On-screen Show (4:3)</PresentationFormat>
  <Paragraphs>73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Arial</vt:lpstr>
      <vt:lpstr>Noto Sans Symbols</vt:lpstr>
      <vt:lpstr>Verdana</vt:lpstr>
      <vt:lpstr>Arial </vt:lpstr>
      <vt:lpstr>Arial Black</vt:lpstr>
      <vt:lpstr>Základné</vt:lpstr>
      <vt:lpstr>Klasifikace mechaniky učení</vt:lpstr>
      <vt:lpstr>PŘEHLED ÚKOLŮ</vt:lpstr>
      <vt:lpstr>POPIS QUESTLINE</vt:lpstr>
      <vt:lpstr>AKCE / ÚKOL</vt:lpstr>
      <vt:lpstr>VÝUKOVÝ KURZ</vt:lpstr>
      <vt:lpstr>DEMONSTRACE</vt:lpstr>
      <vt:lpstr>HODNOCENÍ</vt:lpstr>
      <vt:lpstr>ZPĚTNÁ VAZBA</vt:lpstr>
      <vt:lpstr>PŘEMÝŠLET / DISKUTOVAT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Klasifikace mechaniky učení</dc:title>
  <dc:creator>Zuzana Palková</dc:creator>
  <cp:keywords>, docId:18B672A5F953712208EDE545B6B8B249</cp:keywords>
  <cp:lastModifiedBy>Athanasios Christopoulos</cp:lastModifiedBy>
  <cp:revision>3</cp:revision>
  <dcterms:created xsi:type="dcterms:W3CDTF">2019-02-10T21:49:04Z</dcterms:created>
  <dcterms:modified xsi:type="dcterms:W3CDTF">2022-09-15T13:39:29Z</dcterms:modified>
</cp:coreProperties>
</file>