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7315200" cy="9601200"/>
  <p:embeddedFontLst>
    <p:embeddedFont>
      <p:font typeface="Arial Black" panose="020B0A04020102020204" pitchFamily="34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hBxheRJ8v55R4lb5iFih7kmofF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1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á snímka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 txBox="1">
            <a:spLocks noGrp="1"/>
          </p:cNvSpPr>
          <p:nvPr>
            <p:ph type="ctrTitle"/>
          </p:nvPr>
        </p:nvSpPr>
        <p:spPr>
          <a:xfrm>
            <a:off x="457200" y="1626915"/>
            <a:ext cx="7772400" cy="3173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6000"/>
              <a:buFont typeface="Arial Black"/>
              <a:buNone/>
              <a:defRPr sz="6000" cap="none">
                <a:solidFill>
                  <a:srgbClr val="FFC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FFC000"/>
          </a:solidFill>
          <a:ln w="28575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6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rgbClr val="5330A5"/>
          </a:solidFill>
          <a:ln w="28575" cap="flat" cmpd="sng">
            <a:solidFill>
              <a:srgbClr val="5330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6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" name="Google Shape;2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76103" y="223836"/>
            <a:ext cx="2064999" cy="1188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zvislý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5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 Black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body" idx="1"/>
          </p:nvPr>
        </p:nvSpPr>
        <p:spPr>
          <a:xfrm rot="5400000">
            <a:off x="2080419" y="129382"/>
            <a:ext cx="4373563" cy="7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5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5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vislý nadpis a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6"/>
          <p:cNvSpPr txBox="1">
            <a:spLocks noGrp="1"/>
          </p:cNvSpPr>
          <p:nvPr>
            <p:ph type="title"/>
          </p:nvPr>
        </p:nvSpPr>
        <p:spPr>
          <a:xfrm rot="5400000">
            <a:off x="5157391" y="2596754"/>
            <a:ext cx="5001419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 Black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6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6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6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lavička sekcie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7200"/>
              <a:buFont typeface="Arial Black"/>
              <a:buNone/>
              <a:defRPr sz="7200" b="0" cap="none">
                <a:solidFill>
                  <a:srgbClr val="FFC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9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 Black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1"/>
          </p:nvPr>
        </p:nvSpPr>
        <p:spPr>
          <a:xfrm>
            <a:off x="1630680" y="1574800"/>
            <a:ext cx="329184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810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2"/>
          </p:nvPr>
        </p:nvSpPr>
        <p:spPr>
          <a:xfrm>
            <a:off x="5090160" y="1574800"/>
            <a:ext cx="329184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810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anie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0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 Black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2"/>
          </p:nvPr>
        </p:nvSpPr>
        <p:spPr>
          <a:xfrm>
            <a:off x="1627632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55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3"/>
          </p:nvPr>
        </p:nvSpPr>
        <p:spPr>
          <a:xfrm>
            <a:off x="5093208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4"/>
          </p:nvPr>
        </p:nvSpPr>
        <p:spPr>
          <a:xfrm>
            <a:off x="5093208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55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n nadpis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 Black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a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popisom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3"/>
          <p:cNvSpPr txBox="1">
            <a:spLocks noGrp="1"/>
          </p:cNvSpPr>
          <p:nvPr>
            <p:ph type="body" idx="1"/>
          </p:nvPr>
        </p:nvSpPr>
        <p:spPr>
          <a:xfrm>
            <a:off x="3575050" y="1600200"/>
            <a:ext cx="5111750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406400" algn="l"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3008313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 Black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rázok s popisom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4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4"/>
          <p:cNvSpPr>
            <a:spLocks noGrp="1"/>
          </p:cNvSpPr>
          <p:nvPr>
            <p:ph type="pic" idx="2"/>
          </p:nvPr>
        </p:nvSpPr>
        <p:spPr>
          <a:xfrm>
            <a:off x="-1" y="0"/>
            <a:ext cx="9000877" cy="48463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>
            <a:off x="457200" y="5715000"/>
            <a:ext cx="8153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 Black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 Black"/>
              <a:buNone/>
              <a:defRPr sz="3600" b="0" i="0" u="none" strike="noStrike" cap="none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5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rgbClr val="FF9933"/>
          </a:solidFill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5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5330A5"/>
          </a:solidFill>
          <a:ln w="28575" cap="flat" cmpd="sng">
            <a:solidFill>
              <a:srgbClr val="5330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444021" y="242469"/>
            <a:ext cx="1927945" cy="111003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 txBox="1">
            <a:spLocks noGrp="1"/>
          </p:cNvSpPr>
          <p:nvPr>
            <p:ph type="ctrTitle"/>
          </p:nvPr>
        </p:nvSpPr>
        <p:spPr>
          <a:xfrm>
            <a:off x="357158" y="2786058"/>
            <a:ext cx="8072494" cy="129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A5EF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rgbClr val="08A5EF"/>
                </a:solidFill>
                <a:latin typeface="Calibri"/>
                <a:ea typeface="Calibri"/>
                <a:cs typeface="Calibri"/>
                <a:sym typeface="Calibri"/>
              </a:rPr>
              <a:t>Classificazione dei (Serious) Games</a:t>
            </a:r>
            <a:endParaRPr/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44" y="285728"/>
            <a:ext cx="1928826" cy="54971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/>
          <p:nvPr/>
        </p:nvSpPr>
        <p:spPr>
          <a:xfrm>
            <a:off x="214282" y="785795"/>
            <a:ext cx="36376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small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2020-1-UK01-KA201-079177</a:t>
            </a:r>
            <a:endParaRPr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500034" y="6286520"/>
            <a:ext cx="81017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EF8E7B"/>
                </a:solidFill>
                <a:latin typeface="Arial"/>
                <a:ea typeface="Arial"/>
                <a:cs typeface="Arial"/>
                <a:sym typeface="Arial"/>
              </a:rPr>
              <a:t>Games-Based Learning &amp; Gamification in 3D Virtual Learning Environments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"/>
          <p:cNvSpPr txBox="1">
            <a:spLocks noGrp="1"/>
          </p:cNvSpPr>
          <p:nvPr>
            <p:ph type="title"/>
          </p:nvPr>
        </p:nvSpPr>
        <p:spPr>
          <a:xfrm>
            <a:off x="457200" y="523782"/>
            <a:ext cx="5791200" cy="689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"/>
              <a:buNone/>
            </a:pPr>
            <a:r>
              <a:rPr lang="en-US" dirty="0"/>
              <a:t>GIOCHI SANDBOX</a:t>
            </a:r>
            <a:endParaRPr dirty="0"/>
          </a:p>
        </p:txBody>
      </p:sp>
      <p:sp>
        <p:nvSpPr>
          <p:cNvPr id="162" name="Google Shape;162;p10"/>
          <p:cNvSpPr txBox="1">
            <a:spLocks noGrp="1"/>
          </p:cNvSpPr>
          <p:nvPr>
            <p:ph type="body" idx="1"/>
          </p:nvPr>
        </p:nvSpPr>
        <p:spPr>
          <a:xfrm>
            <a:off x="179512" y="2211372"/>
            <a:ext cx="8712968" cy="446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Il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termine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"Sandbox Game"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deriva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un'analogia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con i bambini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giocano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sandbox (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cioè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un'area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quadrata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piena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sabbia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dove i bambini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possono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creare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tutto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ciò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desiderano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al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suo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interno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).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contrasto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con 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giochi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tradizionali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hanno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narrativa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obiettivi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predeterminati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giochi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sandbox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offrono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agli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utenti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libertà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creare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il gameplay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emergente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dalla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loro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creatività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immaginazione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L'elemento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libero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l'aspetto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elevata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scalabilità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tali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ambienti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artificiali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offrono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offrono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molteplici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vantaggi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agli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utenti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tra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cui la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spinta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al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processo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decisionale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il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miglioramento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dell'autocontrollo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lo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sviluppo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delle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capacità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creative.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Come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aiuto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educativo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le sandbox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forniscono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terreno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fertile per lo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svolgimento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varie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attività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allineate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ai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principi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dell'approccio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costruttivismo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sociale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) (ad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esempio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Project-/Problem-Based Learning).</a:t>
            </a:r>
            <a:endParaRPr sz="16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0"/>
          <p:cNvSpPr txBox="1"/>
          <p:nvPr/>
        </p:nvSpPr>
        <p:spPr>
          <a:xfrm>
            <a:off x="1187624" y="1479825"/>
            <a:ext cx="6552728" cy="46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Informativo</a:t>
            </a:r>
            <a:endParaRPr sz="1800" b="1" i="1" u="none" strike="noStrike" cap="non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"/>
          <p:cNvSpPr txBox="1">
            <a:spLocks noGrp="1"/>
          </p:cNvSpPr>
          <p:nvPr>
            <p:ph type="title"/>
          </p:nvPr>
        </p:nvSpPr>
        <p:spPr>
          <a:xfrm>
            <a:off x="466078" y="529216"/>
            <a:ext cx="5791200" cy="680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"/>
              <a:buNone/>
            </a:pPr>
            <a:r>
              <a:rPr lang="en-US" dirty="0"/>
              <a:t>CACCIA AL TESORO</a:t>
            </a:r>
            <a:endParaRPr dirty="0"/>
          </a:p>
        </p:txBody>
      </p:sp>
      <p:sp>
        <p:nvSpPr>
          <p:cNvPr id="169" name="Google Shape;169;p11"/>
          <p:cNvSpPr txBox="1">
            <a:spLocks noGrp="1"/>
          </p:cNvSpPr>
          <p:nvPr>
            <p:ph type="body" idx="1"/>
          </p:nvPr>
        </p:nvSpPr>
        <p:spPr>
          <a:xfrm>
            <a:off x="96906" y="2140628"/>
            <a:ext cx="8698159" cy="342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Nelle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cacce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al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tesoro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ai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giocatori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viene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presentata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serie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sfide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, la cui 	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soluzione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fornisce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indizi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requisiti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per le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missioni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successive</a:t>
            </a:r>
            <a:r>
              <a:rPr lang="en-US" sz="1400" b="0" dirty="0"/>
              <a:t>, </a:t>
            </a:r>
            <a:r>
              <a:rPr lang="en-US" sz="1400" b="0" dirty="0" err="1"/>
              <a:t>oppure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ricevono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elenco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azioni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devono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essere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	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eseguite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(ad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esempio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scoperta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oggetti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raccolta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oggetti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).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diversità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nel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gameplay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definisce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gli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obiettivi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ogni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400" b="0" dirty="0"/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Nelle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cacce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al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tesoro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l'obiettivo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principale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è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quello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risolvere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gli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indizi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criptici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completare</a:t>
            </a:r>
            <a:r>
              <a:rPr lang="en-US" sz="1400" b="0" dirty="0"/>
              <a:t> 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missione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finale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porta a un grande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premio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(il "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tesoro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")</a:t>
            </a:r>
            <a:r>
              <a:rPr lang="en-US" sz="1400" b="0" dirty="0"/>
              <a:t>, </a:t>
            </a:r>
            <a:r>
              <a:rPr lang="en-US" sz="1400" b="0" dirty="0" err="1"/>
              <a:t>oppure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ogni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compito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completato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vale un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certo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numero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punti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quindi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alla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fine del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, la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squadra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con il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maggior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numero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punti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viene</a:t>
            </a:r>
            <a:r>
              <a:rPr lang="en-US" sz="1400" b="0" dirty="0"/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nominata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vincitrice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Indipendentemente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dalla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versione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scelta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, il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potenziale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educativo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è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infinito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quanto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consente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agli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studenti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esercitare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sia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il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corpo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mente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1"/>
          <p:cNvSpPr txBox="1"/>
          <p:nvPr/>
        </p:nvSpPr>
        <p:spPr>
          <a:xfrm>
            <a:off x="1169621" y="1442731"/>
            <a:ext cx="6552728" cy="46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 err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Informativo</a:t>
            </a:r>
            <a:endParaRPr sz="1800" b="1" i="1" u="none" strike="noStrike" cap="none" dirty="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"/>
          <p:cNvSpPr txBox="1">
            <a:spLocks noGrp="1"/>
          </p:cNvSpPr>
          <p:nvPr>
            <p:ph type="title"/>
          </p:nvPr>
        </p:nvSpPr>
        <p:spPr>
          <a:xfrm>
            <a:off x="474955" y="506026"/>
            <a:ext cx="5791200" cy="645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"/>
              <a:buNone/>
            </a:pPr>
            <a:r>
              <a:rPr lang="en-US" dirty="0"/>
              <a:t>SIMULATORI</a:t>
            </a:r>
            <a:endParaRPr dirty="0"/>
          </a:p>
        </p:txBody>
      </p:sp>
      <p:sp>
        <p:nvSpPr>
          <p:cNvPr id="176" name="Google Shape;176;p12"/>
          <p:cNvSpPr txBox="1">
            <a:spLocks noGrp="1"/>
          </p:cNvSpPr>
          <p:nvPr>
            <p:ph type="body" idx="1"/>
          </p:nvPr>
        </p:nvSpPr>
        <p:spPr>
          <a:xfrm>
            <a:off x="179512" y="2211372"/>
            <a:ext cx="8712968" cy="446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Un "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simulatore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" è un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ambiente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generato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dal computer (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artificiale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utilizzato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creare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versione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virtuale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un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sistema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del mondo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reale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o un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modello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ipotetico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Il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termine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"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micromondi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"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riferisce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all'applicazione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educativa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simulatori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o,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altrimenti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al "mondo" in cui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studenti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collocati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dall'insegnante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scopi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didattici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formativi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o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sperimentazione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L'elevato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realismo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visivo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l'alto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grado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libertà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tentativi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ed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errori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simulatori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offrono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lvl="1" indent="-45720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facilita</a:t>
            </a:r>
            <a:r>
              <a:rPr lang="en-US" sz="1600" dirty="0" err="1"/>
              <a:t>no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dimostrazione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concetti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astratti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,</a:t>
            </a:r>
            <a:br>
              <a:rPr lang="en-US" sz="16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1600" dirty="0" err="1"/>
              <a:t>promuovono</a:t>
            </a:r>
            <a:r>
              <a:rPr lang="en-US" sz="1600" dirty="0"/>
              <a:t> 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partecipazione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attiva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degli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studenti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compiti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comportano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rischi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troppo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elevati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sopportano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costi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operativi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proibitivi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nel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mondo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reale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, e</a:t>
            </a:r>
            <a:br>
              <a:rPr lang="en-US" sz="16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1600" dirty="0" err="1"/>
              <a:t>consentono</a:t>
            </a:r>
            <a:r>
              <a:rPr lang="en-US" sz="1600" dirty="0"/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agli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studenti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costruire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profonda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comprensione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dei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concetti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chiave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esame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senza un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impatto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significativo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sull'esperienza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apprendimento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6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2"/>
          <p:cNvSpPr txBox="1"/>
          <p:nvPr/>
        </p:nvSpPr>
        <p:spPr>
          <a:xfrm>
            <a:off x="1178746" y="1448753"/>
            <a:ext cx="6552728" cy="46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Informativo</a:t>
            </a:r>
            <a:endParaRPr sz="1800" b="1" i="1" u="none" strike="noStrike" cap="non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"/>
          <p:cNvSpPr txBox="1">
            <a:spLocks noGrp="1"/>
          </p:cNvSpPr>
          <p:nvPr>
            <p:ph type="title"/>
          </p:nvPr>
        </p:nvSpPr>
        <p:spPr>
          <a:xfrm>
            <a:off x="457200" y="521227"/>
            <a:ext cx="5791200" cy="734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"/>
              <a:buNone/>
            </a:pPr>
            <a:r>
              <a:rPr lang="en-US" dirty="0"/>
              <a:t>GIOCHI DI SPORT</a:t>
            </a:r>
            <a:endParaRPr dirty="0"/>
          </a:p>
        </p:txBody>
      </p:sp>
      <p:sp>
        <p:nvSpPr>
          <p:cNvPr id="183" name="Google Shape;183;p13"/>
          <p:cNvSpPr txBox="1">
            <a:spLocks noGrp="1"/>
          </p:cNvSpPr>
          <p:nvPr>
            <p:ph type="body" idx="1"/>
          </p:nvPr>
        </p:nvSpPr>
        <p:spPr>
          <a:xfrm>
            <a:off x="179512" y="2211372"/>
            <a:ext cx="8712968" cy="446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Il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genere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"Sports Games" è uno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generi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più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antichi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nella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storia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giochi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giochi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sportivi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elettronici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simulano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pratica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sport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reali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inclusa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l'impostazione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contestuale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la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configurazione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del gameplay.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Allineati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alla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natura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competitiva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degli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sport, 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giochi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sportivi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in rete (online)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solito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mostrano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tabellone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classifica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tracciare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illustrare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quanto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bene 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giocatori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comportati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Dal punto di vista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educativo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giochi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sportivi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elettronici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possono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essere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utilizzati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insegnare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agli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studenti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caratteristiche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particolari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uno sport (ad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esempio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le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regole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l'attrezzatura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richiesta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) o come mezzo per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incorporare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compiti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educativi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essi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(ad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esempio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esercizi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relativi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materie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specifiche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).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entrambi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casi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l'impegno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con 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giochi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sportivi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favorisce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lo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sviluppo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sia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delle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capacità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motorie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delle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abilità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cognitive.</a:t>
            </a:r>
            <a:endParaRPr sz="16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3"/>
          <p:cNvSpPr txBox="1"/>
          <p:nvPr/>
        </p:nvSpPr>
        <p:spPr>
          <a:xfrm>
            <a:off x="1187624" y="1500742"/>
            <a:ext cx="6552728" cy="46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Informativo</a:t>
            </a:r>
            <a:endParaRPr sz="1800" b="1" i="1" u="none" strike="noStrike" cap="non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"/>
          <p:cNvSpPr txBox="1">
            <a:spLocks noGrp="1"/>
          </p:cNvSpPr>
          <p:nvPr>
            <p:ph type="title"/>
          </p:nvPr>
        </p:nvSpPr>
        <p:spPr>
          <a:xfrm>
            <a:off x="457200" y="461638"/>
            <a:ext cx="5791200" cy="80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"/>
              <a:buNone/>
            </a:pPr>
            <a:r>
              <a:rPr lang="en-US" dirty="0"/>
              <a:t>GIOCHI DI STRATEGIA</a:t>
            </a:r>
            <a:endParaRPr dirty="0"/>
          </a:p>
        </p:txBody>
      </p:sp>
      <p:sp>
        <p:nvSpPr>
          <p:cNvPr id="190" name="Google Shape;190;p14"/>
          <p:cNvSpPr txBox="1">
            <a:spLocks noGrp="1"/>
          </p:cNvSpPr>
          <p:nvPr>
            <p:ph type="body" idx="1"/>
          </p:nvPr>
        </p:nvSpPr>
        <p:spPr>
          <a:xfrm>
            <a:off x="179512" y="2211372"/>
            <a:ext cx="8712968" cy="4025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I "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giochi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strategia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"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considerati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discendenti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giochi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guerra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quanto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enfatizzano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abilità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tattiche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le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abilità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logiche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giocatori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raggiungere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vittoria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mentre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l'elemento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caso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ha un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impatto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minimo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nullo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giochi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strategia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solito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comportano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grande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quantità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esplorazione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gestione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dell'economia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svolge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nel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contesto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diversi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temi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storici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eventi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ambientazioni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Nonostante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l'ampia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adozione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giochi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strategici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nell'educazione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nell'addestramento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militare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sforzi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incorporare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tali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giochi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nel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curriculum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istruzione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formale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limitati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scarsi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Tuttavia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dopo aver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considerato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crescita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intellettuale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è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tra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vantaggi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più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notevoli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giochi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strategia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digitali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possono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facilitare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la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necessità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integrare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tali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approcci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educativi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alternativi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diventa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evidente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6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4"/>
          <p:cNvSpPr txBox="1"/>
          <p:nvPr/>
        </p:nvSpPr>
        <p:spPr>
          <a:xfrm>
            <a:off x="1178747" y="1506458"/>
            <a:ext cx="6552728" cy="46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 err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Informativo</a:t>
            </a:r>
            <a:endParaRPr sz="1800" b="1" i="1" u="none" strike="noStrike" cap="none" dirty="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/>
              <a:buNone/>
            </a:pPr>
            <a:r>
              <a:rPr lang="en-US" dirty="0"/>
              <a:t>PANORAMICA DI QUESTLINE</a:t>
            </a:r>
            <a:endParaRPr dirty="0"/>
          </a:p>
        </p:txBody>
      </p:sp>
      <p:sp>
        <p:nvSpPr>
          <p:cNvPr id="106" name="Google Shape;106;p2"/>
          <p:cNvSpPr txBox="1"/>
          <p:nvPr/>
        </p:nvSpPr>
        <p:spPr>
          <a:xfrm>
            <a:off x="773832" y="1524318"/>
            <a:ext cx="7542584" cy="46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 err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Classificazione</a:t>
            </a:r>
            <a:r>
              <a:rPr lang="en-US" sz="1800" b="1" i="1" u="none" strike="noStrike" cap="none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strike="noStrike" cap="none" dirty="0" err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dei</a:t>
            </a:r>
            <a:r>
              <a:rPr lang="en-US" sz="1800" b="1" i="1" u="none" strike="noStrike" cap="none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(Serious) Games</a:t>
            </a:r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37D2F3-708A-9405-6B27-C5E49B00E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2" y="1989638"/>
            <a:ext cx="8953500" cy="47557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/>
              <a:buNone/>
            </a:pPr>
            <a:r>
              <a:rPr lang="en-US" dirty="0"/>
              <a:t>DESCRIZIONE DI QUESTLINE</a:t>
            </a:r>
            <a:endParaRPr dirty="0"/>
          </a:p>
        </p:txBody>
      </p:sp>
      <p:sp>
        <p:nvSpPr>
          <p:cNvPr id="113" name="Google Shape;113;p3"/>
          <p:cNvSpPr txBox="1">
            <a:spLocks noGrp="1"/>
          </p:cNvSpPr>
          <p:nvPr>
            <p:ph type="body" idx="1"/>
          </p:nvPr>
        </p:nvSpPr>
        <p:spPr>
          <a:xfrm>
            <a:off x="431539" y="2413984"/>
            <a:ext cx="8280919" cy="381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Giochi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diversi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rivolgono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persone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diverse.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ricercatori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hanno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ampiamente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classificato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giochi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digitali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in termini di:</a:t>
            </a:r>
          </a:p>
          <a:p>
            <a:pPr lvl="1" indent="-45720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Genere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Drammatico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Crimine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Fantasy, Horror,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Mistero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Fantascienza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Guerra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spionaggio</a:t>
            </a:r>
            <a:endParaRPr lang="en-US" sz="1600" b="0" dirty="0">
              <a:latin typeface="Arial"/>
              <a:ea typeface="Arial"/>
              <a:cs typeface="Arial"/>
              <a:sym typeface="Arial"/>
            </a:endParaRPr>
          </a:p>
          <a:p>
            <a:pPr lvl="1" indent="-45720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Tipo: Azione,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Avventura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Puzzle, Gioco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ruolo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Simulazioni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Sport,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Strategia</a:t>
            </a:r>
            <a:endParaRPr lang="en-US" sz="1600" dirty="0"/>
          </a:p>
          <a:p>
            <a:pPr indent="-457200" algn="just">
              <a:lnSpc>
                <a:spcPct val="150000"/>
              </a:lnSpc>
              <a:spcBef>
                <a:spcPts val="0"/>
              </a:spcBef>
              <a:buSzPct val="1000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giochi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moderni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educativi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prendono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meglio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"tutti 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mondi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" e li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incorporano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raccolta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completamente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divertente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meccaniche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convenzioni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narrazione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indent="-457200" algn="just">
              <a:lnSpc>
                <a:spcPct val="150000"/>
              </a:lnSpc>
              <a:spcBef>
                <a:spcPts val="0"/>
              </a:spcBef>
              <a:buSzPct val="1000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scelta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tipo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appropriato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scopi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educativi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dipende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dal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contenuto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apprendere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/ 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dai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processi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mentali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sviluppare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6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1295635" y="1694890"/>
            <a:ext cx="6552728" cy="46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Highlights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>
            <a:spLocks noGrp="1"/>
          </p:cNvSpPr>
          <p:nvPr>
            <p:ph type="title"/>
          </p:nvPr>
        </p:nvSpPr>
        <p:spPr>
          <a:xfrm>
            <a:off x="448323" y="467962"/>
            <a:ext cx="5791200" cy="76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"/>
              <a:buNone/>
            </a:pPr>
            <a:r>
              <a:rPr lang="en-US" dirty="0"/>
              <a:t>GIOCHI D'AZIONE</a:t>
            </a:r>
            <a:endParaRPr dirty="0"/>
          </a:p>
        </p:txBody>
      </p:sp>
      <p:sp>
        <p:nvSpPr>
          <p:cNvPr id="120" name="Google Shape;120;p4"/>
          <p:cNvSpPr txBox="1">
            <a:spLocks noGrp="1"/>
          </p:cNvSpPr>
          <p:nvPr>
            <p:ph type="body" idx="1"/>
          </p:nvPr>
        </p:nvSpPr>
        <p:spPr>
          <a:xfrm>
            <a:off x="179512" y="2211372"/>
            <a:ext cx="8712968" cy="316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Nei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'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Giochi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d'Azione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' il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giocatore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controlla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personalità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digitale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(avatar),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attraverso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la quale assume il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ruolo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un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protagonista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è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chiamato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completare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missione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specifica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o 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raggiungere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obiettivo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specifico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Poiché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abilità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senso-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motorie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prevalgono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sulle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abilità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cognitive, 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giocatori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mentre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raggiungono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obiettivi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possono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affrontare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pericoli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imprevisti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insidie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/ 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gestire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dilemmi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inquadrati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diversi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tipi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attività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(ad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esempio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esplorazione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corse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sparatorie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) -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solito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richiedono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l'esecuzione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sequenze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d'azione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a breve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termine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Quando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tratta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giochi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d'azione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educativi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studenti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chiamati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utilizzare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loro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capacità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pensiero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comuni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progredire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attraverso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diversi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livelli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infine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completare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6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1187624" y="1644223"/>
            <a:ext cx="6552728" cy="46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Informativo</a:t>
            </a:r>
            <a:endParaRPr sz="1800" b="1" i="1" u="none" strike="noStrike" cap="non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>
            <a:spLocks noGrp="1"/>
          </p:cNvSpPr>
          <p:nvPr>
            <p:ph type="title"/>
          </p:nvPr>
        </p:nvSpPr>
        <p:spPr>
          <a:xfrm>
            <a:off x="457200" y="503471"/>
            <a:ext cx="5791200" cy="743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"/>
              <a:buNone/>
            </a:pPr>
            <a:r>
              <a:rPr lang="en-US" dirty="0"/>
              <a:t>GIOCHI DI AVVENTURA</a:t>
            </a:r>
            <a:endParaRPr dirty="0"/>
          </a:p>
        </p:txBody>
      </p:sp>
      <p:sp>
        <p:nvSpPr>
          <p:cNvPr id="127" name="Google Shape;127;p5"/>
          <p:cNvSpPr txBox="1">
            <a:spLocks noGrp="1"/>
          </p:cNvSpPr>
          <p:nvPr>
            <p:ph type="body" idx="1"/>
          </p:nvPr>
        </p:nvSpPr>
        <p:spPr>
          <a:xfrm>
            <a:off x="179512" y="2211372"/>
            <a:ext cx="8712968" cy="446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I "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giochi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avventura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"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hanno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un gameplay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più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riflessivo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dispiegato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attraverso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serie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trame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adattive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trame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),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mira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suscitare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stimolazione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mentale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giocatori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Poiché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giochi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avventura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guidati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dalla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narrazione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l'enfasi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è data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allo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sviluppo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personaggio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crescita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personale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ed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emotiva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piuttosto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all'acquisizione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nuovi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poteri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abilità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influenzano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il gameplay.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Nei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giochi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avventura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educativi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studenti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tenuti ad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applicare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loro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capacità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risoluzione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problemi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raccogliere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combinare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informazioni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oggetti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necessari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risolvere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mistero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principale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della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trama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Il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contesto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della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trama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(ad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esempio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l'ambiente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base, il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tema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della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trama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personaggi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coinvolti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) è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solitamente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adattato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allineato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l'argomento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oggetto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indagine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(ad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esempio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matematica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fisica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biologia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linguaggio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).</a:t>
            </a:r>
            <a:endParaRPr sz="16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1187624" y="1644223"/>
            <a:ext cx="6552728" cy="46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Informativo</a:t>
            </a:r>
            <a:endParaRPr sz="1800" b="1" i="1" u="none" strike="noStrike" cap="non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>
            <a:spLocks noGrp="1"/>
          </p:cNvSpPr>
          <p:nvPr>
            <p:ph type="title"/>
          </p:nvPr>
        </p:nvSpPr>
        <p:spPr>
          <a:xfrm>
            <a:off x="448322" y="485715"/>
            <a:ext cx="5791200" cy="75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"/>
              <a:buNone/>
            </a:pPr>
            <a:r>
              <a:rPr lang="en-US" dirty="0"/>
              <a:t>GIOCHI DA TAVOLO</a:t>
            </a:r>
            <a:endParaRPr dirty="0"/>
          </a:p>
        </p:txBody>
      </p:sp>
      <p:sp>
        <p:nvSpPr>
          <p:cNvPr id="134" name="Google Shape;134;p6"/>
          <p:cNvSpPr txBox="1">
            <a:spLocks noGrp="1"/>
          </p:cNvSpPr>
          <p:nvPr>
            <p:ph type="body" idx="1"/>
          </p:nvPr>
        </p:nvSpPr>
        <p:spPr>
          <a:xfrm>
            <a:off x="179512" y="2211372"/>
            <a:ext cx="8712968" cy="446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I "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giochi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tavolo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"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considerati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delle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prime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forme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intrattenimento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Coinvolgono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contatori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spostati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posizionati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superficie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pre-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contrassegnata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tabellone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) secondo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serie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regole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(ad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esempio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possibili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mosse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)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restrizioni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(ad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esempio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numero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giocatori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).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Come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regola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generale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giochi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tavolo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possono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essere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suddivisi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categorie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: (a)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giochi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guerra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(b)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giochi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razza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(c)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giochi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allineamento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Alcuni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giochi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tavolo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basati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sulla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pura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strategia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ma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molti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contengono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elemento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casualità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alcuni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puramente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casuali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senza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alcun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elemento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abilità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giochi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tavolo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educativi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possono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aiutare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studenti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sviluppare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loro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capacità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logiche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(ad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esempio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sequenziamento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modelli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corrispondenza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)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pensiero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critico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(ad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esempio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analisi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interpretazione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delle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informazioni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processo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decisionale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oltre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alle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cosiddette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"soft skills" (ad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esempio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comunicazione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negoziazione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lavoro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squadra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cooperazione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) in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quanto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richiedono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due 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più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persone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uniscono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al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6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"/>
          <p:cNvSpPr txBox="1"/>
          <p:nvPr/>
        </p:nvSpPr>
        <p:spPr>
          <a:xfrm>
            <a:off x="1187624" y="1644223"/>
            <a:ext cx="6552728" cy="46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Informativo</a:t>
            </a:r>
            <a:endParaRPr sz="1800" b="1" i="1" u="none" strike="noStrike" cap="non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>
            <a:spLocks noGrp="1"/>
          </p:cNvSpPr>
          <p:nvPr>
            <p:ph type="title"/>
          </p:nvPr>
        </p:nvSpPr>
        <p:spPr>
          <a:xfrm>
            <a:off x="501588" y="523782"/>
            <a:ext cx="5791200" cy="66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"/>
              <a:buNone/>
            </a:pPr>
            <a:r>
              <a:rPr lang="en-US" dirty="0"/>
              <a:t>PUZZLES</a:t>
            </a:r>
            <a:endParaRPr dirty="0"/>
          </a:p>
        </p:txBody>
      </p:sp>
      <p:sp>
        <p:nvSpPr>
          <p:cNvPr id="141" name="Google Shape;141;p7"/>
          <p:cNvSpPr txBox="1">
            <a:spLocks noGrp="1"/>
          </p:cNvSpPr>
          <p:nvPr>
            <p:ph type="body" idx="1"/>
          </p:nvPr>
        </p:nvSpPr>
        <p:spPr>
          <a:xfrm>
            <a:off x="179512" y="2211372"/>
            <a:ext cx="8712968" cy="446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464819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Un 'Puzzle' è un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compito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/>
              <a:t>enigmatico</a:t>
            </a:r>
            <a:r>
              <a:rPr lang="en-US" sz="1600" b="0" dirty="0"/>
              <a:t> 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confuso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con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connotazioni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misteriosità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deve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essere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risolto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lvl="0" indent="-464819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Può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essere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domanda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o un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problema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volutamente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reso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abbastanza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/>
              <a:t>enigmatico</a:t>
            </a:r>
            <a:r>
              <a:rPr lang="en-US" sz="1600" b="0" dirty="0"/>
              <a:t> 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da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ingarbugliare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mente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mettere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alla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prova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il proprio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ingegno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lvl="0" indent="-464819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I puzzle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ampiamente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classificati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considerazione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loro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tipo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(ad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esempio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criptico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logico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matematico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trivia,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indovinare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modello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parole,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indovinelli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meccanico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)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livello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difficoltà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cioè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complessità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delle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tecniche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necessarie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raggiungere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soluzione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).</a:t>
            </a:r>
          </a:p>
          <a:p>
            <a:pPr marL="457200" lvl="0" indent="-464819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Quando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tratta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puzzle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educativi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studenti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possono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sviluppare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un'ampia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varietà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competenze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vanno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dalle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abilità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fisiche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(ad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esempio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coordinazione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occhio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-mano,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capacità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motorie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grossolane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abilità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motorie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fini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)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abilità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cognitive (ad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esempio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riconoscimento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della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forma,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allenamento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della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memoria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risoluzione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problemi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) al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miglioramento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dell'intelligenza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emotiva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(ad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esempio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definizione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obiettivi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persistenza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).</a:t>
            </a:r>
            <a:endParaRPr sz="16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7"/>
          <p:cNvSpPr txBox="1"/>
          <p:nvPr/>
        </p:nvSpPr>
        <p:spPr>
          <a:xfrm>
            <a:off x="1169868" y="1466509"/>
            <a:ext cx="6552728" cy="46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Informativo</a:t>
            </a:r>
            <a:endParaRPr sz="1800" b="1" i="1" u="none" strike="noStrike" cap="non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>
            <a:spLocks noGrp="1"/>
          </p:cNvSpPr>
          <p:nvPr>
            <p:ph type="title"/>
          </p:nvPr>
        </p:nvSpPr>
        <p:spPr>
          <a:xfrm>
            <a:off x="483833" y="485715"/>
            <a:ext cx="5791200" cy="75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"/>
              <a:buNone/>
            </a:pPr>
            <a:r>
              <a:rPr lang="en-US" dirty="0"/>
              <a:t>QUIZ / TRIVIA</a:t>
            </a:r>
            <a:endParaRPr dirty="0"/>
          </a:p>
        </p:txBody>
      </p:sp>
      <p:sp>
        <p:nvSpPr>
          <p:cNvPr id="148" name="Google Shape;148;p8"/>
          <p:cNvSpPr txBox="1">
            <a:spLocks noGrp="1"/>
          </p:cNvSpPr>
          <p:nvPr>
            <p:ph type="body" idx="1"/>
          </p:nvPr>
        </p:nvSpPr>
        <p:spPr>
          <a:xfrm>
            <a:off x="179512" y="2211372"/>
            <a:ext cx="8712968" cy="446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‘Quiz' è un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tipo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in cui 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partecipanti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mettono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alla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prova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loro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conoscenze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accademiche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rispondendo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domande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diversi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argomenti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Un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competizione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"Trivia" è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sottocategoria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"quiz",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solito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organizzata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come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parte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concorsi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in cui 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partecipanti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devono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ottenere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maggior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numero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possibile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risposte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corrette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fatti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significa</a:t>
            </a:r>
            <a:r>
              <a:rPr lang="en-US" sz="1600" b="0" dirty="0" err="1"/>
              <a:t>tivi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storia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cultura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arte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scienza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vincere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Nel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contesto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della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più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ampia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evoluzione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dell'apprendimento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personalizzato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i quiz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adattivi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hanno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guadagnato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terreno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significativo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come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meccanismo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mantenere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studenti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motivati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impegnati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nei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propri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progressi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apprendimento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durante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periodo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insegnamento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Dal punto di vista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pedagogico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i quiz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educativi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consentono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agli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studenti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acquisire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conoscenze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costruendo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associazioni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tra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concetti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diversi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acquisire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competenze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eseguendo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azioni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progressivamente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complesse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6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8"/>
          <p:cNvSpPr txBox="1"/>
          <p:nvPr/>
        </p:nvSpPr>
        <p:spPr>
          <a:xfrm>
            <a:off x="1178746" y="1491864"/>
            <a:ext cx="6552728" cy="46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 err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Informativo</a:t>
            </a:r>
            <a:endParaRPr sz="1800" b="1" i="1" u="none" strike="noStrike" cap="none" dirty="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>
            <a:spLocks noGrp="1"/>
          </p:cNvSpPr>
          <p:nvPr>
            <p:ph type="title"/>
          </p:nvPr>
        </p:nvSpPr>
        <p:spPr>
          <a:xfrm>
            <a:off x="466078" y="538982"/>
            <a:ext cx="5791200" cy="725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"/>
              <a:buNone/>
            </a:pPr>
            <a:r>
              <a:rPr lang="en-US" dirty="0"/>
              <a:t>GIOCHI DI RUOLO</a:t>
            </a:r>
            <a:endParaRPr dirty="0"/>
          </a:p>
        </p:txBody>
      </p:sp>
      <p:sp>
        <p:nvSpPr>
          <p:cNvPr id="155" name="Google Shape;155;p9"/>
          <p:cNvSpPr txBox="1">
            <a:spLocks noGrp="1"/>
          </p:cNvSpPr>
          <p:nvPr>
            <p:ph type="body" idx="1"/>
          </p:nvPr>
        </p:nvSpPr>
        <p:spPr>
          <a:xfrm>
            <a:off x="179512" y="2211372"/>
            <a:ext cx="8712968" cy="446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Nei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"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giochi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ruolo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" 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giocatori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impegnano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in un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ricco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scenario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narrativo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attraverso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il quale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assumono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ruoli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diversi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immergono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nella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situazione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personaggio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giocatori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progrediscono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attraverso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narrativa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attraverso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varietà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missioni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competendo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con 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contro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altri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giocatori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Il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successo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giocatori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dipende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dal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processo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decisionale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strutturato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dall'accuratezza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recitare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loro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ruolo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quando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impegnano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nelle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varie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sfide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compiti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giochi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ruolo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educativi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favoriscono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l'acquisizione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competenze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relative al curriculum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facilitano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ulteriormente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lo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sviluppo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delle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abilità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sociali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intellettuali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Affinché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tali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scenari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gamificati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abbiano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successo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consiglia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sessione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debriefing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formalizzata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in modo da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consentire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agli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studenti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giocatori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)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riflettere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sull'esperienza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discutere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abilità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utilizzate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superare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sfide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presentate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6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9"/>
          <p:cNvSpPr txBox="1"/>
          <p:nvPr/>
        </p:nvSpPr>
        <p:spPr>
          <a:xfrm>
            <a:off x="1187624" y="1644223"/>
            <a:ext cx="6552728" cy="46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Informativo</a:t>
            </a:r>
            <a:endParaRPr sz="1800" b="1" i="1" u="none" strike="noStrike" cap="non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Základné">
  <a:themeElements>
    <a:clrScheme name="Green Yellow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1786</Words>
  <Application>Microsoft Office PowerPoint</Application>
  <PresentationFormat>On-screen Show (4:3)</PresentationFormat>
  <Paragraphs>82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Verdana</vt:lpstr>
      <vt:lpstr>Arial</vt:lpstr>
      <vt:lpstr>Arial Black</vt:lpstr>
      <vt:lpstr>Calibri</vt:lpstr>
      <vt:lpstr>Noto Sans Symbols</vt:lpstr>
      <vt:lpstr>Základné</vt:lpstr>
      <vt:lpstr>Classificazione dei (Serious) Games</vt:lpstr>
      <vt:lpstr>PANORAMICA DI QUESTLINE</vt:lpstr>
      <vt:lpstr>DESCRIZIONE DI QUESTLINE</vt:lpstr>
      <vt:lpstr>GIOCHI D'AZIONE</vt:lpstr>
      <vt:lpstr>GIOCHI DI AVVENTURA</vt:lpstr>
      <vt:lpstr>GIOCHI DA TAVOLO</vt:lpstr>
      <vt:lpstr>PUZZLES</vt:lpstr>
      <vt:lpstr>QUIZ / TRIVIA</vt:lpstr>
      <vt:lpstr>GIOCHI DI RUOLO</vt:lpstr>
      <vt:lpstr>GIOCHI SANDBOX</vt:lpstr>
      <vt:lpstr>CACCIA AL TESORO</vt:lpstr>
      <vt:lpstr>SIMULATORI</vt:lpstr>
      <vt:lpstr>GIOCHI DI SPORT</vt:lpstr>
      <vt:lpstr>GIOCHI DI STRATEGIA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Classificazione dei (Serious) Games</dc:title>
  <dc:creator>Zuzana Palková</dc:creator>
  <cp:lastModifiedBy>Athanasios Christopoulos</cp:lastModifiedBy>
  <cp:revision>2</cp:revision>
  <dcterms:created xsi:type="dcterms:W3CDTF">2019-02-10T21:49:04Z</dcterms:created>
  <dcterms:modified xsi:type="dcterms:W3CDTF">2022-09-15T15:25:22Z</dcterms:modified>
</cp:coreProperties>
</file>