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7315200" cy="9601200"/>
  <p:embeddedFontLst>
    <p:embeddedFont>
      <p:font typeface="Arial Black" panose="020B0A04020102020204" pitchFamily="34" charset="0"/>
      <p:regular r:id="rId16"/>
      <p:bold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Verdana" panose="020B060403050404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6" roundtripDataSignature="AMtx7mhnOWqV/NrMq6PvS/mfvZ4rXhiid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1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143587" y="1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1:notes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0:notes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1:notes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2:notes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3:notes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:notes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:notes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Úvodná snímka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5"/>
          <p:cNvSpPr txBox="1">
            <a:spLocks noGrp="1"/>
          </p:cNvSpPr>
          <p:nvPr>
            <p:ph type="ctrTitle"/>
          </p:nvPr>
        </p:nvSpPr>
        <p:spPr>
          <a:xfrm>
            <a:off x="457200" y="1626915"/>
            <a:ext cx="7772400" cy="3173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6000"/>
              <a:buFont typeface="Arial Black"/>
              <a:buNone/>
              <a:defRPr sz="6000" cap="none">
                <a:solidFill>
                  <a:srgbClr val="FFC0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0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5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5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rgbClr val="FFC000"/>
          </a:solidFill>
          <a:ln w="28575" cap="flat" cmpd="sng">
            <a:solidFill>
              <a:srgbClr val="FF99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15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rgbClr val="5330A5"/>
          </a:solidFill>
          <a:ln w="28575" cap="flat" cmpd="sng">
            <a:solidFill>
              <a:srgbClr val="5330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15"/>
          <p:cNvSpPr txBox="1">
            <a:spLocks noGrp="1"/>
          </p:cNvSpPr>
          <p:nvPr>
            <p:ph type="sldNum" idx="12"/>
          </p:nvPr>
        </p:nvSpPr>
        <p:spPr>
          <a:xfrm rot="-5400000">
            <a:off x="8227377" y="5885497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6" name="Google Shape;26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76103" y="223836"/>
            <a:ext cx="2064999" cy="11889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zvislý text" type="vertTx">
  <p:cSld name="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4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 Black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4"/>
          <p:cNvSpPr txBox="1">
            <a:spLocks noGrp="1"/>
          </p:cNvSpPr>
          <p:nvPr>
            <p:ph type="body" idx="1"/>
          </p:nvPr>
        </p:nvSpPr>
        <p:spPr>
          <a:xfrm rot="5400000">
            <a:off x="2080419" y="129382"/>
            <a:ext cx="4373563" cy="76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24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4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4"/>
          <p:cNvSpPr txBox="1">
            <a:spLocks noGrp="1"/>
          </p:cNvSpPr>
          <p:nvPr>
            <p:ph type="sldNum" idx="12"/>
          </p:nvPr>
        </p:nvSpPr>
        <p:spPr>
          <a:xfrm rot="-5400000">
            <a:off x="8227377" y="5885497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vislý nadpis a text" type="vertTitleAndTx">
  <p:cSld name="VERTICAL_TITLE_AND_VERTICAL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5"/>
          <p:cNvSpPr txBox="1">
            <a:spLocks noGrp="1"/>
          </p:cNvSpPr>
          <p:nvPr>
            <p:ph type="title"/>
          </p:nvPr>
        </p:nvSpPr>
        <p:spPr>
          <a:xfrm rot="5400000">
            <a:off x="5157391" y="2596754"/>
            <a:ext cx="5001419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 Black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5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25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5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5"/>
          <p:cNvSpPr txBox="1">
            <a:spLocks noGrp="1"/>
          </p:cNvSpPr>
          <p:nvPr>
            <p:ph type="sldNum" idx="12"/>
          </p:nvPr>
        </p:nvSpPr>
        <p:spPr>
          <a:xfrm rot="-5400000">
            <a:off x="8227377" y="5885497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Arial"/>
              <a:buNone/>
              <a:defRPr b="1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sldNum" idx="12"/>
          </p:nvPr>
        </p:nvSpPr>
        <p:spPr>
          <a:xfrm rot="-5400000">
            <a:off x="8227377" y="5885497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lavička sekcie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7200"/>
              <a:buFont typeface="Arial Black"/>
              <a:buNone/>
              <a:defRPr sz="7200" b="0" cap="none">
                <a:solidFill>
                  <a:srgbClr val="FFC0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0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sldNum" idx="12"/>
          </p:nvPr>
        </p:nvSpPr>
        <p:spPr>
          <a:xfrm rot="-5400000">
            <a:off x="8227377" y="5885497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8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 Black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body" idx="1"/>
          </p:nvPr>
        </p:nvSpPr>
        <p:spPr>
          <a:xfrm>
            <a:off x="1630680" y="1574800"/>
            <a:ext cx="329184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marL="914400" lvl="1" indent="-381000" algn="l">
              <a:spcBef>
                <a:spcPts val="600"/>
              </a:spcBef>
              <a:spcAft>
                <a:spcPts val="0"/>
              </a:spcAft>
              <a:buSzPts val="2400"/>
              <a:buChar char="•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body" idx="2"/>
          </p:nvPr>
        </p:nvSpPr>
        <p:spPr>
          <a:xfrm>
            <a:off x="5090160" y="1574800"/>
            <a:ext cx="329184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marL="914400" lvl="1" indent="-381000" algn="l">
              <a:spcBef>
                <a:spcPts val="600"/>
              </a:spcBef>
              <a:spcAft>
                <a:spcPts val="0"/>
              </a:spcAft>
              <a:buSzPts val="2400"/>
              <a:buChar char="•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8"/>
          <p:cNvSpPr txBox="1">
            <a:spLocks noGrp="1"/>
          </p:cNvSpPr>
          <p:nvPr>
            <p:ph type="sldNum" idx="12"/>
          </p:nvPr>
        </p:nvSpPr>
        <p:spPr>
          <a:xfrm rot="-5400000">
            <a:off x="8227377" y="5885497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anie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9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 Black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9"/>
          <p:cNvSpPr txBox="1">
            <a:spLocks noGrp="1"/>
          </p:cNvSpPr>
          <p:nvPr>
            <p:ph type="body" idx="2"/>
          </p:nvPr>
        </p:nvSpPr>
        <p:spPr>
          <a:xfrm>
            <a:off x="1627632" y="2259366"/>
            <a:ext cx="3291840" cy="3840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355600" algn="l"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19"/>
          <p:cNvSpPr txBox="1">
            <a:spLocks noGrp="1"/>
          </p:cNvSpPr>
          <p:nvPr>
            <p:ph type="body" idx="3"/>
          </p:nvPr>
        </p:nvSpPr>
        <p:spPr>
          <a:xfrm>
            <a:off x="5093208" y="1572768"/>
            <a:ext cx="329184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body" idx="4"/>
          </p:nvPr>
        </p:nvSpPr>
        <p:spPr>
          <a:xfrm>
            <a:off x="5093208" y="2259366"/>
            <a:ext cx="3291840" cy="3840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355600" algn="l"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9"/>
          <p:cNvSpPr txBox="1">
            <a:spLocks noGrp="1"/>
          </p:cNvSpPr>
          <p:nvPr>
            <p:ph type="sldNum" idx="12"/>
          </p:nvPr>
        </p:nvSpPr>
        <p:spPr>
          <a:xfrm rot="-5400000">
            <a:off x="8227377" y="5885497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n nadpis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0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Arial Black"/>
              <a:buNone/>
              <a:defRPr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sldNum" idx="12"/>
          </p:nvPr>
        </p:nvSpPr>
        <p:spPr>
          <a:xfrm rot="-5400000">
            <a:off x="8227377" y="5885497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a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1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1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sldNum" idx="12"/>
          </p:nvPr>
        </p:nvSpPr>
        <p:spPr>
          <a:xfrm rot="-5400000">
            <a:off x="8227377" y="5885497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popisom" type="objTx">
  <p:cSld name="OBJECT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2"/>
          <p:cNvSpPr txBox="1">
            <a:spLocks noGrp="1"/>
          </p:cNvSpPr>
          <p:nvPr>
            <p:ph type="body" idx="1"/>
          </p:nvPr>
        </p:nvSpPr>
        <p:spPr>
          <a:xfrm>
            <a:off x="3575050" y="1600200"/>
            <a:ext cx="5111750" cy="448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marL="914400" lvl="1" indent="-406400" algn="l">
              <a:spcBef>
                <a:spcPts val="600"/>
              </a:spcBef>
              <a:spcAft>
                <a:spcPts val="0"/>
              </a:spcAft>
              <a:buSzPts val="2800"/>
              <a:buChar char="•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6" name="Google Shape;66;p22"/>
          <p:cNvSpPr txBox="1">
            <a:spLocks noGrp="1"/>
          </p:cNvSpPr>
          <p:nvPr>
            <p:ph type="body" idx="2"/>
          </p:nvPr>
        </p:nvSpPr>
        <p:spPr>
          <a:xfrm>
            <a:off x="457200" y="1600200"/>
            <a:ext cx="3008313" cy="448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7" name="Google Shape;67;p22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2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2"/>
          <p:cNvSpPr txBox="1">
            <a:spLocks noGrp="1"/>
          </p:cNvSpPr>
          <p:nvPr>
            <p:ph type="sldNum" idx="12"/>
          </p:nvPr>
        </p:nvSpPr>
        <p:spPr>
          <a:xfrm rot="-5400000">
            <a:off x="8227377" y="5885497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 Black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brázok s popisom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3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3"/>
          <p:cNvSpPr>
            <a:spLocks noGrp="1"/>
          </p:cNvSpPr>
          <p:nvPr>
            <p:ph type="pic" idx="2"/>
          </p:nvPr>
        </p:nvSpPr>
        <p:spPr>
          <a:xfrm>
            <a:off x="-1" y="0"/>
            <a:ext cx="9000877" cy="48463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74" name="Google Shape;74;p23"/>
          <p:cNvSpPr txBox="1">
            <a:spLocks noGrp="1"/>
          </p:cNvSpPr>
          <p:nvPr>
            <p:ph type="body" idx="1"/>
          </p:nvPr>
        </p:nvSpPr>
        <p:spPr>
          <a:xfrm>
            <a:off x="457200" y="5715000"/>
            <a:ext cx="8153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5" name="Google Shape;75;p23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sldNum" idx="12"/>
          </p:nvPr>
        </p:nvSpPr>
        <p:spPr>
          <a:xfrm rot="-5400000">
            <a:off x="8227377" y="5885497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400"/>
              <a:buFont typeface="Arial Black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3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Arial Black"/>
              <a:buNone/>
              <a:defRPr sz="3600" b="0" i="0" u="none" strike="noStrike" cap="none">
                <a:solidFill>
                  <a:srgbClr val="FFC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 rot="-5400000">
            <a:off x="8227377" y="5885497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14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rgbClr val="FF9933"/>
          </a:solidFill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4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rgbClr val="5330A5"/>
          </a:solidFill>
          <a:ln w="28575" cap="flat" cmpd="sng">
            <a:solidFill>
              <a:srgbClr val="5330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14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444021" y="242469"/>
            <a:ext cx="1927945" cy="111003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"/>
          <p:cNvSpPr txBox="1">
            <a:spLocks noGrp="1"/>
          </p:cNvSpPr>
          <p:nvPr>
            <p:ph type="ctrTitle"/>
          </p:nvPr>
        </p:nvSpPr>
        <p:spPr>
          <a:xfrm>
            <a:off x="161085" y="2793092"/>
            <a:ext cx="8676456" cy="129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A5EF"/>
              </a:buClr>
              <a:buSzPts val="4000"/>
              <a:buFont typeface="Calibri"/>
              <a:buNone/>
            </a:pPr>
            <a:r>
              <a:rPr lang="en-US" sz="4000" b="1">
                <a:solidFill>
                  <a:srgbClr val="08A5EF"/>
                </a:solidFill>
                <a:latin typeface="Calibri"/>
                <a:ea typeface="Calibri"/>
                <a:cs typeface="Calibri"/>
                <a:sym typeface="Calibri"/>
              </a:rPr>
              <a:t>Elementi strutturali dei giochi educativi</a:t>
            </a:r>
            <a:br>
              <a:rPr lang="en-US" sz="4000" b="1">
                <a:solidFill>
                  <a:srgbClr val="08A5E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4000" b="1">
              <a:solidFill>
                <a:srgbClr val="08A5E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2844" y="285728"/>
            <a:ext cx="1928826" cy="54971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"/>
          <p:cNvSpPr/>
          <p:nvPr/>
        </p:nvSpPr>
        <p:spPr>
          <a:xfrm>
            <a:off x="214282" y="785795"/>
            <a:ext cx="363763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small">
                <a:solidFill>
                  <a:srgbClr val="FFC000"/>
                </a:solidFill>
                <a:latin typeface="Verdana"/>
                <a:ea typeface="Verdana"/>
                <a:cs typeface="Verdana"/>
                <a:sym typeface="Verdana"/>
              </a:rPr>
              <a:t>2020-1-UK01-KA201-079177</a:t>
            </a:r>
            <a:endParaRPr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"/>
          <p:cNvSpPr/>
          <p:nvPr/>
        </p:nvSpPr>
        <p:spPr>
          <a:xfrm>
            <a:off x="500034" y="6286520"/>
            <a:ext cx="810177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EF8E7B"/>
                </a:solidFill>
                <a:latin typeface="Arial"/>
                <a:ea typeface="Arial"/>
                <a:cs typeface="Arial"/>
                <a:sym typeface="Arial"/>
              </a:rPr>
              <a:t>Games-Based Learning &amp; Gamification in 3D Virtual Learning Environments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0"/>
          <p:cNvSpPr txBox="1">
            <a:spLocks noGrp="1"/>
          </p:cNvSpPr>
          <p:nvPr>
            <p:ph type="title"/>
          </p:nvPr>
        </p:nvSpPr>
        <p:spPr>
          <a:xfrm>
            <a:off x="457200" y="488270"/>
            <a:ext cx="5791200" cy="698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Arial"/>
              <a:buNone/>
            </a:pPr>
            <a:r>
              <a:rPr lang="en-US" dirty="0"/>
              <a:t>LIBERTÀ</a:t>
            </a:r>
            <a:endParaRPr dirty="0"/>
          </a:p>
        </p:txBody>
      </p:sp>
      <p:sp>
        <p:nvSpPr>
          <p:cNvPr id="162" name="Google Shape;162;p10"/>
          <p:cNvSpPr txBox="1">
            <a:spLocks noGrp="1"/>
          </p:cNvSpPr>
          <p:nvPr>
            <p:ph type="body" idx="1"/>
          </p:nvPr>
        </p:nvSpPr>
        <p:spPr>
          <a:xfrm>
            <a:off x="143508" y="2229448"/>
            <a:ext cx="8640960" cy="4464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✔"/>
            </a:pPr>
            <a:r>
              <a:rPr lang="en-US" sz="1400" b="0" dirty="0">
                <a:latin typeface="Arial"/>
                <a:ea typeface="Arial"/>
                <a:cs typeface="Arial"/>
                <a:sym typeface="Arial"/>
              </a:rPr>
              <a:t>Nel </a:t>
            </a:r>
            <a:r>
              <a:rPr lang="en-US" sz="1400" b="0" dirty="0" err="1">
                <a:latin typeface="Arial"/>
                <a:ea typeface="Arial"/>
                <a:cs typeface="Arial"/>
                <a:sym typeface="Arial"/>
              </a:rPr>
              <a:t>contesto</a:t>
            </a:r>
            <a:r>
              <a:rPr lang="en-US" sz="14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dirty="0" err="1">
                <a:latin typeface="Arial"/>
                <a:ea typeface="Arial"/>
                <a:cs typeface="Arial"/>
                <a:sym typeface="Arial"/>
              </a:rPr>
              <a:t>dell'apprendimento</a:t>
            </a:r>
            <a:r>
              <a:rPr lang="en-US" sz="14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dirty="0" err="1">
                <a:latin typeface="Arial"/>
                <a:ea typeface="Arial"/>
                <a:cs typeface="Arial"/>
                <a:sym typeface="Arial"/>
              </a:rPr>
              <a:t>basato</a:t>
            </a:r>
            <a:r>
              <a:rPr lang="en-US" sz="14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dirty="0" err="1">
                <a:latin typeface="Arial"/>
                <a:ea typeface="Arial"/>
                <a:cs typeface="Arial"/>
                <a:sym typeface="Arial"/>
              </a:rPr>
              <a:t>sul</a:t>
            </a:r>
            <a:r>
              <a:rPr lang="en-US" sz="14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dirty="0" err="1">
                <a:latin typeface="Arial"/>
                <a:ea typeface="Arial"/>
                <a:cs typeface="Arial"/>
                <a:sym typeface="Arial"/>
              </a:rPr>
              <a:t>gioco</a:t>
            </a:r>
            <a:r>
              <a:rPr lang="en-US" sz="1400" b="0" dirty="0">
                <a:latin typeface="Arial"/>
                <a:ea typeface="Arial"/>
                <a:cs typeface="Arial"/>
                <a:sym typeface="Arial"/>
              </a:rPr>
              <a:t>, la </a:t>
            </a:r>
            <a:r>
              <a:rPr lang="en-US" sz="1400" b="0" dirty="0" err="1">
                <a:latin typeface="Arial"/>
                <a:ea typeface="Arial"/>
                <a:cs typeface="Arial"/>
                <a:sym typeface="Arial"/>
              </a:rPr>
              <a:t>libertà</a:t>
            </a:r>
            <a:r>
              <a:rPr lang="en-US" sz="14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dirty="0" err="1">
                <a:latin typeface="Arial"/>
                <a:ea typeface="Arial"/>
                <a:cs typeface="Arial"/>
                <a:sym typeface="Arial"/>
              </a:rPr>
              <a:t>comprende</a:t>
            </a:r>
            <a:r>
              <a:rPr lang="en-US" sz="1400" b="0" dirty="0">
                <a:latin typeface="Arial"/>
                <a:ea typeface="Arial"/>
                <a:cs typeface="Arial"/>
                <a:sym typeface="Arial"/>
              </a:rPr>
              <a:t> i </a:t>
            </a:r>
            <a:r>
              <a:rPr lang="en-US" sz="1400" b="0" dirty="0" err="1">
                <a:latin typeface="Arial"/>
                <a:ea typeface="Arial"/>
                <a:cs typeface="Arial"/>
                <a:sym typeface="Arial"/>
              </a:rPr>
              <a:t>seguenti</a:t>
            </a:r>
            <a:r>
              <a:rPr lang="en-US" sz="14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dirty="0" err="1">
                <a:latin typeface="Arial"/>
                <a:ea typeface="Arial"/>
                <a:cs typeface="Arial"/>
                <a:sym typeface="Arial"/>
              </a:rPr>
              <a:t>concetti</a:t>
            </a:r>
            <a:r>
              <a:rPr lang="en-US" sz="1400" b="0" dirty="0">
                <a:latin typeface="Arial"/>
                <a:ea typeface="Arial"/>
                <a:cs typeface="Arial"/>
                <a:sym typeface="Arial"/>
              </a:rPr>
              <a:t>:</a:t>
            </a:r>
            <a:endParaRPr lang="it-IT" sz="1400" b="0" dirty="0">
              <a:latin typeface="Arial"/>
              <a:ea typeface="Arial"/>
              <a:cs typeface="Arial"/>
              <a:sym typeface="Arial"/>
            </a:endParaRPr>
          </a:p>
          <a:p>
            <a:pPr marL="1188720" lvl="0" indent="-45720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lphaLcParenBoth"/>
            </a:pPr>
            <a:r>
              <a:rPr lang="it-IT" sz="1400" b="0" dirty="0">
                <a:latin typeface="Arial"/>
                <a:ea typeface="Arial"/>
                <a:cs typeface="Arial"/>
                <a:sym typeface="Arial"/>
              </a:rPr>
              <a:t>la libertà di scegliere di giocare al gioco (educativo)</a:t>
            </a:r>
            <a:br>
              <a:rPr lang="it-IT" sz="1400" b="0" dirty="0">
                <a:latin typeface="Arial"/>
                <a:ea typeface="Arial"/>
                <a:cs typeface="Arial"/>
                <a:sym typeface="Arial"/>
              </a:rPr>
            </a:br>
            <a:r>
              <a:rPr lang="it-IT" sz="1400" b="0" dirty="0">
                <a:latin typeface="Arial"/>
                <a:ea typeface="Arial"/>
                <a:cs typeface="Arial"/>
                <a:sym typeface="Arial"/>
              </a:rPr>
              <a:t>la libertà all'interno dell'ambiente di gioco (educativo).</a:t>
            </a:r>
          </a:p>
          <a:p>
            <a:pPr marL="457200" lvl="0" indent="-45720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✔"/>
            </a:pPr>
            <a:r>
              <a:rPr lang="en-US" sz="1400" b="0" dirty="0" err="1">
                <a:latin typeface="Arial"/>
                <a:ea typeface="Arial"/>
                <a:cs typeface="Arial"/>
                <a:sym typeface="Arial"/>
              </a:rPr>
              <a:t>Consentire</a:t>
            </a:r>
            <a:r>
              <a:rPr lang="en-US" sz="14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dirty="0" err="1">
                <a:latin typeface="Arial"/>
                <a:ea typeface="Arial"/>
                <a:cs typeface="Arial"/>
                <a:sym typeface="Arial"/>
              </a:rPr>
              <a:t>agli</a:t>
            </a:r>
            <a:r>
              <a:rPr lang="en-US" sz="14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dirty="0" err="1">
                <a:latin typeface="Arial"/>
                <a:ea typeface="Arial"/>
                <a:cs typeface="Arial"/>
                <a:sym typeface="Arial"/>
              </a:rPr>
              <a:t>studenti</a:t>
            </a:r>
            <a:r>
              <a:rPr lang="en-US" sz="1400" b="0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400" b="0" dirty="0" err="1">
                <a:latin typeface="Arial"/>
                <a:ea typeface="Arial"/>
                <a:cs typeface="Arial"/>
                <a:sym typeface="Arial"/>
              </a:rPr>
              <a:t>controllare</a:t>
            </a:r>
            <a:r>
              <a:rPr lang="en-US" sz="1400" b="0" dirty="0">
                <a:latin typeface="Arial"/>
                <a:ea typeface="Arial"/>
                <a:cs typeface="Arial"/>
                <a:sym typeface="Arial"/>
              </a:rPr>
              <a:t> il </a:t>
            </a:r>
            <a:r>
              <a:rPr lang="en-US" sz="1400" b="0" dirty="0" err="1">
                <a:latin typeface="Arial"/>
                <a:ea typeface="Arial"/>
                <a:cs typeface="Arial"/>
                <a:sym typeface="Arial"/>
              </a:rPr>
              <a:t>loro</a:t>
            </a:r>
            <a:r>
              <a:rPr lang="en-US" sz="14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dirty="0" err="1">
                <a:latin typeface="Arial"/>
                <a:ea typeface="Arial"/>
                <a:cs typeface="Arial"/>
                <a:sym typeface="Arial"/>
              </a:rPr>
              <a:t>approccio</a:t>
            </a:r>
            <a:r>
              <a:rPr lang="en-US" sz="1400" b="0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400" b="0" dirty="0" err="1">
                <a:latin typeface="Arial"/>
                <a:ea typeface="Arial"/>
                <a:cs typeface="Arial"/>
                <a:sym typeface="Arial"/>
              </a:rPr>
              <a:t>apprendimento</a:t>
            </a:r>
            <a:r>
              <a:rPr lang="en-US" sz="1400" b="0" dirty="0">
                <a:latin typeface="Arial"/>
                <a:ea typeface="Arial"/>
                <a:cs typeface="Arial"/>
                <a:sym typeface="Arial"/>
              </a:rPr>
              <a:t> e il </a:t>
            </a:r>
            <a:r>
              <a:rPr lang="en-US" sz="1400" b="0" dirty="0" err="1">
                <a:latin typeface="Arial"/>
                <a:ea typeface="Arial"/>
                <a:cs typeface="Arial"/>
                <a:sym typeface="Arial"/>
              </a:rPr>
              <a:t>processo</a:t>
            </a:r>
            <a:r>
              <a:rPr lang="en-US" sz="1400" b="0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400" b="0" dirty="0" err="1">
                <a:latin typeface="Arial"/>
                <a:ea typeface="Arial"/>
                <a:cs typeface="Arial"/>
                <a:sym typeface="Arial"/>
              </a:rPr>
              <a:t>apprendimento</a:t>
            </a:r>
            <a:r>
              <a:rPr lang="en-US" sz="1400" b="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400" b="0" dirty="0" err="1">
                <a:latin typeface="Arial"/>
                <a:ea typeface="Arial"/>
                <a:cs typeface="Arial"/>
                <a:sym typeface="Arial"/>
              </a:rPr>
              <a:t>rispettivamente</a:t>
            </a:r>
            <a:r>
              <a:rPr lang="en-US" sz="1400" b="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400" b="0" dirty="0" err="1">
                <a:latin typeface="Arial"/>
                <a:ea typeface="Arial"/>
                <a:cs typeface="Arial"/>
                <a:sym typeface="Arial"/>
              </a:rPr>
              <a:t>promuove</a:t>
            </a:r>
            <a:r>
              <a:rPr lang="en-US" sz="1400" b="0" dirty="0"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US" sz="1400" b="0" dirty="0" err="1">
                <a:latin typeface="Arial"/>
                <a:ea typeface="Arial"/>
                <a:cs typeface="Arial"/>
                <a:sym typeface="Arial"/>
              </a:rPr>
              <a:t>motivazione</a:t>
            </a:r>
            <a:r>
              <a:rPr lang="en-US" sz="1400" b="0" dirty="0"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1400" b="0" dirty="0" err="1">
                <a:latin typeface="Arial"/>
                <a:ea typeface="Arial"/>
                <a:cs typeface="Arial"/>
                <a:sym typeface="Arial"/>
              </a:rPr>
              <a:t>facilita</a:t>
            </a:r>
            <a:r>
              <a:rPr lang="en-US" sz="14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dirty="0" err="1">
                <a:latin typeface="Arial"/>
                <a:ea typeface="Arial"/>
                <a:cs typeface="Arial"/>
                <a:sym typeface="Arial"/>
              </a:rPr>
              <a:t>l'acquisizione</a:t>
            </a:r>
            <a:r>
              <a:rPr lang="en-US" sz="1400" b="0" dirty="0">
                <a:latin typeface="Arial"/>
                <a:ea typeface="Arial"/>
                <a:cs typeface="Arial"/>
                <a:sym typeface="Arial"/>
              </a:rPr>
              <a:t> / </a:t>
            </a:r>
            <a:r>
              <a:rPr lang="en-US" sz="1400" b="0" dirty="0" err="1">
                <a:latin typeface="Arial"/>
                <a:ea typeface="Arial"/>
                <a:cs typeface="Arial"/>
                <a:sym typeface="Arial"/>
              </a:rPr>
              <a:t>conservazione</a:t>
            </a:r>
            <a:r>
              <a:rPr lang="en-US" sz="14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dirty="0" err="1">
                <a:latin typeface="Arial"/>
                <a:ea typeface="Arial"/>
                <a:cs typeface="Arial"/>
                <a:sym typeface="Arial"/>
              </a:rPr>
              <a:t>delle</a:t>
            </a:r>
            <a:r>
              <a:rPr lang="en-US" sz="14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dirty="0" err="1">
                <a:latin typeface="Arial"/>
                <a:ea typeface="Arial"/>
                <a:cs typeface="Arial"/>
                <a:sym typeface="Arial"/>
              </a:rPr>
              <a:t>conoscenze</a:t>
            </a:r>
            <a:r>
              <a:rPr lang="en-US" sz="1400" b="0" dirty="0"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457200" lvl="0" indent="-45720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✔"/>
            </a:pPr>
            <a:r>
              <a:rPr lang="en-US" sz="1400" b="0" dirty="0" err="1">
                <a:latin typeface="Arial"/>
                <a:ea typeface="Arial"/>
                <a:cs typeface="Arial"/>
                <a:sym typeface="Arial"/>
              </a:rPr>
              <a:t>Tuttavia</a:t>
            </a:r>
            <a:r>
              <a:rPr lang="en-US" sz="1400" b="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400" b="0" dirty="0" err="1">
                <a:latin typeface="Arial"/>
                <a:ea typeface="Arial"/>
                <a:cs typeface="Arial"/>
                <a:sym typeface="Arial"/>
              </a:rPr>
              <a:t>ciò</a:t>
            </a:r>
            <a:r>
              <a:rPr lang="en-US" sz="1400" b="0" dirty="0">
                <a:latin typeface="Arial"/>
                <a:ea typeface="Arial"/>
                <a:cs typeface="Arial"/>
                <a:sym typeface="Arial"/>
              </a:rPr>
              <a:t> non </a:t>
            </a:r>
            <a:r>
              <a:rPr lang="en-US" sz="1400" b="0" dirty="0" err="1">
                <a:latin typeface="Arial"/>
                <a:ea typeface="Arial"/>
                <a:cs typeface="Arial"/>
                <a:sym typeface="Arial"/>
              </a:rPr>
              <a:t>implica</a:t>
            </a:r>
            <a:r>
              <a:rPr lang="en-US" sz="14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dirty="0" err="1">
                <a:latin typeface="Arial"/>
                <a:ea typeface="Arial"/>
                <a:cs typeface="Arial"/>
                <a:sym typeface="Arial"/>
              </a:rPr>
              <a:t>che</a:t>
            </a:r>
            <a:r>
              <a:rPr lang="en-US" sz="14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dirty="0" err="1">
                <a:latin typeface="Arial"/>
                <a:ea typeface="Arial"/>
                <a:cs typeface="Arial"/>
                <a:sym typeface="Arial"/>
              </a:rPr>
              <a:t>gli</a:t>
            </a:r>
            <a:r>
              <a:rPr lang="en-US" sz="14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dirty="0" err="1">
                <a:latin typeface="Arial"/>
                <a:ea typeface="Arial"/>
                <a:cs typeface="Arial"/>
                <a:sym typeface="Arial"/>
              </a:rPr>
              <a:t>studenti</a:t>
            </a:r>
            <a:r>
              <a:rPr lang="en-US" sz="14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dirty="0" err="1">
                <a:latin typeface="Arial"/>
                <a:ea typeface="Arial"/>
                <a:cs typeface="Arial"/>
                <a:sym typeface="Arial"/>
              </a:rPr>
              <a:t>debbano</a:t>
            </a:r>
            <a:r>
              <a:rPr lang="en-US" sz="14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dirty="0" err="1">
                <a:latin typeface="Arial"/>
                <a:ea typeface="Arial"/>
                <a:cs typeface="Arial"/>
                <a:sym typeface="Arial"/>
              </a:rPr>
              <a:t>essere</a:t>
            </a:r>
            <a:r>
              <a:rPr lang="en-US" sz="14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dirty="0" err="1">
                <a:latin typeface="Arial"/>
                <a:ea typeface="Arial"/>
                <a:cs typeface="Arial"/>
                <a:sym typeface="Arial"/>
              </a:rPr>
              <a:t>semplicemente</a:t>
            </a:r>
            <a:r>
              <a:rPr lang="en-US" sz="14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dirty="0" err="1">
                <a:latin typeface="Arial"/>
                <a:ea typeface="Arial"/>
                <a:cs typeface="Arial"/>
                <a:sym typeface="Arial"/>
              </a:rPr>
              <a:t>lasciati</a:t>
            </a:r>
            <a:r>
              <a:rPr lang="en-US" sz="1400" b="0" dirty="0">
                <a:latin typeface="Arial"/>
                <a:ea typeface="Arial"/>
                <a:cs typeface="Arial"/>
                <a:sym typeface="Arial"/>
              </a:rPr>
              <a:t> soli.</a:t>
            </a:r>
            <a:br>
              <a:rPr lang="en-US" sz="1400" b="0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1400" b="0" dirty="0" err="1">
                <a:latin typeface="Arial"/>
                <a:ea typeface="Arial"/>
                <a:cs typeface="Arial"/>
                <a:sym typeface="Arial"/>
              </a:rPr>
              <a:t>Gli</a:t>
            </a:r>
            <a:r>
              <a:rPr lang="en-US" sz="14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dirty="0" err="1">
                <a:latin typeface="Arial"/>
                <a:ea typeface="Arial"/>
                <a:cs typeface="Arial"/>
                <a:sym typeface="Arial"/>
              </a:rPr>
              <a:t>educatori</a:t>
            </a:r>
            <a:r>
              <a:rPr lang="en-US" sz="14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dirty="0" err="1">
                <a:latin typeface="Arial"/>
                <a:ea typeface="Arial"/>
                <a:cs typeface="Arial"/>
                <a:sym typeface="Arial"/>
              </a:rPr>
              <a:t>dovrebbero</a:t>
            </a:r>
            <a:r>
              <a:rPr lang="en-US" sz="14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dirty="0" err="1">
                <a:latin typeface="Arial"/>
                <a:ea typeface="Arial"/>
                <a:cs typeface="Arial"/>
                <a:sym typeface="Arial"/>
              </a:rPr>
              <a:t>incoraggiare</a:t>
            </a:r>
            <a:r>
              <a:rPr lang="en-US" sz="14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dirty="0" err="1">
                <a:latin typeface="Arial"/>
                <a:ea typeface="Arial"/>
                <a:cs typeface="Arial"/>
                <a:sym typeface="Arial"/>
              </a:rPr>
              <a:t>gli</a:t>
            </a:r>
            <a:r>
              <a:rPr lang="en-US" sz="14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dirty="0" err="1">
                <a:latin typeface="Arial"/>
                <a:ea typeface="Arial"/>
                <a:cs typeface="Arial"/>
                <a:sym typeface="Arial"/>
              </a:rPr>
              <a:t>studenti</a:t>
            </a:r>
            <a:r>
              <a:rPr lang="en-US" sz="1400" b="0" dirty="0"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1400" b="0" dirty="0" err="1">
                <a:latin typeface="Arial"/>
                <a:ea typeface="Arial"/>
                <a:cs typeface="Arial"/>
                <a:sym typeface="Arial"/>
              </a:rPr>
              <a:t>considerare</a:t>
            </a:r>
            <a:r>
              <a:rPr lang="en-US" sz="14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dirty="0" err="1">
                <a:latin typeface="Arial"/>
                <a:ea typeface="Arial"/>
                <a:cs typeface="Arial"/>
                <a:sym typeface="Arial"/>
              </a:rPr>
              <a:t>l'adozione</a:t>
            </a:r>
            <a:r>
              <a:rPr lang="en-US" sz="1400" b="0" dirty="0">
                <a:latin typeface="Arial"/>
                <a:ea typeface="Arial"/>
                <a:cs typeface="Arial"/>
                <a:sym typeface="Arial"/>
              </a:rPr>
              <a:t> del </a:t>
            </a:r>
            <a:r>
              <a:rPr lang="en-US" sz="1400" b="0" dirty="0" err="1">
                <a:latin typeface="Arial"/>
                <a:ea typeface="Arial"/>
                <a:cs typeface="Arial"/>
                <a:sym typeface="Arial"/>
              </a:rPr>
              <a:t>gioco</a:t>
            </a:r>
            <a:r>
              <a:rPr lang="en-US" sz="14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dirty="0" err="1">
                <a:latin typeface="Arial"/>
                <a:ea typeface="Arial"/>
                <a:cs typeface="Arial"/>
                <a:sym typeface="Arial"/>
              </a:rPr>
              <a:t>educativo</a:t>
            </a:r>
            <a:r>
              <a:rPr lang="en-US" sz="1400" b="0" dirty="0">
                <a:latin typeface="Arial"/>
                <a:ea typeface="Arial"/>
                <a:cs typeface="Arial"/>
                <a:sym typeface="Arial"/>
              </a:rPr>
              <a:t> come </a:t>
            </a:r>
            <a:r>
              <a:rPr lang="en-US" sz="1400" b="0" dirty="0" err="1">
                <a:latin typeface="Arial"/>
                <a:ea typeface="Arial"/>
                <a:cs typeface="Arial"/>
                <a:sym typeface="Arial"/>
              </a:rPr>
              <a:t>parte</a:t>
            </a:r>
            <a:r>
              <a:rPr lang="en-US" sz="14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dirty="0" err="1">
                <a:latin typeface="Arial"/>
                <a:ea typeface="Arial"/>
                <a:cs typeface="Arial"/>
                <a:sym typeface="Arial"/>
              </a:rPr>
              <a:t>della</a:t>
            </a:r>
            <a:r>
              <a:rPr lang="en-US" sz="14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dirty="0" err="1">
                <a:latin typeface="Arial"/>
                <a:ea typeface="Arial"/>
                <a:cs typeface="Arial"/>
                <a:sym typeface="Arial"/>
              </a:rPr>
              <a:t>loro</a:t>
            </a:r>
            <a:r>
              <a:rPr lang="en-US" sz="1400" b="0" dirty="0">
                <a:latin typeface="Arial"/>
                <a:ea typeface="Arial"/>
                <a:cs typeface="Arial"/>
                <a:sym typeface="Arial"/>
              </a:rPr>
              <a:t> routine di </a:t>
            </a:r>
            <a:r>
              <a:rPr lang="en-US" sz="1400" b="0" dirty="0" err="1">
                <a:latin typeface="Arial"/>
                <a:ea typeface="Arial"/>
                <a:cs typeface="Arial"/>
                <a:sym typeface="Arial"/>
              </a:rPr>
              <a:t>pratica</a:t>
            </a:r>
            <a:r>
              <a:rPr lang="en-US" sz="1400" b="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400" b="0" dirty="0" err="1">
                <a:latin typeface="Arial"/>
                <a:ea typeface="Arial"/>
                <a:cs typeface="Arial"/>
                <a:sym typeface="Arial"/>
              </a:rPr>
              <a:t>mentre</a:t>
            </a:r>
            <a:r>
              <a:rPr lang="en-US" sz="14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dirty="0" err="1">
                <a:latin typeface="Arial"/>
                <a:ea typeface="Arial"/>
                <a:cs typeface="Arial"/>
                <a:sym typeface="Arial"/>
              </a:rPr>
              <a:t>l'integrazione</a:t>
            </a:r>
            <a:r>
              <a:rPr lang="en-US" sz="1400" b="0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400" b="0" dirty="0" err="1">
                <a:latin typeface="Arial"/>
                <a:ea typeface="Arial"/>
                <a:cs typeface="Arial"/>
                <a:sym typeface="Arial"/>
              </a:rPr>
              <a:t>regole</a:t>
            </a:r>
            <a:r>
              <a:rPr lang="en-US" sz="1400" b="0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400" b="0" dirty="0" err="1">
                <a:latin typeface="Arial"/>
                <a:ea typeface="Arial"/>
                <a:cs typeface="Arial"/>
                <a:sym typeface="Arial"/>
              </a:rPr>
              <a:t>gioco</a:t>
            </a:r>
            <a:r>
              <a:rPr lang="en-US" sz="1400" b="0" dirty="0">
                <a:latin typeface="Arial"/>
                <a:ea typeface="Arial"/>
                <a:cs typeface="Arial"/>
                <a:sym typeface="Arial"/>
              </a:rPr>
              <a:t> ben definite, </a:t>
            </a:r>
            <a:r>
              <a:rPr lang="en-US" sz="1400" b="0" dirty="0" err="1">
                <a:latin typeface="Arial"/>
                <a:ea typeface="Arial"/>
                <a:cs typeface="Arial"/>
                <a:sym typeface="Arial"/>
              </a:rPr>
              <a:t>fornisce</a:t>
            </a:r>
            <a:r>
              <a:rPr lang="en-US" sz="1400" b="0" dirty="0">
                <a:latin typeface="Arial"/>
                <a:ea typeface="Arial"/>
                <a:cs typeface="Arial"/>
                <a:sym typeface="Arial"/>
              </a:rPr>
              <a:t> i </a:t>
            </a:r>
            <a:r>
              <a:rPr lang="en-US" sz="1400" b="0" dirty="0" err="1">
                <a:latin typeface="Arial"/>
                <a:ea typeface="Arial"/>
                <a:cs typeface="Arial"/>
                <a:sym typeface="Arial"/>
              </a:rPr>
              <a:t>mezzi</a:t>
            </a:r>
            <a:r>
              <a:rPr lang="en-US" sz="1400" b="0" dirty="0">
                <a:latin typeface="Arial"/>
                <a:ea typeface="Arial"/>
                <a:cs typeface="Arial"/>
                <a:sym typeface="Arial"/>
              </a:rPr>
              <a:t> per </a:t>
            </a:r>
            <a:r>
              <a:rPr lang="en-US" sz="1400" b="0" dirty="0" err="1">
                <a:latin typeface="Arial"/>
                <a:ea typeface="Arial"/>
                <a:cs typeface="Arial"/>
                <a:sym typeface="Arial"/>
              </a:rPr>
              <a:t>controllare</a:t>
            </a:r>
            <a:r>
              <a:rPr lang="en-US" sz="1400" b="0" dirty="0">
                <a:latin typeface="Arial"/>
                <a:ea typeface="Arial"/>
                <a:cs typeface="Arial"/>
                <a:sym typeface="Arial"/>
              </a:rPr>
              <a:t> il </a:t>
            </a:r>
            <a:r>
              <a:rPr lang="en-US" sz="1400" b="0" dirty="0" err="1">
                <a:latin typeface="Arial"/>
                <a:ea typeface="Arial"/>
                <a:cs typeface="Arial"/>
                <a:sym typeface="Arial"/>
              </a:rPr>
              <a:t>grado</a:t>
            </a:r>
            <a:r>
              <a:rPr lang="en-US" sz="1400" b="0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400" b="0" dirty="0" err="1">
                <a:latin typeface="Arial"/>
                <a:ea typeface="Arial"/>
                <a:cs typeface="Arial"/>
                <a:sym typeface="Arial"/>
              </a:rPr>
              <a:t>libertà</a:t>
            </a:r>
            <a:r>
              <a:rPr lang="en-US" sz="14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dirty="0" err="1">
                <a:latin typeface="Arial"/>
                <a:ea typeface="Arial"/>
                <a:cs typeface="Arial"/>
                <a:sym typeface="Arial"/>
              </a:rPr>
              <a:t>che</a:t>
            </a:r>
            <a:r>
              <a:rPr lang="en-US" sz="14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dirty="0" err="1">
                <a:latin typeface="Arial"/>
                <a:ea typeface="Arial"/>
                <a:cs typeface="Arial"/>
                <a:sym typeface="Arial"/>
              </a:rPr>
              <a:t>gli</a:t>
            </a:r>
            <a:r>
              <a:rPr lang="en-US" sz="14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dirty="0" err="1">
                <a:latin typeface="Arial"/>
                <a:ea typeface="Arial"/>
                <a:cs typeface="Arial"/>
                <a:sym typeface="Arial"/>
              </a:rPr>
              <a:t>studenti</a:t>
            </a:r>
            <a:r>
              <a:rPr lang="en-US" sz="14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dirty="0" err="1">
                <a:latin typeface="Arial"/>
                <a:ea typeface="Arial"/>
                <a:cs typeface="Arial"/>
                <a:sym typeface="Arial"/>
              </a:rPr>
              <a:t>hanno</a:t>
            </a:r>
            <a:r>
              <a:rPr lang="en-US" sz="14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dirty="0" err="1">
                <a:latin typeface="Arial"/>
                <a:ea typeface="Arial"/>
                <a:cs typeface="Arial"/>
                <a:sym typeface="Arial"/>
              </a:rPr>
              <a:t>all'interno</a:t>
            </a:r>
            <a:r>
              <a:rPr lang="en-US" sz="1400" b="0" dirty="0">
                <a:latin typeface="Arial"/>
                <a:ea typeface="Arial"/>
                <a:cs typeface="Arial"/>
                <a:sym typeface="Arial"/>
              </a:rPr>
              <a:t> del </a:t>
            </a:r>
            <a:r>
              <a:rPr lang="en-US" sz="1400" b="0" dirty="0" err="1">
                <a:latin typeface="Arial"/>
                <a:ea typeface="Arial"/>
                <a:cs typeface="Arial"/>
                <a:sym typeface="Arial"/>
              </a:rPr>
              <a:t>gioco</a:t>
            </a:r>
            <a:r>
              <a:rPr lang="en-US" sz="1400" b="0" dirty="0"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457200" lvl="0" indent="-45720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✔"/>
            </a:pPr>
            <a:r>
              <a:rPr lang="en-US" sz="1400" b="0" dirty="0">
                <a:latin typeface="Arial"/>
                <a:ea typeface="Arial"/>
                <a:cs typeface="Arial"/>
                <a:sym typeface="Arial"/>
              </a:rPr>
              <a:t>Come </a:t>
            </a:r>
            <a:r>
              <a:rPr lang="en-US" sz="1400" b="0" dirty="0" err="1">
                <a:latin typeface="Arial"/>
                <a:ea typeface="Arial"/>
                <a:cs typeface="Arial"/>
                <a:sym typeface="Arial"/>
              </a:rPr>
              <a:t>linea</a:t>
            </a:r>
            <a:r>
              <a:rPr lang="en-US" sz="14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dirty="0" err="1">
                <a:latin typeface="Arial"/>
                <a:ea typeface="Arial"/>
                <a:cs typeface="Arial"/>
                <a:sym typeface="Arial"/>
              </a:rPr>
              <a:t>guida</a:t>
            </a:r>
            <a:r>
              <a:rPr lang="en-US" sz="14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dirty="0" err="1">
                <a:latin typeface="Arial"/>
                <a:ea typeface="Arial"/>
                <a:cs typeface="Arial"/>
                <a:sym typeface="Arial"/>
              </a:rPr>
              <a:t>generica</a:t>
            </a:r>
            <a:r>
              <a:rPr lang="en-US" sz="1400" b="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400" b="0" dirty="0" err="1">
                <a:latin typeface="Arial"/>
                <a:ea typeface="Arial"/>
                <a:cs typeface="Arial"/>
                <a:sym typeface="Arial"/>
              </a:rPr>
              <a:t>offrire</a:t>
            </a:r>
            <a:r>
              <a:rPr lang="en-US" sz="14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dirty="0" err="1">
                <a:latin typeface="Arial"/>
                <a:ea typeface="Arial"/>
                <a:cs typeface="Arial"/>
                <a:sym typeface="Arial"/>
              </a:rPr>
              <a:t>allo</a:t>
            </a:r>
            <a:r>
              <a:rPr lang="en-US" sz="14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dirty="0" err="1">
                <a:latin typeface="Arial"/>
                <a:ea typeface="Arial"/>
                <a:cs typeface="Arial"/>
                <a:sym typeface="Arial"/>
              </a:rPr>
              <a:t>studente</a:t>
            </a:r>
            <a:r>
              <a:rPr lang="en-US" sz="1400" b="0" dirty="0">
                <a:latin typeface="Arial"/>
                <a:ea typeface="Arial"/>
                <a:cs typeface="Arial"/>
                <a:sym typeface="Arial"/>
              </a:rPr>
              <a:t> un moderato </a:t>
            </a:r>
            <a:r>
              <a:rPr lang="en-US" sz="1400" b="0" dirty="0" err="1">
                <a:latin typeface="Arial"/>
                <a:ea typeface="Arial"/>
                <a:cs typeface="Arial"/>
                <a:sym typeface="Arial"/>
              </a:rPr>
              <a:t>grado</a:t>
            </a:r>
            <a:r>
              <a:rPr lang="en-US" sz="1400" b="0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400" b="0" dirty="0" err="1">
                <a:latin typeface="Arial"/>
                <a:ea typeface="Arial"/>
                <a:cs typeface="Arial"/>
                <a:sym typeface="Arial"/>
              </a:rPr>
              <a:t>libertà</a:t>
            </a:r>
            <a:r>
              <a:rPr lang="en-US" sz="1400" b="0" dirty="0">
                <a:latin typeface="Arial"/>
                <a:ea typeface="Arial"/>
                <a:cs typeface="Arial"/>
                <a:sym typeface="Arial"/>
              </a:rPr>
              <a:t> (in </a:t>
            </a:r>
            <a:r>
              <a:rPr lang="en-US" sz="1400" b="0" dirty="0" err="1">
                <a:latin typeface="Arial"/>
                <a:ea typeface="Arial"/>
                <a:cs typeface="Arial"/>
                <a:sym typeface="Arial"/>
              </a:rPr>
              <a:t>entrambi</a:t>
            </a:r>
            <a:r>
              <a:rPr lang="en-US" sz="1400" b="0" dirty="0">
                <a:latin typeface="Arial"/>
                <a:ea typeface="Arial"/>
                <a:cs typeface="Arial"/>
                <a:sym typeface="Arial"/>
              </a:rPr>
              <a:t> i </a:t>
            </a:r>
            <a:r>
              <a:rPr lang="en-US" sz="1400" b="0" dirty="0" err="1">
                <a:latin typeface="Arial"/>
                <a:ea typeface="Arial"/>
                <a:cs typeface="Arial"/>
                <a:sym typeface="Arial"/>
              </a:rPr>
              <a:t>casi</a:t>
            </a:r>
            <a:r>
              <a:rPr lang="en-US" sz="1400" b="0" dirty="0">
                <a:latin typeface="Arial"/>
                <a:ea typeface="Arial"/>
                <a:cs typeface="Arial"/>
                <a:sym typeface="Arial"/>
              </a:rPr>
              <a:t>) è </a:t>
            </a:r>
            <a:r>
              <a:rPr lang="en-US" sz="1400" b="0" dirty="0" err="1">
                <a:latin typeface="Arial"/>
                <a:ea typeface="Arial"/>
                <a:cs typeface="Arial"/>
                <a:sym typeface="Arial"/>
              </a:rPr>
              <a:t>risultato</a:t>
            </a:r>
            <a:r>
              <a:rPr lang="en-US" sz="14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dirty="0" err="1">
                <a:latin typeface="Arial"/>
                <a:ea typeface="Arial"/>
                <a:cs typeface="Arial"/>
                <a:sym typeface="Arial"/>
              </a:rPr>
              <a:t>fondamentale</a:t>
            </a:r>
            <a:r>
              <a:rPr lang="en-US" sz="1400" b="0" dirty="0">
                <a:latin typeface="Arial"/>
                <a:ea typeface="Arial"/>
                <a:cs typeface="Arial"/>
                <a:sym typeface="Arial"/>
              </a:rPr>
              <a:t> per </a:t>
            </a:r>
            <a:r>
              <a:rPr lang="en-US" sz="1400" b="0" dirty="0" err="1">
                <a:latin typeface="Arial"/>
                <a:ea typeface="Arial"/>
                <a:cs typeface="Arial"/>
                <a:sym typeface="Arial"/>
              </a:rPr>
              <a:t>l'apprendimento</a:t>
            </a:r>
            <a:r>
              <a:rPr lang="en-US" sz="14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dirty="0" err="1">
                <a:latin typeface="Arial"/>
                <a:ea typeface="Arial"/>
                <a:cs typeface="Arial"/>
                <a:sym typeface="Arial"/>
              </a:rPr>
              <a:t>autonomo</a:t>
            </a:r>
            <a:r>
              <a:rPr lang="en-US" sz="1400" b="0" dirty="0">
                <a:latin typeface="Arial"/>
                <a:ea typeface="Arial"/>
                <a:cs typeface="Arial"/>
                <a:sym typeface="Arial"/>
              </a:rPr>
              <a:t>.</a:t>
            </a:r>
            <a:endParaRPr sz="1400" b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10"/>
          <p:cNvSpPr txBox="1"/>
          <p:nvPr/>
        </p:nvSpPr>
        <p:spPr>
          <a:xfrm>
            <a:off x="1187624" y="1475546"/>
            <a:ext cx="6552728" cy="46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Informativo</a:t>
            </a:r>
            <a:endParaRPr sz="1800" b="1" i="1" u="none" strike="noStrike" cap="none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1"/>
          <p:cNvSpPr txBox="1">
            <a:spLocks noGrp="1"/>
          </p:cNvSpPr>
          <p:nvPr>
            <p:ph type="title"/>
          </p:nvPr>
        </p:nvSpPr>
        <p:spPr>
          <a:xfrm>
            <a:off x="466078" y="521235"/>
            <a:ext cx="5791200" cy="689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Arial"/>
              <a:buNone/>
            </a:pPr>
            <a:r>
              <a:rPr lang="en-US" dirty="0"/>
              <a:t>SFIDE E CONFLITTI</a:t>
            </a:r>
            <a:endParaRPr dirty="0"/>
          </a:p>
        </p:txBody>
      </p:sp>
      <p:sp>
        <p:nvSpPr>
          <p:cNvPr id="169" name="Google Shape;169;p11"/>
          <p:cNvSpPr txBox="1">
            <a:spLocks noGrp="1"/>
          </p:cNvSpPr>
          <p:nvPr>
            <p:ph type="body" idx="1"/>
          </p:nvPr>
        </p:nvSpPr>
        <p:spPr>
          <a:xfrm>
            <a:off x="0" y="1987611"/>
            <a:ext cx="8930936" cy="4870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Le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sfide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gioco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definiscono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lo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sforzo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che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giocatori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devono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mettere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per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raggiungere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loro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obiettivi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personali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mentre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conflitti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gioco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intensificano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il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grado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della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sfida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.</a:t>
            </a:r>
            <a:br>
              <a:rPr lang="en-US" sz="1600" b="0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Anche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se 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conflitti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gioco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non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costituiscono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necessariamente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un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fattore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apprendimento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rimangono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uno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degli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elementi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chiave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che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motivano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giocatori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impegnarsi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45720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Lo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sforzo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richiesto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per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superare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le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sfide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può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essere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fisico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/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cinestetico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testare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l'accuratezza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dei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giocatori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il tempo di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reazione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la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resistenza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) o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cognitivo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/ non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estetico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testare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il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processo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decisionale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dei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giocatori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le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capacità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risoluzione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dei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problemi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il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ragionamento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spaziale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).</a:t>
            </a:r>
          </a:p>
          <a:p>
            <a:pPr marL="45720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Le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sfide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fisiche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/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cinestesiche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sono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solitamente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performative, in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quanto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il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giocatore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deve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eseguire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correttamente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una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sequenza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azioni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note in un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determinato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lasso di tempo,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mentre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le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sfide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cognitive / non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estetiche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sono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esplorative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richiedendo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al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giocatore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prendere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decisioni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prevedere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loro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risultati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.</a:t>
            </a:r>
            <a:endParaRPr sz="1600" b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11"/>
          <p:cNvSpPr txBox="1"/>
          <p:nvPr/>
        </p:nvSpPr>
        <p:spPr>
          <a:xfrm>
            <a:off x="1187624" y="1306302"/>
            <a:ext cx="6552728" cy="507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u="none" strike="noStrike" cap="none" dirty="0" err="1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Informativo</a:t>
            </a:r>
            <a:endParaRPr sz="1800" b="1" i="1" u="none" strike="noStrike" cap="none" dirty="0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2"/>
          <p:cNvSpPr txBox="1">
            <a:spLocks noGrp="1"/>
          </p:cNvSpPr>
          <p:nvPr>
            <p:ph type="title"/>
          </p:nvPr>
        </p:nvSpPr>
        <p:spPr>
          <a:xfrm>
            <a:off x="457200" y="470516"/>
            <a:ext cx="5791200" cy="67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Arial"/>
              <a:buNone/>
            </a:pPr>
            <a:r>
              <a:rPr lang="en-US" dirty="0"/>
              <a:t>RISORSE</a:t>
            </a:r>
            <a:endParaRPr dirty="0"/>
          </a:p>
        </p:txBody>
      </p:sp>
      <p:sp>
        <p:nvSpPr>
          <p:cNvPr id="176" name="Google Shape;176;p12"/>
          <p:cNvSpPr txBox="1">
            <a:spLocks noGrp="1"/>
          </p:cNvSpPr>
          <p:nvPr>
            <p:ph type="body" idx="1"/>
          </p:nvPr>
        </p:nvSpPr>
        <p:spPr>
          <a:xfrm>
            <a:off x="143508" y="2229447"/>
            <a:ext cx="8640960" cy="4082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Una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risorsa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è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tutto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ciò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che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può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potenzialmente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aiutare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un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giocatore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modificare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lo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stato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del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gioco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45720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Tutti 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giochi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comportano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una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sorta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raccolta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risorse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come mezzo per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sviluppare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l'economia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gioco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(ad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esempio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valuta, token) o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gestione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delle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risorse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come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metodo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per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influenzare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l'esperienza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gioco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(ad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esempio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punti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opzioni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).</a:t>
            </a:r>
          </a:p>
          <a:p>
            <a:pPr marL="45720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La natura (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limitata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rinnovabile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scambiabile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)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delle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risorse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gioco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dipende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solitamente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dal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genere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gioco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mentre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complessità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acquisirle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utilizzarle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è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definita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dalle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regole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del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gioco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45720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In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entrambi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casi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le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decisioni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dei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giocatori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influenzano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progressi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alla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fine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l'esito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del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gioco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.</a:t>
            </a:r>
            <a:endParaRPr sz="1600" b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12"/>
          <p:cNvSpPr txBox="1"/>
          <p:nvPr/>
        </p:nvSpPr>
        <p:spPr>
          <a:xfrm>
            <a:off x="1187624" y="1432117"/>
            <a:ext cx="6552728" cy="507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u="none" strike="noStrike" cap="none" dirty="0" err="1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Informativo</a:t>
            </a:r>
            <a:endParaRPr sz="1800" b="1" i="1" u="none" strike="noStrike" cap="none" dirty="0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3"/>
          <p:cNvSpPr txBox="1">
            <a:spLocks noGrp="1"/>
          </p:cNvSpPr>
          <p:nvPr>
            <p:ph type="title"/>
          </p:nvPr>
        </p:nvSpPr>
        <p:spPr>
          <a:xfrm>
            <a:off x="440541" y="470516"/>
            <a:ext cx="5791200" cy="680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Arial"/>
              <a:buNone/>
            </a:pPr>
            <a:r>
              <a:rPr lang="en-US" dirty="0"/>
              <a:t>ESTETICA</a:t>
            </a:r>
            <a:endParaRPr dirty="0"/>
          </a:p>
        </p:txBody>
      </p:sp>
      <p:sp>
        <p:nvSpPr>
          <p:cNvPr id="183" name="Google Shape;183;p13"/>
          <p:cNvSpPr txBox="1">
            <a:spLocks noGrp="1"/>
          </p:cNvSpPr>
          <p:nvPr>
            <p:ph type="body" idx="1"/>
          </p:nvPr>
        </p:nvSpPr>
        <p:spPr>
          <a:xfrm>
            <a:off x="88777" y="2195937"/>
            <a:ext cx="8753382" cy="4116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Nel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contesto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del game design,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l'estetica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riferisce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all'esperienza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del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giocatore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45720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giocatori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sperimentano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prima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l'estetica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e poi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immergono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nel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flusso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gioco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dinamica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meccanica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).</a:t>
            </a:r>
          </a:p>
          <a:p>
            <a:pPr marL="45720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Il design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dei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personaggi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così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come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quello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dell'ambiente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circostante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descrivono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le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risposte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emotive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che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gli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sviluppatori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del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gioco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miravano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evocare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quando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giocatori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interagiscono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con il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sistema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gioco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45720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I game designer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hanno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classificato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i tipi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estetici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fondamentali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in base alle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emozioni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che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evocano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come segue: (i)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sensazione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(ii) fantasia, (iii)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narrativa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(iv)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sfida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(v)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amicizia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(vi)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scoperta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(vii)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espressione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e (viii)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sottomissione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45720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seconda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del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tema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del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gioco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educativo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può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essere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utilizzato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più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di un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approccio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estetico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.</a:t>
            </a:r>
            <a:endParaRPr sz="1600" b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13"/>
          <p:cNvSpPr txBox="1"/>
          <p:nvPr/>
        </p:nvSpPr>
        <p:spPr>
          <a:xfrm>
            <a:off x="1187624" y="1419800"/>
            <a:ext cx="6552728" cy="507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u="none" strike="noStrike" cap="none" dirty="0" err="1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Informativo</a:t>
            </a:r>
            <a:endParaRPr sz="1800" b="1" i="1" u="none" strike="noStrike" cap="none" dirty="0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/>
          <p:cNvSpPr txBox="1">
            <a:spLocks noGrp="1"/>
          </p:cNvSpPr>
          <p:nvPr>
            <p:ph type="title"/>
          </p:nvPr>
        </p:nvSpPr>
        <p:spPr>
          <a:xfrm>
            <a:off x="138084" y="0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Arial"/>
              <a:buNone/>
            </a:pPr>
            <a:r>
              <a:rPr lang="en-US" dirty="0"/>
              <a:t>PANORAMICA DI QUESTLINE</a:t>
            </a:r>
            <a:endParaRPr dirty="0"/>
          </a:p>
        </p:txBody>
      </p:sp>
      <p:sp>
        <p:nvSpPr>
          <p:cNvPr id="106" name="Google Shape;106;p2"/>
          <p:cNvSpPr txBox="1"/>
          <p:nvPr/>
        </p:nvSpPr>
        <p:spPr>
          <a:xfrm>
            <a:off x="818706" y="1285840"/>
            <a:ext cx="7632848" cy="507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u="none" strike="noStrike" cap="none" dirty="0" err="1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Elementi</a:t>
            </a:r>
            <a:r>
              <a:rPr lang="en-US" sz="1800" b="1" i="1" u="none" strike="noStrike" cap="none" dirty="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strike="noStrike" cap="none" dirty="0" err="1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strutturali</a:t>
            </a:r>
            <a:r>
              <a:rPr lang="en-US" sz="1800" b="1" i="1" u="none" strike="noStrike" cap="none" dirty="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strike="noStrike" cap="none" dirty="0" err="1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dei</a:t>
            </a:r>
            <a:r>
              <a:rPr lang="en-US" sz="1800" b="1" i="1" u="none" strike="noStrike" cap="none" dirty="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strike="noStrike" cap="none" dirty="0" err="1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giochi</a:t>
            </a:r>
            <a:r>
              <a:rPr lang="en-US" sz="1800" b="1" i="1" u="none" strike="noStrike" cap="none" dirty="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1" u="none" strike="noStrike" cap="none" dirty="0" err="1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educativi</a:t>
            </a:r>
            <a:endParaRPr sz="1800" b="1" i="1" u="none" strike="noStrike" cap="none" dirty="0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B2B7E7-0D28-E8F9-912D-6004A3836E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795584"/>
            <a:ext cx="9028591" cy="506241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"/>
          <p:cNvSpPr txBox="1">
            <a:spLocks noGrp="1"/>
          </p:cNvSpPr>
          <p:nvPr>
            <p:ph type="title"/>
          </p:nvPr>
        </p:nvSpPr>
        <p:spPr>
          <a:xfrm>
            <a:off x="287524" y="444870"/>
            <a:ext cx="5791200" cy="921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Arial"/>
              <a:buNone/>
            </a:pPr>
            <a:r>
              <a:rPr lang="en-US" dirty="0"/>
              <a:t>DESCRIZIONE DI QUESTLINE</a:t>
            </a:r>
            <a:endParaRPr dirty="0"/>
          </a:p>
        </p:txBody>
      </p:sp>
      <p:sp>
        <p:nvSpPr>
          <p:cNvPr id="113" name="Google Shape;113;p3"/>
          <p:cNvSpPr txBox="1">
            <a:spLocks noGrp="1"/>
          </p:cNvSpPr>
          <p:nvPr>
            <p:ph type="body" idx="1"/>
          </p:nvPr>
        </p:nvSpPr>
        <p:spPr>
          <a:xfrm>
            <a:off x="287524" y="2546305"/>
            <a:ext cx="8568952" cy="3011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L'ingegneria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dei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giochi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comporta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un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lavoro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multidisciplinare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questo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rende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difficile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progettarli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; per non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parlare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della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fusione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concetti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educativi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e del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loro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trasferimento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mondi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virtuali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3D.</a:t>
            </a:r>
          </a:p>
          <a:p>
            <a:pPr marL="45720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Per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mitigare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questo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onere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Prensky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fornisce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un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elenco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esaustivo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elementi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che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progettisti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gli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educatori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didattici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basati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su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giochi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digitali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dovrebbero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considerare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quando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preparano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tali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interventi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45720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Sulla base del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suo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lavoro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presentiamo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ed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elaboriamo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temi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che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dovrebbero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essere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considerati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quando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progettano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/>
              <a:t>ambienti</a:t>
            </a:r>
            <a:r>
              <a:rPr lang="en-US" sz="1600" b="0" dirty="0"/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gamificati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3D.</a:t>
            </a:r>
            <a:endParaRPr sz="1600" b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3"/>
          <p:cNvSpPr txBox="1"/>
          <p:nvPr/>
        </p:nvSpPr>
        <p:spPr>
          <a:xfrm>
            <a:off x="1187624" y="1847955"/>
            <a:ext cx="6552728" cy="46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u="none" strike="noStrike" cap="none" dirty="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Highlights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 txBox="1">
            <a:spLocks noGrp="1"/>
          </p:cNvSpPr>
          <p:nvPr>
            <p:ph type="title"/>
          </p:nvPr>
        </p:nvSpPr>
        <p:spPr>
          <a:xfrm>
            <a:off x="421690" y="514904"/>
            <a:ext cx="5791200" cy="680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Arial"/>
              <a:buNone/>
            </a:pPr>
            <a:r>
              <a:rPr lang="en-US" dirty="0"/>
              <a:t>OBIETTIVI DI GIOCO</a:t>
            </a:r>
            <a:endParaRPr dirty="0"/>
          </a:p>
        </p:txBody>
      </p:sp>
      <p:sp>
        <p:nvSpPr>
          <p:cNvPr id="120" name="Google Shape;120;p4"/>
          <p:cNvSpPr txBox="1">
            <a:spLocks noGrp="1"/>
          </p:cNvSpPr>
          <p:nvPr>
            <p:ph type="body" idx="1"/>
          </p:nvPr>
        </p:nvSpPr>
        <p:spPr>
          <a:xfrm>
            <a:off x="107504" y="2358744"/>
            <a:ext cx="8712968" cy="3305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Gli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obiettivi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gioco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determinano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gli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obiettivi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e le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azioni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che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giocatori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devono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raggiungere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raggiungere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rispettivamente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al fine di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progredire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all'interno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del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gioco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.</a:t>
            </a:r>
            <a:br>
              <a:rPr lang="en-US" sz="1600" b="0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Alcuni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obiettivi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gioco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comuni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includono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raccolta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oggetti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la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risoluzione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enigmi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l'inseguimento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/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corsa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persino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fuga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45720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Una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pratica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utile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nella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progettazione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degli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obiettivi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non è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avere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solo un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obiettivo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finale, ma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una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serie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di sotto-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obiettivi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che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aiutano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guidare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il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giocatore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45720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Il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completamento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di un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obiettivo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gioco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viene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genere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comunicato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attraverso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feedback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audiovisivi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(ad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esempio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trofei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badge,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punti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suoni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) o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sbloccando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l'accesso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nuovi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contenuti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.</a:t>
            </a:r>
            <a:endParaRPr sz="1600" b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4"/>
          <p:cNvSpPr txBox="1"/>
          <p:nvPr/>
        </p:nvSpPr>
        <p:spPr>
          <a:xfrm>
            <a:off x="1187624" y="1644223"/>
            <a:ext cx="6552728" cy="46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u="none" strike="noStrike" cap="none" dirty="0" err="1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Informativo</a:t>
            </a:r>
            <a:endParaRPr sz="1800" b="1" i="1" u="none" strike="noStrike" cap="none" dirty="0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"/>
          <p:cNvSpPr txBox="1">
            <a:spLocks noGrp="1"/>
          </p:cNvSpPr>
          <p:nvPr>
            <p:ph type="title"/>
          </p:nvPr>
        </p:nvSpPr>
        <p:spPr>
          <a:xfrm>
            <a:off x="341790" y="168676"/>
            <a:ext cx="6203032" cy="1202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Arial"/>
              <a:buNone/>
            </a:pPr>
            <a:r>
              <a:rPr lang="en-US" dirty="0"/>
              <a:t>OBIETTIVI DI APPRENDIMENTO</a:t>
            </a:r>
            <a:endParaRPr dirty="0"/>
          </a:p>
        </p:txBody>
      </p:sp>
      <p:sp>
        <p:nvSpPr>
          <p:cNvPr id="127" name="Google Shape;127;p5"/>
          <p:cNvSpPr txBox="1">
            <a:spLocks noGrp="1"/>
          </p:cNvSpPr>
          <p:nvPr>
            <p:ph type="body" idx="1"/>
          </p:nvPr>
        </p:nvSpPr>
        <p:spPr>
          <a:xfrm>
            <a:off x="144002" y="2424637"/>
            <a:ext cx="8712968" cy="3305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Gli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obiettivi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apprendimento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definiscono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le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conoscenze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effettive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e le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capacità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intellettuali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che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gli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istruttori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vogliono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che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gli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studenti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acquisiscano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durante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il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gioco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45720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Rendendo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gli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obiettivi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facilmente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osservabili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consente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agli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studenti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capire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meglio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cosa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dovrebbe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imparare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facilita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il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processo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valutazione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dalla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fine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degli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insegnanti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45720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Il modo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migliore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per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progettare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tali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obiettivi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è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applicare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verbi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d'azione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durante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il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processo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formulazione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(c.f.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tassonomia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di Bloom).</a:t>
            </a:r>
          </a:p>
          <a:p>
            <a:pPr marL="45720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Un modo per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formulare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gli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obiettivi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apprendimento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è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strutturare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frase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nel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modo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seguente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: “Dopo aver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giocato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[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nome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del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gioco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]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dovresti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essere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grado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di [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descrizione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dell'obiettivo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apprendimento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]”.</a:t>
            </a:r>
            <a:endParaRPr dirty="0"/>
          </a:p>
        </p:txBody>
      </p:sp>
      <p:sp>
        <p:nvSpPr>
          <p:cNvPr id="128" name="Google Shape;128;p5"/>
          <p:cNvSpPr txBox="1"/>
          <p:nvPr/>
        </p:nvSpPr>
        <p:spPr>
          <a:xfrm>
            <a:off x="1134358" y="1644223"/>
            <a:ext cx="6552728" cy="507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u="none" strike="noStrike" cap="none" dirty="0" err="1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Informativo</a:t>
            </a:r>
            <a:endParaRPr sz="1800" b="1" i="1" u="none" strike="noStrike" cap="none" dirty="0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"/>
          <p:cNvSpPr txBox="1">
            <a:spLocks noGrp="1"/>
          </p:cNvSpPr>
          <p:nvPr>
            <p:ph type="title"/>
          </p:nvPr>
        </p:nvSpPr>
        <p:spPr>
          <a:xfrm>
            <a:off x="439445" y="414695"/>
            <a:ext cx="5791200" cy="787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Arial"/>
              <a:buNone/>
            </a:pPr>
            <a:r>
              <a:rPr lang="en-US" dirty="0"/>
              <a:t>RISULTATI ED ESITI</a:t>
            </a:r>
            <a:endParaRPr dirty="0"/>
          </a:p>
        </p:txBody>
      </p:sp>
      <p:sp>
        <p:nvSpPr>
          <p:cNvPr id="134" name="Google Shape;134;p6"/>
          <p:cNvSpPr txBox="1">
            <a:spLocks noGrp="1"/>
          </p:cNvSpPr>
          <p:nvPr>
            <p:ph type="body" idx="1"/>
          </p:nvPr>
        </p:nvSpPr>
        <p:spPr>
          <a:xfrm>
            <a:off x="89749" y="2211372"/>
            <a:ext cx="8712968" cy="4464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Entrambi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gli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elementi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di design sopra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menzionati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contribuiscono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a un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particolare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obiettivo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; il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raggiungimento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risultati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significativi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risultati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(di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apprendimento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)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approfonditi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45720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Indipendentemente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dal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metodo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dall'approccio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scelto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per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valutare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l'efficacia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dell'intervento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cioè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all'interno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all'esterno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del mondo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virtuale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3D),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gli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educatori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e 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progettisti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didattici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dovrebbero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garantire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che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vengano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raccolte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prove per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quanto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riguarda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guadagni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conoscenze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competenze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che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gli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studenti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hanno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realizzato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sia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dopo il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completamento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delle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attività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apprendimento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valutazione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immediata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)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che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nel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corso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del tempo (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valutazione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della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conservazione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).</a:t>
            </a:r>
          </a:p>
          <a:p>
            <a:pPr marL="45720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È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anche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importante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garantire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che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quando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le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attività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pratiche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sono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simulate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all'interno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dell'ambiente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virtuale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gli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studenti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abbiano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acquisito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comprensione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necessaria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per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trasferire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le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competenze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acquisite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nel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contesto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del mondo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reale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cioè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valutazione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empirica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).</a:t>
            </a:r>
            <a:endParaRPr sz="1600" b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6"/>
          <p:cNvSpPr txBox="1"/>
          <p:nvPr/>
        </p:nvSpPr>
        <p:spPr>
          <a:xfrm>
            <a:off x="1169869" y="1474109"/>
            <a:ext cx="6552728" cy="46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u="none" strike="noStrike" cap="none" dirty="0" err="1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Informativo</a:t>
            </a:r>
            <a:endParaRPr sz="1800" b="1" i="1" u="none" strike="noStrike" cap="none" dirty="0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"/>
          <p:cNvSpPr txBox="1">
            <a:spLocks noGrp="1"/>
          </p:cNvSpPr>
          <p:nvPr>
            <p:ph type="title"/>
          </p:nvPr>
        </p:nvSpPr>
        <p:spPr>
          <a:xfrm>
            <a:off x="423155" y="410094"/>
            <a:ext cx="5791200" cy="1047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Arial"/>
              <a:buNone/>
            </a:pPr>
            <a:br>
              <a:rPr lang="en-US" dirty="0"/>
            </a:br>
            <a:r>
              <a:rPr lang="en-US" dirty="0"/>
              <a:t>SCENARIO DELLA TRAMA (NARRATIVA)</a:t>
            </a:r>
            <a:endParaRPr dirty="0"/>
          </a:p>
        </p:txBody>
      </p:sp>
      <p:sp>
        <p:nvSpPr>
          <p:cNvPr id="141" name="Google Shape;141;p7"/>
          <p:cNvSpPr txBox="1">
            <a:spLocks noGrp="1"/>
          </p:cNvSpPr>
          <p:nvPr>
            <p:ph type="body" idx="1"/>
          </p:nvPr>
        </p:nvSpPr>
        <p:spPr>
          <a:xfrm>
            <a:off x="72980" y="2296026"/>
            <a:ext cx="8712968" cy="3798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Lo scenario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della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trama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descrive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ciò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che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accade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durante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il tempo di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interazione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45720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Ci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sono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molti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modi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per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comunicare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narrativa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del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gioco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(ad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esempio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testo, multimedia) ma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l'obiettivo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finale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rimane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lo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stesso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;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dovrebbe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presentare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una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storia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che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comporti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sfide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sostanziali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opportunità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per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gli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studenti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sviluppare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le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loro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conoscenze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esistenti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appena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acquisite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45720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Allo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stesso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modo, il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grado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importanza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varia e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dipende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molto dal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genere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gioco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45720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Ad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esempio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una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simulazione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o un puzzle game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possono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richiedere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azioni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rapide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da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parte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dell'utente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finale con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possibili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vincoli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di tempo.</a:t>
            </a:r>
          </a:p>
          <a:p>
            <a:pPr marL="45720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D'altra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parte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un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gioco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esplorazione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include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elementi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della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trama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e,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quindi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potrebbe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essere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necessario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più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tempo per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raggiungere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il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gioco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finale.</a:t>
            </a:r>
            <a:endParaRPr sz="1600" b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7"/>
          <p:cNvSpPr txBox="1"/>
          <p:nvPr/>
        </p:nvSpPr>
        <p:spPr>
          <a:xfrm>
            <a:off x="1295636" y="1644223"/>
            <a:ext cx="6552728" cy="46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u="none" strike="noStrike" cap="none" dirty="0" err="1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Informativo</a:t>
            </a:r>
            <a:endParaRPr sz="1800" b="1" i="1" u="none" strike="noStrike" cap="none" dirty="0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"/>
          <p:cNvSpPr txBox="1">
            <a:spLocks noGrp="1"/>
          </p:cNvSpPr>
          <p:nvPr>
            <p:ph type="title"/>
          </p:nvPr>
        </p:nvSpPr>
        <p:spPr>
          <a:xfrm>
            <a:off x="421690" y="506028"/>
            <a:ext cx="5791200" cy="663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Arial"/>
              <a:buNone/>
            </a:pPr>
            <a:r>
              <a:rPr lang="en-US" dirty="0"/>
              <a:t>INTERAZIONE</a:t>
            </a:r>
            <a:endParaRPr dirty="0"/>
          </a:p>
        </p:txBody>
      </p:sp>
      <p:sp>
        <p:nvSpPr>
          <p:cNvPr id="148" name="Google Shape;148;p8"/>
          <p:cNvSpPr txBox="1">
            <a:spLocks noGrp="1"/>
          </p:cNvSpPr>
          <p:nvPr>
            <p:ph type="body" idx="1"/>
          </p:nvPr>
        </p:nvSpPr>
        <p:spPr>
          <a:xfrm>
            <a:off x="77075" y="2043687"/>
            <a:ext cx="8782840" cy="468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Per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facilitare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l'interazione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promuovere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l'impegno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attivo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progettisti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didattici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dovrebbero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seguire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principi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dei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modelli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teorici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disponibili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come la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teoria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dell'apprendimento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multimediale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o il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modello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INTERACT. </a:t>
            </a:r>
            <a:br>
              <a:rPr lang="en-US" sz="1600" b="0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seguenti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passaggi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forniscono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linee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guida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colpo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d'occhio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:</a:t>
            </a:r>
            <a:endParaRPr dirty="0"/>
          </a:p>
          <a:p>
            <a:pPr marL="914400" lvl="1" indent="-45720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Noto Sans Symbols"/>
              <a:buChar char="✔"/>
            </a:pPr>
            <a:r>
              <a:rPr lang="en-US" sz="1600" b="1" dirty="0" err="1">
                <a:latin typeface="Arial"/>
                <a:ea typeface="Arial"/>
                <a:cs typeface="Arial"/>
                <a:sym typeface="Arial"/>
              </a:rPr>
              <a:t>Stabilire</a:t>
            </a:r>
            <a:r>
              <a:rPr lang="en-US" sz="1600" b="1" dirty="0">
                <a:latin typeface="Arial"/>
                <a:ea typeface="Arial"/>
                <a:cs typeface="Arial"/>
                <a:sym typeface="Arial"/>
              </a:rPr>
              <a:t> i </a:t>
            </a:r>
            <a:r>
              <a:rPr lang="en-US" sz="1600" b="1" dirty="0" err="1">
                <a:latin typeface="Arial"/>
                <a:ea typeface="Arial"/>
                <a:cs typeface="Arial"/>
                <a:sym typeface="Arial"/>
              </a:rPr>
              <a:t>requisiti</a:t>
            </a:r>
            <a:r>
              <a:rPr lang="en-US" sz="1600" b="1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600" b="1" dirty="0" err="1">
                <a:latin typeface="Arial"/>
                <a:ea typeface="Arial"/>
                <a:cs typeface="Arial"/>
                <a:sym typeface="Arial"/>
              </a:rPr>
              <a:t>interattività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determinare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l'ambiente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definire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le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attività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e i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metodi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disponibili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per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facilitare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l'interazione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914400" lvl="1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oto Sans Symbols"/>
              <a:buChar char="✔"/>
            </a:pPr>
            <a:r>
              <a:rPr lang="en-US" sz="1600" b="1" dirty="0" err="1">
                <a:latin typeface="Arial"/>
                <a:ea typeface="Arial"/>
                <a:cs typeface="Arial"/>
                <a:sym typeface="Arial"/>
              </a:rPr>
              <a:t>Progettare</a:t>
            </a:r>
            <a:r>
              <a:rPr lang="en-US" sz="16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dirty="0" err="1">
                <a:latin typeface="Arial"/>
                <a:ea typeface="Arial"/>
                <a:cs typeface="Arial"/>
                <a:sym typeface="Arial"/>
              </a:rPr>
              <a:t>soluzioni</a:t>
            </a:r>
            <a:r>
              <a:rPr lang="en-US" sz="1600" b="1" dirty="0">
                <a:latin typeface="Arial"/>
                <a:ea typeface="Arial"/>
                <a:cs typeface="Arial"/>
                <a:sym typeface="Arial"/>
              </a:rPr>
              <a:t> alternative: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esplorare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diversi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modi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interpretare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soddisfare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i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requisiti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interattività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914400" lvl="1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oto Sans Symbols"/>
              <a:buChar char="✔"/>
            </a:pPr>
            <a:r>
              <a:rPr lang="en-US" sz="1600" b="1" dirty="0" err="1">
                <a:latin typeface="Arial"/>
                <a:ea typeface="Arial"/>
                <a:cs typeface="Arial"/>
                <a:sym typeface="Arial"/>
              </a:rPr>
              <a:t>Progettazione</a:t>
            </a:r>
            <a:r>
              <a:rPr lang="en-US" sz="16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dirty="0" err="1">
                <a:latin typeface="Arial"/>
                <a:ea typeface="Arial"/>
                <a:cs typeface="Arial"/>
                <a:sym typeface="Arial"/>
              </a:rPr>
              <a:t>prototipi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prototipare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l'idea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più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promettente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ed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eseguire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una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valutazione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preliminare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con un piccolo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gruppo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studenti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914400" lvl="1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oto Sans Symbols"/>
              <a:buChar char="✔"/>
            </a:pPr>
            <a:r>
              <a:rPr lang="en-US" sz="1600" b="1" dirty="0" err="1">
                <a:latin typeface="Arial"/>
                <a:ea typeface="Arial"/>
                <a:cs typeface="Arial"/>
                <a:sym typeface="Arial"/>
              </a:rPr>
              <a:t>Valutazione</a:t>
            </a:r>
            <a:r>
              <a:rPr lang="en-US" sz="1600" b="1" dirty="0">
                <a:latin typeface="Arial"/>
                <a:ea typeface="Arial"/>
                <a:cs typeface="Arial"/>
                <a:sym typeface="Arial"/>
              </a:rPr>
              <a:t> del </a:t>
            </a:r>
            <a:r>
              <a:rPr lang="en-US" sz="1600" b="1" dirty="0" err="1">
                <a:latin typeface="Arial"/>
                <a:ea typeface="Arial"/>
                <a:cs typeface="Arial"/>
                <a:sym typeface="Arial"/>
              </a:rPr>
              <a:t>prototipo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analizzare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i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risultati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emersi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dalla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fase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precedente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per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valutare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il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grado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in cui i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requisiti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proposti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sono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stati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soddisfatti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</p:txBody>
      </p:sp>
      <p:sp>
        <p:nvSpPr>
          <p:cNvPr id="149" name="Google Shape;149;p8"/>
          <p:cNvSpPr txBox="1"/>
          <p:nvPr/>
        </p:nvSpPr>
        <p:spPr>
          <a:xfrm>
            <a:off x="1187624" y="1413739"/>
            <a:ext cx="6552728" cy="46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u="none" strike="noStrike" cap="none" dirty="0" err="1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Informativo</a:t>
            </a:r>
            <a:endParaRPr sz="1800" b="1" i="1" u="none" strike="noStrike" cap="none" dirty="0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9"/>
          <p:cNvSpPr txBox="1">
            <a:spLocks noGrp="1"/>
          </p:cNvSpPr>
          <p:nvPr>
            <p:ph type="title"/>
          </p:nvPr>
        </p:nvSpPr>
        <p:spPr>
          <a:xfrm>
            <a:off x="448322" y="532659"/>
            <a:ext cx="5791200" cy="689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Arial"/>
              <a:buNone/>
            </a:pPr>
            <a:r>
              <a:rPr lang="en-US" dirty="0"/>
              <a:t>NORME</a:t>
            </a:r>
            <a:endParaRPr dirty="0"/>
          </a:p>
        </p:txBody>
      </p:sp>
      <p:sp>
        <p:nvSpPr>
          <p:cNvPr id="155" name="Google Shape;155;p9"/>
          <p:cNvSpPr txBox="1">
            <a:spLocks noGrp="1"/>
          </p:cNvSpPr>
          <p:nvPr>
            <p:ph type="body" idx="1"/>
          </p:nvPr>
        </p:nvSpPr>
        <p:spPr>
          <a:xfrm>
            <a:off x="107504" y="2211372"/>
            <a:ext cx="8712968" cy="4464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45720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Le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regole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del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gioco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dicono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ai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giocatori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come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comportarsi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. 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progettisti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didattici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hanno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l'autorità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determinare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interpretare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le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regole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del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gioco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conformità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con 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requisiti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interattività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e la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più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ampia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portata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del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gioco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45720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Le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regole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del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gioco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dovrebbero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essere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vincolate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al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concetto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centrale,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invece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inquadrarlo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semplicemente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e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dovrebbero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essere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esplicitamente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riportate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anticipo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in modo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concreto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compatto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45720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L'applicazione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delle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regole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del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gioco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nel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gameplay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influisce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sulla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motivazione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sulla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soddisfazione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dei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giocatori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oltre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guidarli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assisterli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finire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il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gioco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45720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Per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questo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motivo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è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necessario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prestare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particolare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attenzione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a non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sopraffare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il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pubblico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destinazione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con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troppi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conflitti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scelte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45720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Ad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esempio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se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gli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studenti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devono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seguire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un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percorso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specifico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, 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suggerimenti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dovrebbero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essere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visualizzati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sullo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schermo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in modo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che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possano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esplorare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mappa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Allo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stesso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modo,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possono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essere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integrate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modalità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operative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speciali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per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determinare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i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progressi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degli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studenti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fornire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feedback.</a:t>
            </a:r>
            <a:endParaRPr dirty="0"/>
          </a:p>
        </p:txBody>
      </p:sp>
      <p:sp>
        <p:nvSpPr>
          <p:cNvPr id="156" name="Google Shape;156;p9"/>
          <p:cNvSpPr txBox="1"/>
          <p:nvPr/>
        </p:nvSpPr>
        <p:spPr>
          <a:xfrm>
            <a:off x="1187624" y="1484264"/>
            <a:ext cx="6552728" cy="46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Informativo</a:t>
            </a:r>
            <a:endParaRPr sz="1800" b="1" i="1" u="none" strike="noStrike" cap="none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Základné">
  <a:themeElements>
    <a:clrScheme name="Green Yellow">
      <a:dk1>
        <a:srgbClr val="000000"/>
      </a:dk1>
      <a:lt1>
        <a:srgbClr val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1471</Words>
  <Application>Microsoft Office PowerPoint</Application>
  <PresentationFormat>On-screen Show (4:3)</PresentationFormat>
  <Paragraphs>73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Noto Sans Symbols</vt:lpstr>
      <vt:lpstr>Arial Black</vt:lpstr>
      <vt:lpstr>Calibri</vt:lpstr>
      <vt:lpstr>Verdana</vt:lpstr>
      <vt:lpstr>Arial</vt:lpstr>
      <vt:lpstr>Základné</vt:lpstr>
      <vt:lpstr>Elementi strutturali dei giochi educativi </vt:lpstr>
      <vt:lpstr>PANORAMICA DI QUESTLINE</vt:lpstr>
      <vt:lpstr>DESCRIZIONE DI QUESTLINE</vt:lpstr>
      <vt:lpstr>OBIETTIVI DI GIOCO</vt:lpstr>
      <vt:lpstr>OBIETTIVI DI APPRENDIMENTO</vt:lpstr>
      <vt:lpstr>RISULTATI ED ESITI</vt:lpstr>
      <vt:lpstr> SCENARIO DELLA TRAMA (NARRATIVA)</vt:lpstr>
      <vt:lpstr>INTERAZIONE</vt:lpstr>
      <vt:lpstr>NORME</vt:lpstr>
      <vt:lpstr>LIBERTÀ</vt:lpstr>
      <vt:lpstr>SFIDE E CONFLITTI</vt:lpstr>
      <vt:lpstr>RISORSE</vt:lpstr>
      <vt:lpstr>ESTETICA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Elementi strutturali dei giochi educativi </dc:title>
  <dc:creator>Zuzana Palková</dc:creator>
  <cp:lastModifiedBy>Athanasios Christopoulos</cp:lastModifiedBy>
  <cp:revision>9</cp:revision>
  <dcterms:created xsi:type="dcterms:W3CDTF">2019-02-10T21:49:04Z</dcterms:created>
  <dcterms:modified xsi:type="dcterms:W3CDTF">2022-09-15T15:35:53Z</dcterms:modified>
</cp:coreProperties>
</file>