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12"/>
    </p:embeddedFont>
    <p:embeddedFont>
      <p:font typeface="Arial Nova" panose="020B05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teB6DKncn2TdD8KHldfOEx1O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1136A1-E3F3-4AA3-ACC9-6122D04CDE5A}">
  <a:tblStyle styleId="{6F1136A1-E3F3-4AA3-ACC9-6122D04CDE5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</a:t>
            </a:fld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23" name="Google Shape;23;p1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  <a:defRPr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 panose="020B0604020202020204" pitchFamily="34" charset="0"/>
              </a:defRPr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 panose="020B0604020202020204" pitchFamily="34" charset="0"/>
              </a:defRPr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 panose="020B0604020202020204" pitchFamily="34" charset="0"/>
              </a:defRPr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dirty="0"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dirty="0"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11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 Nova" panose="020B0504020202020204" pitchFamily="34" charset="0"/>
          <a:ea typeface="Arial Nova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8A5EF"/>
              </a:buClr>
              <a:buSzPts val="4000"/>
            </a:pPr>
            <a:r>
              <a:rPr lang="en-US" sz="4000" b="1" dirty="0" err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Classificazione</a:t>
            </a:r>
            <a:r>
              <a:rPr lang="en-US" sz="4000" b="1" dirty="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4000" b="1" dirty="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meccaniche</a:t>
            </a:r>
            <a:r>
              <a:rPr lang="en-US" sz="4000" b="1" dirty="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4000" b="1" dirty="0" err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apprendimento</a:t>
            </a:r>
            <a:r>
              <a:rPr lang="en-US" sz="4000" b="1" dirty="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endParaRPr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 dirty="0">
              <a:solidFill>
                <a:schemeClr val="dk2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EF8E7B"/>
                </a:solidFill>
                <a:latin typeface="Arial" panose="020B0604020202020204" pitchFamily="34" charset="0"/>
                <a:sym typeface="Arial"/>
              </a:rPr>
              <a:t>Games-Based Learning &amp; Gamification in 3D Virtual Learning Environments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395536" y="319596"/>
            <a:ext cx="5791200" cy="117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dirty="0"/>
              <a:t>PANORAMICA DI QUESTLINE</a:t>
            </a:r>
            <a:endParaRPr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395536" y="1628800"/>
            <a:ext cx="82449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Classificazione</a:t>
            </a:r>
            <a:r>
              <a:rPr lang="en-US" sz="1800" b="1" i="1" dirty="0">
                <a:solidFill>
                  <a:srgbClr val="2F5496"/>
                </a:solidFill>
                <a:latin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della</a:t>
            </a:r>
            <a:r>
              <a:rPr lang="en-US" sz="1800" b="1" i="1" dirty="0">
                <a:solidFill>
                  <a:srgbClr val="2F5496"/>
                </a:solidFill>
                <a:latin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meccanica</a:t>
            </a:r>
            <a:r>
              <a:rPr lang="en-US" sz="1800" b="1" i="1" dirty="0">
                <a:solidFill>
                  <a:srgbClr val="2F5496"/>
                </a:solidFill>
                <a:latin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dell'apprendimento</a:t>
            </a:r>
            <a:r>
              <a:rPr lang="en-US" sz="1800" b="1" i="1" dirty="0">
                <a:solidFill>
                  <a:srgbClr val="2F5496"/>
                </a:solidFill>
                <a:latin typeface="Arial" panose="020B0604020202020204" pitchFamily="34" charset="0"/>
              </a:rPr>
              <a:t>
</a:t>
            </a: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1110998905"/>
              </p:ext>
            </p:extLst>
          </p:nvPr>
        </p:nvGraphicFramePr>
        <p:xfrm>
          <a:off x="395536" y="2204864"/>
          <a:ext cx="8244900" cy="4419710"/>
        </p:xfrm>
        <a:graphic>
          <a:graphicData uri="http://schemas.openxmlformats.org/drawingml/2006/table">
            <a:tbl>
              <a:tblPr firstRow="1" bandRow="1">
                <a:noFill/>
                <a:tableStyleId>{6F1136A1-E3F3-4AA3-ACC9-6122D04CDE5A}</a:tableStyleId>
              </a:tblPr>
              <a:tblGrid>
                <a:gridCol w="41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rial" panose="020B0604020202020204" pitchFamily="34" charset="0"/>
                        </a:rPr>
                        <a:t>Quest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rial" panose="020B0604020202020204" pitchFamily="34" charset="0"/>
                        </a:rPr>
                        <a:t>Task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Azione </a:t>
                      </a:r>
                      <a:r>
                        <a:rPr lang="en-US" sz="1600" b="0" u="none" strike="noStrike" cap="none" dirty="0"/>
                        <a:t>/ </a:t>
                      </a:r>
                      <a:r>
                        <a:rPr lang="en-US" sz="1600" b="0" u="none" strike="noStrike" cap="none" dirty="0" err="1"/>
                        <a:t>Compito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Studio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Tutorial </a:t>
                      </a:r>
                      <a:r>
                        <a:rPr lang="en-US" sz="1600" b="0" u="none" strike="noStrike" cap="none" dirty="0" err="1"/>
                        <a:t>didattico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/>
                          <a:sym typeface="Arial"/>
                        </a:rPr>
                        <a:t>Studio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 panose="020B0604020202020204" pitchFamily="34" charset="0"/>
                        </a:rPr>
                        <a:t>Dimostrazione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/>
                          <a:sym typeface="Arial"/>
                        </a:rPr>
                        <a:t>Studio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 panose="020B0604020202020204" pitchFamily="34" charset="0"/>
                        </a:rPr>
                        <a:t>Valutazione</a:t>
                      </a:r>
                      <a:r>
                        <a:rPr lang="en-US" sz="1600" b="0" u="none" strike="noStrike" cap="none" dirty="0"/>
                        <a:t> / Feedback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/>
                          <a:sym typeface="Arial"/>
                        </a:rPr>
                        <a:t>Studio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 panose="020B0604020202020204" pitchFamily="34" charset="0"/>
                        </a:rPr>
                        <a:t>Riflettere</a:t>
                      </a:r>
                      <a:r>
                        <a:rPr lang="en-US" sz="1600" b="0" u="none" strike="noStrike" cap="none" dirty="0"/>
                        <a:t> / </a:t>
                      </a:r>
                      <a:r>
                        <a:rPr lang="en-US" sz="1600" b="0" u="none" strike="noStrike" cap="none" dirty="0" err="1"/>
                        <a:t>Discutere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/>
                          <a:sym typeface="Arial"/>
                        </a:rPr>
                        <a:t>Studio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Livello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6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Sfida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u="none" strike="noStrike" cap="none" dirty="0">
                          <a:latin typeface="Arial" panose="020B0604020202020204" pitchFamily="34" charset="0"/>
                        </a:rPr>
                        <a:t>Scegli 2 Meccanica di apprendimento e fornisci una breve descrizione di un intervento educativo in un ambiente di apprendimento virtuale 3D.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Boss Fight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Quiz-Based Game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Punti</a:t>
                      </a: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esperienza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rial" panose="020B0604020202020204" pitchFamily="34" charset="0"/>
                        </a:rPr>
                        <a:t>500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/>
                          <a:sym typeface="Arial"/>
                        </a:rPr>
                        <a:t>Risultato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 panose="020B0604020202020204" pitchFamily="34" charset="0"/>
                        </a:rPr>
                        <a:t>Imparare</a:t>
                      </a:r>
                      <a:r>
                        <a:rPr lang="en-US" sz="1600" b="0" u="none" strike="noStrike" cap="none" dirty="0"/>
                        <a:t> le </a:t>
                      </a:r>
                      <a:r>
                        <a:rPr lang="en-US" sz="1600" b="0" u="none" strike="noStrike" cap="none" dirty="0" err="1"/>
                        <a:t>regole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DESCRIZIONE QUESTLINE</a:t>
            </a:r>
            <a:endParaRPr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87524" y="1896816"/>
            <a:ext cx="8352928" cy="480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"Le meccaniche di apprendimento sono modelli di comportamento o elementi costitutivi dell'interattività dello studente, che possono essere una singola azione o un insieme di azioni correlate che formano l'attività di apprendimento essenziale che viene ripetuta durante un gioco."
I loro principi chiave sono basati su teorie o modelli di apprendimento consolidati e costituiscono il mezzo che "traduce" gli obiettivi di apprendimento in elementi di gioco.
Ogni gioco educativo ha meccaniche di apprendimento che governano le regole e le modalità di interazione utilizzate per motivare e coinvolgere i giocatori a completare il gioco e, infine, espandere le loro conoscenze e / o sviluppare le loro abilità.
In questa </a:t>
            </a:r>
            <a:r>
              <a:rPr lang="it-IT" sz="1600" b="0" dirty="0" err="1"/>
              <a:t>questline</a:t>
            </a:r>
            <a:r>
              <a:rPr lang="it-IT" sz="1600" b="0" dirty="0"/>
              <a:t> mappiamo e discutiamo gli elementi chiave dei meccanismi di apprendimento più ampiamente adottati che possono essere utilizzati in diversi livelli e contesti educativi.</a:t>
            </a:r>
            <a:endParaRPr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1187624" y="1431496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2F5496"/>
                </a:solidFill>
                <a:latin typeface="Arial" panose="020B0604020202020204" pitchFamily="34" charset="0"/>
                <a:sym typeface="Arial"/>
              </a:rPr>
              <a:t>Highlights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31505" y="474921"/>
            <a:ext cx="5791200" cy="77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AZIONE / TASK</a:t>
            </a:r>
            <a:endParaRPr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400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Negli scenari di apprendimento digitale ci si aspetta che gli studenti eseguano una serie di azioni ripetitive per completare le attività date.
I giochi educativi inquadrati in questa categoria si basano principalmente sui principi dell'apprendimento basato sui problemi o sui compiti mentre, nei casi in cui gli studenti sono tenuti a lavorare insieme per raggiungere un obiettivo comune, potrebbe anche essere correlato all'apprendimento collaborativo.
A seconda della natura del compito educativo, gli studenti possono sviluppare una vasta gamma di abilità cognitive, tecniche o sociali.
Le attività educative associate a questa meccanica includono giochi di ruolo, discussioni in coppia / di gruppo, esplorazione e osservazione e altre attività "pratiche".</a:t>
            </a:r>
            <a:endParaRPr dirty="0"/>
          </a:p>
        </p:txBody>
      </p:sp>
      <p:sp>
        <p:nvSpPr>
          <p:cNvPr id="122" name="Google Shape;122;p4"/>
          <p:cNvSpPr txBox="1"/>
          <p:nvPr/>
        </p:nvSpPr>
        <p:spPr>
          <a:xfrm>
            <a:off x="1187624" y="1487586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323526" y="323031"/>
            <a:ext cx="5791200" cy="74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TUTORIAL DIDATTICO</a:t>
            </a:r>
            <a:endParaRPr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45973" y="1803348"/>
            <a:ext cx="8651798" cy="48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I tutorial educativi sono attività guidate da istruttori e / o autogestite che consentono agli studenti di acquisire conoscenze teoriche o consolidare le loro abilità pratiche.
Attingono ai principi dei modelli costruttivisti / </a:t>
            </a:r>
            <a:r>
              <a:rPr lang="it-IT" sz="1600" b="0" dirty="0" err="1"/>
              <a:t>costruzionisti</a:t>
            </a:r>
            <a:r>
              <a:rPr lang="it-IT" sz="1600" b="0" dirty="0"/>
              <a:t> e occasionalmente coinvolgono la collaborazione tra studenti.
A seconda della natura della materia educativa, possono essere basati sulla discussione, in cui l'attenzione è rivolta all'esplorazione più profonda del contenuto del corso attraverso discussioni e dibattiti, o possono coinvolgere attività pratiche, in cui l'enfasi è sullo sviluppo di abilità pratiche.
In entrambi i casi, il valore aggiunto di questo approccio risiede anche nell'opportunità offerta ai discenti di partecipare a conoscenze e competenze in sessioni di domande e risposte (follow-up).
Per l'integrazione di questa meccanica, si consiglia l'uso di diverse risorse multimediali (ad esempio, diapositive PowerPoint, video).</a:t>
            </a:r>
            <a:endParaRPr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323527" y="1205649"/>
            <a:ext cx="8358311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477069" y="424312"/>
            <a:ext cx="5791200" cy="64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DIMOSTRAZIONE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53498" y="1835142"/>
            <a:ext cx="8919052" cy="502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Gli ambienti di apprendimento virtuale 3D consentono agli educatori di dimostrare argomenti e concetti astratti che sono difficili o addirittura impossibili da esplorare in classe convenzionale.
I giochi educativi inquadrati in questa categoria si basano principalmente su</a:t>
            </a:r>
            <a:r>
              <a:rPr lang="en-US" sz="1600" b="0" dirty="0">
                <a:sym typeface="Arial"/>
              </a:rPr>
              <a:t>:</a:t>
            </a:r>
            <a:endParaRPr dirty="0"/>
          </a:p>
          <a:p>
            <a:pPr lvl="1" indent="-457200" algn="just">
              <a:lnSpc>
                <a:spcPct val="150000"/>
              </a:lnSpc>
              <a:buSzPts val="1600"/>
              <a:buFont typeface="Noto Sans Symbols"/>
              <a:buChar char="✔"/>
            </a:pPr>
            <a:r>
              <a:rPr lang="it-IT" sz="1600" dirty="0">
                <a:latin typeface="Arial" panose="020B0604020202020204" pitchFamily="34" charset="0"/>
              </a:rPr>
              <a:t>i principi del comportamentismo, quando simulano scenari che evidenziano le relazioni tra 'causa ed effetto'.
l'approccio dell'Apprendimento Esperienziale, quando agli studenti viene richiesto di osservare e imitare le azioni che l'educatore responsabile compie.
la teoria del Social Learning, quando le attività didattiche prevedono l'interazione tra gli studenti</a:t>
            </a:r>
            <a:r>
              <a:rPr lang="en-US" sz="1600" b="0" dirty="0">
                <a:latin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</a:endParaRPr>
          </a:p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Le attività educative associate a questa meccanica includono simulazioni, modellazione e programmazione 3D, gite virtuali basate su scenari ed esplorazioni guidate tramite storytelling.</a:t>
            </a:r>
            <a:endParaRPr dirty="0"/>
          </a:p>
        </p:txBody>
      </p:sp>
      <p:sp>
        <p:nvSpPr>
          <p:cNvPr id="136" name="Google Shape;136;p6"/>
          <p:cNvSpPr txBox="1"/>
          <p:nvPr/>
        </p:nvSpPr>
        <p:spPr>
          <a:xfrm>
            <a:off x="1187624" y="1196751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419100" y="495300"/>
            <a:ext cx="5791200" cy="70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VALUTAZIONE</a:t>
            </a:r>
            <a:endParaRPr dirty="0"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43508" y="1997247"/>
            <a:ext cx="864096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500" b="0" dirty="0"/>
              <a:t>Oltre alla conduzione di attività che facilitano l'apprendimento, i progettisti e i professionisti possono anche integrare compiti relativi alla valutazione come mezzo per consentire agli studenti di acquisire approfondimenti relativi ai loro progressi e avanzamenti di apprendimento.
Nei </a:t>
            </a:r>
            <a:r>
              <a:rPr lang="it-IT" sz="1500" b="0" dirty="0" err="1"/>
              <a:t>Serious</a:t>
            </a:r>
            <a:r>
              <a:rPr lang="it-IT" sz="1500" b="0" dirty="0"/>
              <a:t> Games, la valutazione dello studente può essere continua (ad esempio, procedendo da un livello all'altro), con difficoltà di impalcatura (ad esempio, il completamento di compiti più impegnativi) e stealth (cioè incorporato nelle attività </a:t>
            </a:r>
            <a:r>
              <a:rPr lang="it-IT" sz="1500" b="0" dirty="0" err="1"/>
              <a:t>gamificate</a:t>
            </a:r>
            <a:r>
              <a:rPr lang="it-IT" sz="1500" b="0" dirty="0"/>
              <a:t>).
Questi elementi assicurano che l'esperienza del flusso rimanga inalterata, consentendo al contempo agli educatori di ottenere informazioni utili relative alla costruzione delle conoscenze e delle competenze degli studenti.
Un approccio tipico per facilitare la valutazione negli ambienti di apprendimento digitale consiste nell'acquisire, registrare ed estrarre i comportamenti degli studenti attraverso i registri (digitali) degli utenti. </a:t>
            </a:r>
            <a:endParaRPr sz="1500" dirty="0"/>
          </a:p>
        </p:txBody>
      </p:sp>
      <p:sp>
        <p:nvSpPr>
          <p:cNvPr id="143" name="Google Shape;143;p7"/>
          <p:cNvSpPr txBox="1"/>
          <p:nvPr/>
        </p:nvSpPr>
        <p:spPr>
          <a:xfrm>
            <a:off x="1187624" y="1359249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85775" y="564622"/>
            <a:ext cx="5791200" cy="73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FEEDBACK</a:t>
            </a:r>
            <a:endParaRPr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143508" y="2400898"/>
            <a:ext cx="8640960" cy="292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Dopo il completamento di un'unità di assegnazione è importante considerare anche la fornitura di feedback.
Nel contesto delle attività </a:t>
            </a:r>
            <a:r>
              <a:rPr lang="it-IT" sz="1600" b="0" dirty="0" err="1"/>
              <a:t>gamificate</a:t>
            </a:r>
            <a:r>
              <a:rPr lang="it-IT" sz="1600" b="0" dirty="0"/>
              <a:t> nei mondi virtuali 3D, il feedback può essere fornito sia durante (ad esempio, fallimento / replay, fornitura di suggerimenti / aiuto) che dopo il gioco (ad esempio, momenti di riflessione, guardare gli altri giocare, revisione delle attività recenti).
La natura del feedback può assumere più forme (ad esempio, testo, audiovisivo) e può essere utilizzata isolatamente o in combinazione.</a:t>
            </a:r>
            <a:endParaRPr dirty="0"/>
          </a:p>
        </p:txBody>
      </p:sp>
      <p:sp>
        <p:nvSpPr>
          <p:cNvPr id="150" name="Google Shape;150;p8"/>
          <p:cNvSpPr txBox="1"/>
          <p:nvPr/>
        </p:nvSpPr>
        <p:spPr>
          <a:xfrm>
            <a:off x="1187624" y="1644223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RIFLETTERE / DISCUTERE</a:t>
            </a:r>
            <a:endParaRPr dirty="0"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143508" y="2271919"/>
            <a:ext cx="8640960" cy="417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✔"/>
            </a:pPr>
            <a:r>
              <a:rPr lang="it-IT" sz="1600" b="0" dirty="0"/>
              <a:t>Dopo il completamento dei compiti educativi, gli educatori devono fornire opportunità di riflessione critica e discussione.
Come processo, può avvenire al di fuori del contesto di gioco (debriefing) e può includere diari riflessivi, mentoring e critica del gioco.
Oltre ai benefici diretti che questo processo ha per gli studenti, consente anche ai progettisti didattici di valutare se la scelta dei giochi ha incontrato la motivazione e l'interesse degli studenti, gli elementi particolari che gli sono piaciuti di più e gli aspetti dei giochi che li hanno sfidati di più, nonché come sono riusciti a superare le sfide presentate.
Basata sulla discussione, orientata al gruppo o peer-to-peer, la riflessione può essere condotta con studenti più avanzati sulla base di una serie di linee guida predefinite.</a:t>
            </a:r>
            <a:endParaRPr dirty="0"/>
          </a:p>
        </p:txBody>
      </p:sp>
      <p:sp>
        <p:nvSpPr>
          <p:cNvPr id="157" name="Google Shape;157;p9"/>
          <p:cNvSpPr txBox="1"/>
          <p:nvPr/>
        </p:nvSpPr>
        <p:spPr>
          <a:xfrm>
            <a:off x="1187624" y="1644223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solidFill>
                  <a:srgbClr val="2F5496"/>
                </a:solidFill>
                <a:latin typeface="Arial" panose="020B0604020202020204" pitchFamily="34" charset="0"/>
              </a:rPr>
              <a:t>Informativo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1020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Noto Sans Symbols</vt:lpstr>
      <vt:lpstr>Calibri</vt:lpstr>
      <vt:lpstr>Arial Nova</vt:lpstr>
      <vt:lpstr>Arial </vt:lpstr>
      <vt:lpstr>Arial</vt:lpstr>
      <vt:lpstr>Verdana</vt:lpstr>
      <vt:lpstr>Arial Black</vt:lpstr>
      <vt:lpstr>Základné</vt:lpstr>
      <vt:lpstr>Classificazione delle meccaniche di apprendimento
</vt:lpstr>
      <vt:lpstr>PANORAMICA DI QUESTLINE</vt:lpstr>
      <vt:lpstr>DESCRIZIONE QUESTLINE</vt:lpstr>
      <vt:lpstr>AZIONE / TASK</vt:lpstr>
      <vt:lpstr>TUTORIAL DIDATTICO</vt:lpstr>
      <vt:lpstr>DIMOSTRAZIONE</vt:lpstr>
      <vt:lpstr>VALUTAZIONE</vt:lpstr>
      <vt:lpstr>FEEDBACK</vt:lpstr>
      <vt:lpstr>RIFLETTERE / DISCUTERE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Classificazione delle meccaniche di apprendimento</dc:title>
  <dc:creator>Zuzana Palková</dc:creator>
  <cp:lastModifiedBy>Athanasios Christopoulos</cp:lastModifiedBy>
  <cp:revision>7</cp:revision>
  <dcterms:created xsi:type="dcterms:W3CDTF">2019-02-10T21:49:04Z</dcterms:created>
  <dcterms:modified xsi:type="dcterms:W3CDTF">2022-09-15T15:37:56Z</dcterms:modified>
</cp:coreProperties>
</file>