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315200" cy="9601200"/>
  <p:embeddedFontLst>
    <p:embeddedFont>
      <p:font typeface="Arial Black" panose="020B0A0402010202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VIG/6mCGns2cOO8Tg02lgsE2Z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DB7C0A-7A3A-4C27-B94F-97C8001E44C7}">
  <a:tblStyle styleId="{1BDB7C0A-7A3A-4C27-B94F-97C8001E44C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6E7"/>
          </a:solidFill>
        </a:fill>
      </a:tcStyle>
    </a:wholeTbl>
    <a:band1H>
      <a:tcTxStyle/>
      <a:tcStyle>
        <a:tcBdr/>
        <a:fill>
          <a:solidFill>
            <a:srgbClr val="DDEC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EC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https://spencerauthor.com/game-based-learning/</a:t>
            </a: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á snímk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Arial Black"/>
              <a:buNone/>
              <a:defRPr sz="600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4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 rot="5400000">
            <a:off x="2080419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 rot="5400000">
            <a:off x="5157391" y="2596754"/>
            <a:ext cx="500141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  <a:defRPr b="1">
                <a:latin typeface="Arial "/>
                <a:ea typeface="Arial "/>
                <a:cs typeface="Arial "/>
                <a:sym typeface="Arial 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Arial Black"/>
              <a:buNone/>
              <a:defRPr sz="7200" b="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ok s popiso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Introduzione al Corso di Gamification</a:t>
            </a:r>
            <a:br>
              <a:rPr lang="en-US" sz="4000" b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1">
              <a:solidFill>
                <a:srgbClr val="08A5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285728"/>
            <a:ext cx="1928826" cy="5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small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2020-1-UK01-KA201-079177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F8E7B"/>
                </a:solidFill>
                <a:latin typeface="Arial"/>
                <a:ea typeface="Arial"/>
                <a:cs typeface="Arial"/>
                <a:sym typeface="Arial"/>
              </a:rPr>
              <a:t>Games-Based Learning &amp; Gamification in 3D Virtual Learning Environments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 "/>
              <a:buNone/>
            </a:pPr>
            <a:r>
              <a:rPr lang="en-US" dirty="0"/>
              <a:t>VALUTAZIONE DEL CORSO</a:t>
            </a:r>
            <a:endParaRPr dirty="0"/>
          </a:p>
        </p:txBody>
      </p:sp>
      <p:graphicFrame>
        <p:nvGraphicFramePr>
          <p:cNvPr id="165" name="Google Shape;165;p10"/>
          <p:cNvGraphicFramePr/>
          <p:nvPr>
            <p:extLst>
              <p:ext uri="{D42A27DB-BD31-4B8C-83A1-F6EECF244321}">
                <p14:modId xmlns:p14="http://schemas.microsoft.com/office/powerpoint/2010/main" val="3682909640"/>
              </p:ext>
            </p:extLst>
          </p:nvPr>
        </p:nvGraphicFramePr>
        <p:xfrm>
          <a:off x="107476" y="2132266"/>
          <a:ext cx="8784950" cy="4573016"/>
        </p:xfrm>
        <a:graphic>
          <a:graphicData uri="http://schemas.openxmlformats.org/drawingml/2006/table">
            <a:tbl>
              <a:tblPr firstRow="1" firstCol="1" bandRow="1">
                <a:noFill/>
                <a:tableStyleId>{1BDB7C0A-7A3A-4C27-B94F-97C8001E44C7}</a:tableStyleId>
              </a:tblPr>
              <a:tblGrid>
                <a:gridCol w="136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Assessment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Theme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Evaluation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Experience Points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Apprendimento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basato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sul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gioco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e gamification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Quiz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 XP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Generi Serious Games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Quiz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200 XP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Ruoli del giocatore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Quiz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50 XP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Attività in Mondi Virtuali 3D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Quiz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00 XP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Elementi di Serious Games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Quiz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50 XP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Meccanica dell'apprendimento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Quiz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00 XP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#7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Meccanica di gioco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Quiz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00 XP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Decostruire giochi educativi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6" name="Google Shape;166;p10"/>
          <p:cNvSpPr txBox="1"/>
          <p:nvPr/>
        </p:nvSpPr>
        <p:spPr>
          <a:xfrm>
            <a:off x="107449" y="1524318"/>
            <a:ext cx="878497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Panoramica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di Gamification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403934" y="460718"/>
            <a:ext cx="5791200" cy="7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COURSE ASSESSMENT</a:t>
            </a:r>
            <a:endParaRPr dirty="0"/>
          </a:p>
        </p:txBody>
      </p:sp>
      <p:graphicFrame>
        <p:nvGraphicFramePr>
          <p:cNvPr id="172" name="Google Shape;172;p11"/>
          <p:cNvGraphicFramePr/>
          <p:nvPr>
            <p:extLst>
              <p:ext uri="{D42A27DB-BD31-4B8C-83A1-F6EECF244321}">
                <p14:modId xmlns:p14="http://schemas.microsoft.com/office/powerpoint/2010/main" val="549839299"/>
              </p:ext>
            </p:extLst>
          </p:nvPr>
        </p:nvGraphicFramePr>
        <p:xfrm>
          <a:off x="1545686" y="2348850"/>
          <a:ext cx="5462725" cy="2658683"/>
        </p:xfrm>
        <a:graphic>
          <a:graphicData uri="http://schemas.openxmlformats.org/drawingml/2006/table">
            <a:tbl>
              <a:tblPr firstRow="1" firstCol="1" bandRow="1">
                <a:noFill/>
                <a:tableStyleId>{1BDB7C0A-7A3A-4C27-B94F-97C8001E44C7}</a:tableStyleId>
              </a:tblPr>
              <a:tblGrid>
                <a:gridCol w="7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Rank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Experience Points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Completion Rate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≥ 1250 XP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Perito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≥ 1500 XP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Studente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≥ 1750 XP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Esploratore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≥ 2000 XP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80%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Avventuriero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≥ 2250 XP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90%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Campione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" name="Google Shape;174;p11"/>
          <p:cNvSpPr txBox="1"/>
          <p:nvPr/>
        </p:nvSpPr>
        <p:spPr>
          <a:xfrm>
            <a:off x="96043" y="1703939"/>
            <a:ext cx="546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Leaderboard: </a:t>
            </a:r>
            <a:r>
              <a:rPr lang="en-US" sz="1800" b="1" i="1" dirty="0">
                <a:solidFill>
                  <a:srgbClr val="2F5496"/>
                </a:solidFill>
              </a:rPr>
              <a:t>Scala </a:t>
            </a:r>
            <a:r>
              <a:rPr lang="en-US" sz="1800" b="1" i="1" dirty="0" err="1">
                <a:solidFill>
                  <a:srgbClr val="2F5496"/>
                </a:solidFill>
              </a:rPr>
              <a:t>esperienza-classifica</a:t>
            </a:r>
            <a:endParaRPr dirty="0"/>
          </a:p>
        </p:txBody>
      </p:sp>
      <p:sp>
        <p:nvSpPr>
          <p:cNvPr id="175" name="Google Shape;175;p11"/>
          <p:cNvSpPr txBox="1"/>
          <p:nvPr/>
        </p:nvSpPr>
        <p:spPr>
          <a:xfrm>
            <a:off x="3826256" y="5092848"/>
            <a:ext cx="417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2F5496"/>
                </a:solidFill>
              </a:rPr>
              <a:t>Il </a:t>
            </a:r>
            <a:r>
              <a:rPr lang="en-US" sz="1600" b="1" i="1" dirty="0" err="1">
                <a:solidFill>
                  <a:srgbClr val="2F5496"/>
                </a:solidFill>
              </a:rPr>
              <a:t>massimo</a:t>
            </a:r>
            <a:r>
              <a:rPr lang="en-US" sz="1600" b="1" i="1" dirty="0">
                <a:solidFill>
                  <a:srgbClr val="2F5496"/>
                </a:solidFill>
              </a:rPr>
              <a:t> </a:t>
            </a:r>
            <a:r>
              <a:rPr lang="en-US" sz="1600" b="1" i="1" dirty="0" err="1">
                <a:solidFill>
                  <a:srgbClr val="2F5496"/>
                </a:solidFill>
              </a:rPr>
              <a:t>dei</a:t>
            </a:r>
            <a:r>
              <a:rPr lang="en-US" sz="1600" b="1" i="1" dirty="0">
                <a:solidFill>
                  <a:srgbClr val="2F5496"/>
                </a:solidFill>
              </a:rPr>
              <a:t> </a:t>
            </a:r>
            <a:r>
              <a:rPr lang="en-US" sz="1600" b="1" i="1" dirty="0" err="1">
                <a:solidFill>
                  <a:srgbClr val="2F5496"/>
                </a:solidFill>
              </a:rPr>
              <a:t>Punti</a:t>
            </a:r>
            <a:r>
              <a:rPr lang="en-US" sz="1600" b="1" i="1" dirty="0">
                <a:solidFill>
                  <a:srgbClr val="2F5496"/>
                </a:solidFill>
              </a:rPr>
              <a:t> </a:t>
            </a:r>
            <a:r>
              <a:rPr lang="en-US" sz="1600" b="1" i="1" dirty="0" err="1">
                <a:solidFill>
                  <a:srgbClr val="2F5496"/>
                </a:solidFill>
              </a:rPr>
              <a:t>Esperienza</a:t>
            </a:r>
            <a:r>
              <a:rPr lang="en-US" sz="1600" b="1" i="1" dirty="0">
                <a:solidFill>
                  <a:srgbClr val="2F5496"/>
                </a:solidFill>
              </a:rPr>
              <a:t> è</a:t>
            </a:r>
            <a:r>
              <a:rPr lang="en-US" sz="16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2.500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>
            <a:spLocks noGrp="1"/>
          </p:cNvSpPr>
          <p:nvPr>
            <p:ph type="title"/>
          </p:nvPr>
        </p:nvSpPr>
        <p:spPr>
          <a:xfrm>
            <a:off x="439444" y="443884"/>
            <a:ext cx="5791200" cy="76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LETTURA CONSIGLIATA</a:t>
            </a:r>
            <a:endParaRPr dirty="0"/>
          </a:p>
        </p:txBody>
      </p:sp>
      <p:sp>
        <p:nvSpPr>
          <p:cNvPr id="181" name="Google Shape;181;p12"/>
          <p:cNvSpPr txBox="1">
            <a:spLocks noGrp="1"/>
          </p:cNvSpPr>
          <p:nvPr>
            <p:ph type="body" idx="1"/>
          </p:nvPr>
        </p:nvSpPr>
        <p:spPr>
          <a:xfrm>
            <a:off x="171620" y="1478866"/>
            <a:ext cx="8643905" cy="515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Chou, Y. K. (2019). 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Actionable gamification: Beyond points, badges, and leaderboards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Packt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Publishing Ltd.</a:t>
            </a:r>
            <a:endParaRPr dirty="0"/>
          </a:p>
          <a:p>
            <a:pPr marL="285750" lvl="0" indent="-285750" algn="just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Fogg, B. J. (2009). A behavior model for persuasive design. In 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Proceedings of the 4</a:t>
            </a:r>
            <a:r>
              <a:rPr lang="en-US" sz="1600" b="0" i="1" baseline="30000" dirty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 International Conference on Persuasive Technology 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(pp. 1-7).</a:t>
            </a:r>
            <a:endParaRPr dirty="0"/>
          </a:p>
          <a:p>
            <a:pPr marL="285750" lvl="0" indent="-285750" algn="just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Fullerton, T. (2019). 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Game design workshop: a </a:t>
            </a:r>
            <a:r>
              <a:rPr lang="en-US" sz="1600" b="0" i="1" dirty="0" err="1">
                <a:latin typeface="Arial"/>
                <a:ea typeface="Arial"/>
                <a:cs typeface="Arial"/>
                <a:sym typeface="Arial"/>
              </a:rPr>
              <a:t>playcentric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 approach to creating innovative games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AK Peters/CRC Press.</a:t>
            </a:r>
            <a:endParaRPr dirty="0"/>
          </a:p>
          <a:p>
            <a:pPr marL="285750" lvl="0" indent="-285750" algn="just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Hamari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J., Koivisto, J., &amp;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Sarsa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H. (2014, January). Does gamification work? A literature review of empirical studies on gamification. In 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Proceedings of the 47</a:t>
            </a:r>
            <a:r>
              <a:rPr lang="en-US" sz="1600" b="0" i="1" baseline="30000" dirty="0"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Hawaii international conference on system sciences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(pp. 3025-3034). IEEE.</a:t>
            </a:r>
            <a:endParaRPr dirty="0"/>
          </a:p>
          <a:p>
            <a:pPr marL="285750" lvl="0" indent="-285750" algn="just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Kapp, K. M. (2012). 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The gamification of learning and instruction: game-based methods and strategies for training and education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John Wiley &amp; Sons.</a:t>
            </a:r>
            <a:endParaRPr dirty="0"/>
          </a:p>
          <a:p>
            <a:pPr marL="285750" lvl="0" indent="-285750" algn="just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Lee, J. J., &amp; Hammer, J. (2011). Gamification in education: What, how, why bother?. 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Academic Exchange Quarterly, 15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(2), 146.</a:t>
            </a:r>
            <a:endParaRPr dirty="0"/>
          </a:p>
          <a:p>
            <a:pPr marL="285750" lvl="0" indent="-285750" algn="just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Walz, S. P., &amp;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Deterding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S. (Eds.). (2014). 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The gameful world: Approaches, issues, applications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MIT Press.</a:t>
            </a:r>
            <a:endParaRPr dirty="0"/>
          </a:p>
          <a:p>
            <a:pPr marL="285750" lvl="0" indent="-285750" algn="just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Werbach, K., &amp; Hunter, D. (2015). </a:t>
            </a:r>
            <a:r>
              <a:rPr lang="en-US" sz="1600" b="0" i="1" dirty="0">
                <a:latin typeface="Arial"/>
                <a:ea typeface="Arial"/>
                <a:cs typeface="Arial"/>
                <a:sym typeface="Arial"/>
              </a:rPr>
              <a:t>The gamification toolkit: dynamics, mechanics, and components for the win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Wharton School Press.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 "/>
              <a:buNone/>
            </a:pPr>
            <a:r>
              <a:rPr lang="en-US" dirty="0"/>
              <a:t>PANORAMICA DEL CORSO</a:t>
            </a:r>
            <a:br>
              <a:rPr lang="en-US" dirty="0"/>
            </a:br>
            <a:endParaRPr dirty="0"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109477" y="2296473"/>
            <a:ext cx="8750438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riguarda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l'implementazione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/ gamification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generano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coinvolgimento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sostenuto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producono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benefici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misurabili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rivolto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servono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primaria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secondaria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compresa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l'educazione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bisogni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speciali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scopo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introdur</a:t>
            </a:r>
            <a:r>
              <a:rPr lang="en-US" sz="1600" b="0" dirty="0" err="1"/>
              <a:t>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concetti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Games-Based Learning / Gamification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garantendo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un'implementazione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responsabile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successo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paesi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/>
              <a:t>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materie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scolastiche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principalmente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/>
              <a:t>orientato</a:t>
            </a:r>
            <a:r>
              <a:rPr lang="en-US" sz="1600" b="0" dirty="0"/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svolgimento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gamificate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Ambienti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Realtà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(Mondi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3D) ma non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richieste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particolari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tecniche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esperienze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95536" y="1524318"/>
            <a:ext cx="829126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Introduzione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al Corso di Gamification</a:t>
            </a:r>
            <a:endParaRPr sz="2000" b="1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 descr="Seven Reasons to Pilot a Game-Based Learning Unit - John Spenc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75501"/>
            <a:ext cx="8927976" cy="2897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 "/>
              <a:buNone/>
            </a:pPr>
            <a:r>
              <a:rPr lang="en-US"/>
              <a:t>DESCRIZIONE DEL CORSO</a:t>
            </a:r>
            <a:br>
              <a:rPr lang="en-US"/>
            </a:br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314650" y="2016753"/>
            <a:ext cx="8100392" cy="1589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considerato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approcci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diffusi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aumentare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aumentare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coinvolgimento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La gamification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definita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l'applicazione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tecniche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non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(come business,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istruzione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13792" y="1440092"/>
            <a:ext cx="8100392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Highlights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 "/>
              <a:buNone/>
            </a:pPr>
            <a:r>
              <a:rPr lang="en-US"/>
              <a:t>DESCRIZIONE DEL CORSO</a:t>
            </a:r>
            <a:br>
              <a:rPr lang="en-US"/>
            </a:b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253014" y="2384390"/>
            <a:ext cx="8495450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completamento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successo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sarai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di…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comprendere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vantaggi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svantaggi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gamification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nell'istruzione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identificare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potenziale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Serious Games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disponibili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considerazione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preferenze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esigenze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educative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600" b="0" dirty="0" err="1"/>
              <a:t>gli</a:t>
            </a:r>
            <a:r>
              <a:rPr lang="en-US" sz="1600" b="0" dirty="0"/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stabilire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nuove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pratiche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educative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integrando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funzionalità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sui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strategie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gamification.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integrare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strumenti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ICT (come 3D Virtual Worlds)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interventi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misura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classe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457200" y="1524318"/>
            <a:ext cx="829126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Risultati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previsti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323528" y="2562931"/>
            <a:ext cx="8352928" cy="361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In termini di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conoscenza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…</a:t>
            </a:r>
            <a:endParaRPr sz="1600" i="1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comprendere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principi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teorici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concettuali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sui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identificare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differenze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generi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/>
              <a:t>Serious Games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descrivere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strutturali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comprendere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potenziale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portare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nell'educazione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In termini di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…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condurre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ricerche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indipendenti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relative ai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piani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lezione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gamification.</a:t>
            </a:r>
            <a:br>
              <a:rPr lang="en-US" sz="16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educative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gamificate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Mondi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3D.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63470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 "/>
              <a:buNone/>
            </a:pPr>
            <a:r>
              <a:rPr lang="en-US" dirty="0"/>
              <a:t>OBIETTIVI DI APPRENDIMENTO</a:t>
            </a:r>
            <a:endParaRPr dirty="0"/>
          </a:p>
        </p:txBody>
      </p:sp>
      <p:sp>
        <p:nvSpPr>
          <p:cNvPr id="130" name="Google Shape;130;p5"/>
          <p:cNvSpPr txBox="1"/>
          <p:nvPr/>
        </p:nvSpPr>
        <p:spPr>
          <a:xfrm>
            <a:off x="323528" y="1939731"/>
            <a:ext cx="83529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Risultati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previsti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412812" y="277006"/>
            <a:ext cx="620303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 "/>
              <a:buNone/>
            </a:pPr>
            <a:r>
              <a:rPr lang="en-US" dirty="0"/>
              <a:t>OBIETTIVI DI APPRENDIMENTO</a:t>
            </a:r>
            <a:endParaRPr dirty="0"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323528" y="2527420"/>
            <a:ext cx="8291264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In termini di </a:t>
            </a:r>
            <a:r>
              <a:rPr lang="en-US" sz="1600" i="1" dirty="0" err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i="1" dirty="0">
                <a:latin typeface="Arial"/>
                <a:ea typeface="Arial"/>
                <a:cs typeface="Arial"/>
                <a:sym typeface="Arial"/>
              </a:rPr>
              <a:t>…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determinare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ruoli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assumere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digitali</a:t>
            </a:r>
            <a:endParaRPr lang="en-US" sz="1600" b="0" dirty="0"/>
          </a:p>
          <a:p>
            <a:pPr marL="457200" marR="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determinare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eseguire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digitali</a:t>
            </a:r>
            <a:endParaRPr lang="en-US" sz="1600" b="0" dirty="0"/>
          </a:p>
          <a:p>
            <a:pPr marL="457200" marR="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riconoscere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Meccaniche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fondamentali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utilizzate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educative</a:t>
            </a:r>
            <a:endParaRPr lang="en-US" sz="1600" b="0" dirty="0"/>
          </a:p>
          <a:p>
            <a:pPr marL="457200" marR="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riconoscere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Meccaniche di Gioco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fondamentali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utilizzate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educative</a:t>
            </a:r>
            <a:endParaRPr lang="en-US" sz="1600" b="0" dirty="0"/>
          </a:p>
          <a:p>
            <a:pPr marL="457200" marR="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...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integrare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gamificate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classe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aumentare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rendere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lezioni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efficaci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323528" y="1834117"/>
            <a:ext cx="829126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Risultati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previsti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341790" y="250372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STRUTTURA DEL CORSO</a:t>
            </a:r>
            <a:endParaRPr dirty="0"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251520" y="2432033"/>
            <a:ext cx="8352928" cy="342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modo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migliore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imparare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gamification è fare gamification!</a:t>
            </a:r>
            <a:br>
              <a:rPr lang="en-US" sz="16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l'intero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convertito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capovolto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diviso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8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indicate come "Questlines".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questline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comporta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compiti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indicati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come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Missioni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completamento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successo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questline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assegna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"Achievement".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tempo,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tuo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Livello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aumenta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1.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Infine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alcune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questline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includono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Sfide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aiutarti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comprendere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tua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comprensione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materiale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seguito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forniamo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panoramica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struttura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(questlines).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251520" y="1773107"/>
            <a:ext cx="83529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Informazioni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chiave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"/>
              <a:buNone/>
            </a:pPr>
            <a:r>
              <a:rPr lang="en-US" dirty="0"/>
              <a:t>STRUTTURA DEL CORSO</a:t>
            </a:r>
            <a:endParaRPr dirty="0"/>
          </a:p>
        </p:txBody>
      </p:sp>
      <p:graphicFrame>
        <p:nvGraphicFramePr>
          <p:cNvPr id="150" name="Google Shape;150;p8"/>
          <p:cNvGraphicFramePr/>
          <p:nvPr>
            <p:extLst>
              <p:ext uri="{D42A27DB-BD31-4B8C-83A1-F6EECF244321}">
                <p14:modId xmlns:p14="http://schemas.microsoft.com/office/powerpoint/2010/main" val="3058314678"/>
              </p:ext>
            </p:extLst>
          </p:nvPr>
        </p:nvGraphicFramePr>
        <p:xfrm>
          <a:off x="35496" y="2351776"/>
          <a:ext cx="8856975" cy="4114750"/>
        </p:xfrm>
        <a:graphic>
          <a:graphicData uri="http://schemas.openxmlformats.org/drawingml/2006/table">
            <a:tbl>
              <a:tblPr firstRow="1" firstCol="1" bandRow="1">
                <a:noFill/>
                <a:tableStyleId>{1BDB7C0A-7A3A-4C27-B94F-97C8001E44C7}</a:tableStyleId>
              </a:tblPr>
              <a:tblGrid>
                <a:gridCol w="48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Lv.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Questline</a:t>
                      </a:r>
                      <a:endParaRPr sz="16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Achievement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Introduzione al Corso di Gamification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Un regalo per l'insegnante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Educazione gamificata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Insegnante Spettrale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Classificazione dei Serious Games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Fame di Giochi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Classificazione dei tipi di giocatori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Conosci il tuo ruolo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Classificazione delle azioni degli studenti in mondi virtuali 3D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Tenersi Occupati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Classificazione degli elementi strutturali dei giochi educativi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La conoscenza è potere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Classificazione delle Meccaniche di Apprendimento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Imparare le Regole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Classificazione delle meccaniche di gioco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Il Meccanico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Esplorazione</a:t>
                      </a:r>
                      <a:r>
                        <a:rPr lang="en-US" sz="16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6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esempi</a:t>
                      </a:r>
                      <a:r>
                        <a:rPr lang="en-US" sz="16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di </a:t>
                      </a:r>
                      <a:r>
                        <a:rPr lang="en-US" sz="16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giochi</a:t>
                      </a:r>
                      <a:r>
                        <a:rPr lang="en-US" sz="16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educativi</a:t>
                      </a:r>
                      <a:r>
                        <a:rPr lang="en-US" sz="16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e per il tempo libero</a:t>
                      </a:r>
                      <a:endParaRPr sz="16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Imparare</a:t>
                      </a:r>
                      <a:r>
                        <a:rPr lang="en-US" sz="16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dai</a:t>
                      </a:r>
                      <a:r>
                        <a:rPr lang="en-US" sz="16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migliori</a:t>
                      </a:r>
                      <a:endParaRPr sz="16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1" name="Google Shape;151;p8"/>
          <p:cNvSpPr txBox="1"/>
          <p:nvPr/>
        </p:nvSpPr>
        <p:spPr>
          <a:xfrm>
            <a:off x="35487" y="1720536"/>
            <a:ext cx="885698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Panoramica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questline del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di Gamification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 "/>
              <a:buNone/>
            </a:pPr>
            <a:r>
              <a:rPr lang="en-US" dirty="0"/>
              <a:t>VALUTAZIONE DEL CORSO</a:t>
            </a:r>
            <a:endParaRPr dirty="0"/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197464" y="2545175"/>
            <a:ext cx="8749072" cy="162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avviene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fine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intermedia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concentra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sui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risultati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questline.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Dopo aver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completato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riceverai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Esperienza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("XP").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sommativa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riguarda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tua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esperienza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formativa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l-GR"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197464" y="1844824"/>
            <a:ext cx="8749072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integrata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né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1167</Words>
  <Application>Microsoft Office PowerPoint</Application>
  <PresentationFormat>On-screen Show (4:3)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Noto Sans Symbols</vt:lpstr>
      <vt:lpstr>Verdana</vt:lpstr>
      <vt:lpstr>Arial </vt:lpstr>
      <vt:lpstr>Arial</vt:lpstr>
      <vt:lpstr>Arial Black</vt:lpstr>
      <vt:lpstr>Základné</vt:lpstr>
      <vt:lpstr>Introduzione al Corso di Gamification </vt:lpstr>
      <vt:lpstr>PANORAMICA DEL CORSO </vt:lpstr>
      <vt:lpstr>DESCRIZIONE DEL CORSO </vt:lpstr>
      <vt:lpstr>DESCRIZIONE DEL CORSO </vt:lpstr>
      <vt:lpstr>OBIETTIVI DI APPRENDIMENTO</vt:lpstr>
      <vt:lpstr>OBIETTIVI DI APPRENDIMENTO</vt:lpstr>
      <vt:lpstr>STRUTTURA DEL CORSO</vt:lpstr>
      <vt:lpstr>STRUTTURA DEL CORSO</vt:lpstr>
      <vt:lpstr>VALUTAZIONE DEL CORSO</vt:lpstr>
      <vt:lpstr>VALUTAZIONE DEL CORSO</vt:lpstr>
      <vt:lpstr>COURSE ASSESSMENT</vt:lpstr>
      <vt:lpstr>LETTURA CONSIGLIATA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 Corso di Gamification </dc:title>
  <dc:creator>Zuzana Palková</dc:creator>
  <cp:lastModifiedBy>Athanasios Christopoulos</cp:lastModifiedBy>
  <cp:revision>2</cp:revision>
  <dcterms:created xsi:type="dcterms:W3CDTF">2019-02-10T21:49:04Z</dcterms:created>
  <dcterms:modified xsi:type="dcterms:W3CDTF">2022-09-15T15:18:38Z</dcterms:modified>
</cp:coreProperties>
</file>