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1" r:id="rId3"/>
    <p:sldId id="282" r:id="rId4"/>
    <p:sldId id="312" r:id="rId5"/>
    <p:sldId id="309" r:id="rId6"/>
    <p:sldId id="313" r:id="rId7"/>
    <p:sldId id="310" r:id="rId8"/>
    <p:sldId id="311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8" autoAdjust="0"/>
    <p:restoredTop sz="73790" autoAdjust="0"/>
  </p:normalViewPr>
  <p:slideViewPr>
    <p:cSldViewPr>
      <p:cViewPr>
        <p:scale>
          <a:sx n="100" d="100"/>
          <a:sy n="100" d="100"/>
        </p:scale>
        <p:origin x="1752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it-IT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Classificazione delle meccaniche di gioco
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Games-Based Learning &amp; Gamification in 3D Virtual Learning Environments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791200" cy="1371600"/>
          </a:xfrm>
        </p:spPr>
        <p:txBody>
          <a:bodyPr>
            <a:normAutofit/>
          </a:bodyPr>
          <a:lstStyle/>
          <a:p>
            <a:r>
              <a:rPr lang="en-US" dirty="0" err="1"/>
              <a:t>Panoramica</a:t>
            </a:r>
            <a:r>
              <a:rPr lang="en-US" dirty="0"/>
              <a:t> di 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647564" y="1628800"/>
            <a:ext cx="7632848" cy="94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i="1" dirty="0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Classificazione delle meccaniche di gioco
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79BE5A-BE32-4C6C-B3E1-B2352DAEF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977985"/>
              </p:ext>
            </p:extLst>
          </p:nvPr>
        </p:nvGraphicFramePr>
        <p:xfrm>
          <a:off x="323528" y="2204864"/>
          <a:ext cx="8496944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2085822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69675038"/>
                    </a:ext>
                  </a:extLst>
                </a:gridCol>
              </a:tblGrid>
              <a:tr h="32853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Task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793634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err="1"/>
                        <a:t>Turni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Studio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95872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Quests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Studio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458390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err="1"/>
                        <a:t>Ricompense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Studio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098056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Leaderboards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Studio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097337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Non-Player Characters (</a:t>
                      </a:r>
                      <a:r>
                        <a:rPr lang="en-US" sz="1600" b="0" dirty="0" err="1"/>
                        <a:t>Opzionale</a:t>
                      </a:r>
                      <a:r>
                        <a:rPr lang="en-US" sz="1600" b="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Studio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7189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Livello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2023650"/>
                  </a:ext>
                </a:extLst>
              </a:tr>
              <a:tr h="806404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Sfida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Scegli 2 Meccanica di apprendimento e fornisci una breve descrizione di un intervento educativo in un ambiente di apprendimento virtuale 3D.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6908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Boss Fight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Quiz-Based Game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2883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Punti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esperienza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82555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Risultato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Il </a:t>
                      </a:r>
                      <a:r>
                        <a:rPr lang="en-US" sz="1600" b="0" dirty="0" err="1"/>
                        <a:t>Meccanico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3625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Descrizione</a:t>
            </a:r>
            <a:r>
              <a:rPr lang="en-US" dirty="0"/>
              <a:t> di Questline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403244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"Le meccaniche di gioco sono costrutti di regole e cicli di feedback destinati a produrre un gameplay piacevole."
Diverse meccaniche di gioco vengono utilizzate per sfruttare gli incentivi motivazionali dei giocatori e la volontà di impegnarsi.
Allo stesso modo, le meccaniche di guasto vengono utilizzate per comunicare in modo giocoso le azioni che i giocatori dovrebbero e non dovrebbero eseguire.
In un design olistico di </a:t>
            </a:r>
            <a:r>
              <a:rPr lang="it-IT" sz="1600" b="0" dirty="0" err="1">
                <a:latin typeface="Arial (Body)"/>
                <a:cs typeface="Times New Roman" panose="02020603050405020304" pitchFamily="18" charset="0"/>
              </a:rPr>
              <a:t>gamification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, può essere in gioco una combinazione di diversi driver motivazionali. Tuttavia, quando gli studenti si trovano di fronte a diversi elementi della meccanica di gioco, può essere difficile concentrarsi sugli obiettivi di apprendimento.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251520" y="1739943"/>
            <a:ext cx="8568952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Highlights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/>
              <a:t>TURNI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32" y="1844824"/>
            <a:ext cx="8694712" cy="475252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“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Nei giochi a turni, il flusso di gioco è suddiviso in parti ben definite e visibili, chiamate turni.
I giochi a turni consentono ai giocatori di "mettere in pausa" il mondo di gioco prima di compiere un'azione.
Non tutti i turni di gioco sono uguali. Per esempio:
Nei wargame, la quantità di tempo che ogni turno rappresenta è solitamente specificata.
Nei giochi sportivi, un turno rappresenta il "gioco d'azione" che i giocatori possono eseguire durante il loro round, ma la quantità di tempo varia.
Gli approcci più ampiamente adottati nel contesto educativo sono i turni a tempo e la compressione del tempo che mirano ad aggiungere pressione temporale ai giocatori per pensare e impegnare le loro azioni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271891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b="1" i="1" dirty="0" err="1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Informativo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1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/>
              <a:t>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1988840"/>
            <a:ext cx="8640960" cy="468052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“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Una missione è un compito nei videogiochi che un personaggio, un gruppo o un gruppo di personaggi controllati dal giocatore possono completare per ottenere una ricompensa.
Nei giochi educativi basati su missioni i giocatori si impegnano in attività correlate che di solito coinvolgono il movimento attraverso diversi punti d'azione.
Il completamento con successo di una missione o di una serie di missioni (</a:t>
            </a:r>
            <a:r>
              <a:rPr lang="it-IT" sz="1600" b="0" dirty="0" err="1">
                <a:latin typeface="Arial (Body)"/>
                <a:cs typeface="Times New Roman" panose="02020603050405020304" pitchFamily="18" charset="0"/>
              </a:rPr>
              <a:t>questline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) porta al raggiungimento di un obiettivo o di una ricompensa concreta.
Come approccio educativo, Quest-</a:t>
            </a:r>
            <a:r>
              <a:rPr lang="it-IT" sz="1600" b="0" dirty="0" err="1">
                <a:latin typeface="Arial (Body)"/>
                <a:cs typeface="Times New Roman" panose="02020603050405020304" pitchFamily="18" charset="0"/>
              </a:rPr>
              <a:t>Based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 Learning, è strutturato come una sequenza di briefing, azione e debriefing.
L'integrazione di questo metodo, è solitamente associata alla conduzione di attività che comportano la risoluzione dei problemi, in quanto gli studenti-giocatori devono affrontare con successo le sfide poste, come derivanti nelle missioni date, al fine di progredire ed eventualmente vincere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343899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b="1" i="1" dirty="0" err="1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Informativo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06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90872"/>
            <a:ext cx="5791200" cy="1371600"/>
          </a:xfrm>
        </p:spPr>
        <p:txBody>
          <a:bodyPr/>
          <a:lstStyle/>
          <a:p>
            <a:r>
              <a:rPr lang="en-US" dirty="0" err="1"/>
              <a:t>Ricompense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368584"/>
            <a:ext cx="8964488" cy="545597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“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I sistemi di ricompensa possono essere visti come motivatori dei giocatori o come compromessi per alleviare la delusione".
I meccanismi di ricompensa possono essere classificati nelle seguenti categorie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i premi di motivazione estrinseca (badge, punti, beni fisici o virtuali)
i premi di motivazione intrinseca (barre di avanzamento, notifiche, classifiche).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Il sistema di consegna può assumere diverse forme come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ricompense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casuali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programma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ricompensa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fisso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ricompense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dipendenti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dal tempo.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Alcuni dei tipi più importanti di ricompense includono gettoni, obiettivi, messaggi di feedback, punti esperienza, concessione di oggetti e sblocco dei contenuti.
I giocatori possono utilizzare le ricompense ottenute per fare progressi di gioco o come mezzo per dimostrare il loro avanzamento di conoscenza a istruttori e colleghi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95636" y="903264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b="1" i="1" dirty="0" err="1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Informativo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722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67876"/>
            <a:ext cx="5791200" cy="691271"/>
          </a:xfrm>
        </p:spPr>
        <p:txBody>
          <a:bodyPr/>
          <a:lstStyle/>
          <a:p>
            <a:r>
              <a:rPr lang="en-US" dirty="0"/>
              <a:t>Leaderboards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86250"/>
            <a:ext cx="8784976" cy="522712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“</a:t>
            </a:r>
            <a:r>
              <a:rPr lang="it-IT" sz="1600" b="0" dirty="0">
                <a:latin typeface="Arial (Body)"/>
                <a:cs typeface="Times New Roman" panose="02020603050405020304" pitchFamily="18" charset="0"/>
              </a:rPr>
              <a:t>Una classifica è un elemento di game design costituito da un display visivo che classifica i giocatori in base ai loro risultati; se usato in un ambiente educativo serve come un modo per gli studenti di confrontare direttamente le proprie prestazioni con quelle degli altri. "
Gli elementi strutturali delle classifiche possono essere suddivisi in due livelli:
il livello macro (prestazioni complessive)
il livello micro (prestazioni in compiti specifici).
Nonostante le differenze osservate per quanto riguarda le informazioni fornite a ciascun livello, gli elementi strutturali chiave rimangono simili.
Considerando il contesto educativo, una tipica classifica di solito visualizza informazioni relative all'identità degli studenti (nome o soprannome), seguite dalla loro classifica, che è definita dai loro progressi di apprendimento (ad esempio, punti, compiti completati) o prestazioni (ad esempio, voto, voti guadagnati)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51620" y="1120930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b="1" i="1" dirty="0" err="1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Informativo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76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24" y="52426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en-US" dirty="0"/>
              <a:t>Non-Player Characters (</a:t>
            </a:r>
            <a:r>
              <a:rPr lang="en-US" dirty="0" err="1"/>
              <a:t>OpZIONALE</a:t>
            </a:r>
            <a:r>
              <a:rPr lang="en-US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137206"/>
            <a:ext cx="8784976" cy="4622154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“</a:t>
            </a:r>
            <a:r>
              <a:rPr lang="it-IT" sz="1500" b="0" dirty="0">
                <a:latin typeface="Arial (Body)"/>
                <a:cs typeface="Times New Roman" panose="02020603050405020304" pitchFamily="18" charset="0"/>
              </a:rPr>
              <a:t>I personaggi non giocanti (NPC) svolgono un ruolo importante in molti giochi, presentando la trama e fungendo da donatori di missioni per l'utente che va in un'avventura.
Gli agenti pedagogici sono integrati come mezzo per facilitare i processi di apprendimento fornendo agli studenti ulteriore supporto didattico e orientamento.
Gli elementi chiave di progettazione e le caratteristiche degli NPC sono decisi seguendo un approccio a tre livelli che include</a:t>
            </a: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:</a:t>
            </a:r>
          </a:p>
          <a:p>
            <a:pPr marL="1188720" indent="-457200" algn="just">
              <a:lnSpc>
                <a:spcPct val="150000"/>
              </a:lnSpc>
              <a:spcBef>
                <a:spcPts val="0"/>
              </a:spcBef>
              <a:buAutoNum type="alphaLcParenBoth"/>
            </a:pPr>
            <a:r>
              <a:rPr lang="it-IT" sz="1500" b="0" dirty="0">
                <a:latin typeface="Arial (Body)"/>
                <a:cs typeface="Times New Roman" panose="02020603050405020304" pitchFamily="18" charset="0"/>
              </a:rPr>
              <a:t>il livello di progettazione globale che riguarda l'aspetto dell'NPC (umano/non umano, animale, cartone animato) e le capacità di movimento (statico/animato),
il livello di progettazione medio che riguarda gli aspetti tecnici dell'NPC (ruolo, comportamento, output uditivo)
il livello di progettazione del dettaglio che si riferisce alla presenza visiva dell'NPC (sesso, età, abbigliamento).</a:t>
            </a:r>
            <a:endParaRPr lang="en-US" sz="1500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95636" y="1547956"/>
            <a:ext cx="655272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b="1" i="1" dirty="0" err="1">
                <a:solidFill>
                  <a:srgbClr val="2F5496"/>
                </a:solidFill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Informativo</a:t>
            </a:r>
            <a:endParaRPr lang="en-US" sz="1800" b="1" i="1" dirty="0">
              <a:solidFill>
                <a:srgbClr val="2F5496"/>
              </a:solidFill>
              <a:effectLst/>
              <a:latin typeface="Arial (Body)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05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2215</TotalTime>
  <Words>942</Words>
  <Application>Microsoft Office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Classificazione delle meccaniche di gioco
</vt:lpstr>
      <vt:lpstr>Panoramica di Questline</vt:lpstr>
      <vt:lpstr>Descrizione di Questline</vt:lpstr>
      <vt:lpstr>TURNI</vt:lpstr>
      <vt:lpstr>Quests</vt:lpstr>
      <vt:lpstr>Ricompense</vt:lpstr>
      <vt:lpstr>Leaderboards</vt:lpstr>
      <vt:lpstr>Non-Player Characters (OpZIONALE)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165</cp:revision>
  <cp:lastPrinted>2019-02-12T08:21:40Z</cp:lastPrinted>
  <dcterms:created xsi:type="dcterms:W3CDTF">2019-02-10T21:49:04Z</dcterms:created>
  <dcterms:modified xsi:type="dcterms:W3CDTF">2022-09-15T15:42:27Z</dcterms:modified>
</cp:coreProperties>
</file>