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312" r:id="rId4"/>
    <p:sldId id="320" r:id="rId5"/>
    <p:sldId id="308" r:id="rId6"/>
    <p:sldId id="321" r:id="rId7"/>
    <p:sldId id="322" r:id="rId8"/>
    <p:sldId id="323" r:id="rId9"/>
    <p:sldId id="324" r:id="rId10"/>
    <p:sldId id="325" r:id="rId11"/>
    <p:sldId id="326" r:id="rId12"/>
  </p:sldIdLst>
  <p:sldSz cx="9144000" cy="6858000" type="screen4x3"/>
  <p:notesSz cx="7315200" cy="96012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5330A5"/>
    <a:srgbClr val="EF8E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03" autoAdjust="0"/>
    <p:restoredTop sz="86469" autoAdjust="0"/>
  </p:normalViewPr>
  <p:slideViewPr>
    <p:cSldViewPr>
      <p:cViewPr varScale="1">
        <p:scale>
          <a:sx n="69" d="100"/>
          <a:sy n="69" d="100"/>
        </p:scale>
        <p:origin x="912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26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3180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72E2F8-8C27-4303-A77C-E724F5C8016B}" type="datetimeFigureOut">
              <a:rPr lang="sk-SK" smtClean="0"/>
              <a:pPr/>
              <a:t>29. 9. 2022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7CD2E3-5BDB-44FE-995E-F2DCFA94842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08055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5F3F0D-312C-4AED-8EB4-1582FE5784D7}" type="datetimeFigureOut">
              <a:rPr lang="sk-SK" smtClean="0"/>
              <a:pPr/>
              <a:t>29. 9. 2022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14993F-1191-4E28-A105-C8612743DD3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2891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47348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047700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862609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0149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26915"/>
            <a:ext cx="7772400" cy="3173684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6000" cap="none" spc="-80" baseline="0">
                <a:solidFill>
                  <a:srgbClr val="FFC000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29. 9. 2022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rgbClr val="FFC000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rgbClr val="5330A5"/>
          </a:solidFill>
          <a:ln>
            <a:solidFill>
              <a:srgbClr val="5330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pic>
        <p:nvPicPr>
          <p:cNvPr id="11" name="Obraz 1">
            <a:extLst>
              <a:ext uri="{FF2B5EF4-FFF2-40B4-BE49-F238E27FC236}">
                <a16:creationId xmlns:a16="http://schemas.microsoft.com/office/drawing/2014/main" id="{E4468105-06B5-4679-A164-F7E5AAB071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276103" y="223836"/>
            <a:ext cx="2064999" cy="1188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29. 9. 2022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124744"/>
            <a:ext cx="2057400" cy="5001419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29. 9. 2022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 "/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29. 9. 2022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7200" b="0" cap="none" spc="-80" baseline="0">
                <a:solidFill>
                  <a:srgbClr val="FFC000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29. 9. 2022</a:t>
            </a:fld>
            <a:endParaRPr lang="sk-S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29. 9. 2022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29. 9. 2022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29. 9. 2022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29. 9. 2022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29. 9. 2022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29. 9. 2022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Autofit/>
          </a:bodyPr>
          <a:lstStyle>
            <a:lvl1pPr>
              <a:defRPr sz="24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 dirty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A76AC6C-1845-4AD9-86CE-459EC2905EDA}" type="datetimeFigureOut">
              <a:rPr lang="sk-SK" smtClean="0"/>
              <a:pPr/>
              <a:t>29. 9. 2022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rgbClr val="FF9933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rgbClr val="5330A5"/>
          </a:solidFill>
          <a:ln>
            <a:solidFill>
              <a:srgbClr val="5330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Obraz 1">
            <a:extLst>
              <a:ext uri="{FF2B5EF4-FFF2-40B4-BE49-F238E27FC236}">
                <a16:creationId xmlns:a16="http://schemas.microsoft.com/office/drawing/2014/main" id="{CFF2300B-5795-4089-A1A4-7F4A926A996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444021" y="242469"/>
            <a:ext cx="1927945" cy="1110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rgbClr val="FFC000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secondlife.com/wiki/Float" TargetMode="External"/><Relationship Id="rId2" Type="http://schemas.openxmlformats.org/officeDocument/2006/relationships/hyperlink" Target="http://wiki.secondlife.com/wiki/Integer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iki.secondlife.com/wiki/String" TargetMode="External"/><Relationship Id="rId4" Type="http://schemas.openxmlformats.org/officeDocument/2006/relationships/hyperlink" Target="http://wiki.secondlife.com/wiki/Vector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secondlife.com/wiki/Integer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iki.secondlife.com/wiki/Key" TargetMode="External"/><Relationship Id="rId4" Type="http://schemas.openxmlformats.org/officeDocument/2006/relationships/hyperlink" Target="http://wiki.secondlife.com/wiki/Strin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secondlife.com/wiki/Integer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iki.secondlife.com/wiki/Key" TargetMode="External"/><Relationship Id="rId4" Type="http://schemas.openxmlformats.org/officeDocument/2006/relationships/hyperlink" Target="http://wiki.secondlife.com/wiki/Strin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secondlife.com/wiki/String" TargetMode="External"/><Relationship Id="rId2" Type="http://schemas.openxmlformats.org/officeDocument/2006/relationships/hyperlink" Target="http://wiki.secondlife.com/wiki/Integer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secondlife.com/wiki/String" TargetMode="External"/><Relationship Id="rId2" Type="http://schemas.openxmlformats.org/officeDocument/2006/relationships/hyperlink" Target="http://wiki.secondlife.com/wiki/List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secondlife.com/wiki/String" TargetMode="External"/><Relationship Id="rId2" Type="http://schemas.openxmlformats.org/officeDocument/2006/relationships/hyperlink" Target="http://wiki.secondlife.com/wiki/Key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iki.secondlife.com/wiki/Integer" TargetMode="External"/><Relationship Id="rId4" Type="http://schemas.openxmlformats.org/officeDocument/2006/relationships/hyperlink" Target="http://wiki.secondlife.com/wiki/List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secondlife.com/wiki/String" TargetMode="External"/><Relationship Id="rId2" Type="http://schemas.openxmlformats.org/officeDocument/2006/relationships/hyperlink" Target="http://wiki.secondlife.com/wiki/Integer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iki.secondlife.com/wiki/Key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secondlife.com/wiki/String" TargetMode="External"/><Relationship Id="rId2" Type="http://schemas.openxmlformats.org/officeDocument/2006/relationships/hyperlink" Target="http://wiki.secondlife.com/wiki/Integer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iki.secondlife.com/wiki/Ke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7158" y="2786058"/>
            <a:ext cx="8072494" cy="1297250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000" kern="1200" cap="none" spc="-80" baseline="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</a:rPr>
              <a:t>Pokročilé skriptování</a:t>
            </a:r>
            <a:endParaRPr lang="sk-SK" sz="4000" kern="1200" cap="none" spc="-80" baseline="0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Montserrat"/>
              <a:cs typeface="Calibri" panose="020F0502020204030204" pitchFamily="34" charset="0"/>
            </a:endParaRP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18DE5815-B6F5-4B90-A312-30FA0020A4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285728"/>
            <a:ext cx="1928826" cy="54971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77A28BE-81F8-47BC-AF9B-227AEE2932BD}"/>
              </a:ext>
            </a:extLst>
          </p:cNvPr>
          <p:cNvSpPr/>
          <p:nvPr/>
        </p:nvSpPr>
        <p:spPr>
          <a:xfrm>
            <a:off x="214282" y="785795"/>
            <a:ext cx="363763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cap="small" dirty="0">
                <a:solidFill>
                  <a:srgbClr val="FFC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2020-1-UK01-KA201-079177</a:t>
            </a:r>
            <a:endParaRPr lang="en-GB" sz="1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9974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PROPOJENÉ SADY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3528392"/>
          </a:xfrm>
        </p:spPr>
        <p:txBody>
          <a:bodyPr>
            <a:normAutofit/>
          </a:bodyPr>
          <a:lstStyle/>
          <a:p>
            <a:pPr marL="457200" indent="-457200" algn="just" defTabSz="9144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0" kern="120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V mnoha případech máte v části ROOT propojené sady nějaký skript a chcete manipulovat s některými aspekty ostatních členů skupiny (</a:t>
            </a:r>
            <a:r>
              <a:rPr lang="en-US" sz="2000" b="0" kern="1200" dirty="0" err="1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např. s </a:t>
            </a:r>
            <a:r>
              <a:rPr lang="en-US" sz="2000" b="0" kern="120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jejich barvou, texturou nebo průhledností). </a:t>
            </a:r>
          </a:p>
          <a:p>
            <a:pPr marL="457200" indent="-457200" algn="just" defTabSz="9144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0" kern="120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Ačkoli to lze provést pomocí výše uvedeného přístupu se zprávami, jazyk LSL nabízí sadu příkazů, které lze použít ze skriptů v objektu ROOT pro manipulaci s jinými částmi. </a:t>
            </a:r>
          </a:p>
        </p:txBody>
      </p:sp>
    </p:spTree>
    <p:extLst>
      <p:ext uri="{BB962C8B-B14F-4D97-AF65-F5344CB8AC3E}">
        <p14:creationId xmlns:p14="http://schemas.microsoft.com/office/powerpoint/2010/main" val="11291103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PROPOJENÉ SADY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2520280"/>
          </a:xfrm>
        </p:spPr>
        <p:txBody>
          <a:bodyPr>
            <a:normAutofit/>
          </a:bodyPr>
          <a:lstStyle/>
          <a:p>
            <a:pPr marL="457200" indent="-457200" algn="just" defTabSz="9144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0" kern="120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Například pomocí </a:t>
            </a:r>
            <a:r>
              <a:rPr lang="en-US" sz="2000" b="0" kern="1200" dirty="0" err="1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llSetLinkAlpha</a:t>
            </a:r>
            <a:r>
              <a:rPr lang="en-US" sz="2000" b="0" kern="120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, </a:t>
            </a:r>
            <a:r>
              <a:rPr lang="en-US" sz="2000" b="0" kern="1200" dirty="0" err="1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llSetLinkColor </a:t>
            </a:r>
            <a:r>
              <a:rPr lang="en-US" sz="2000" b="0" kern="120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a </a:t>
            </a:r>
            <a:r>
              <a:rPr lang="en-US" sz="2000" b="0" kern="1200" dirty="0" err="1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llSetLinkTexture </a:t>
            </a:r>
            <a:r>
              <a:rPr lang="en-US" sz="2000" b="0" kern="120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lze z objektu ROOT odpovídajícím způsobem změnit Průhlednost, Barvu a Texturu jiných částí. </a:t>
            </a:r>
          </a:p>
          <a:p>
            <a:pPr marL="457200" indent="-457200" algn="just" defTabSz="9144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0" kern="120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Tyto příkazy se podobají běžným příkazům, ale mají další argument, který určuje části, s nimiž chcete manipulovat.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D63CEB4-3162-47BA-81E5-04AD5BD747EE}"/>
              </a:ext>
            </a:extLst>
          </p:cNvPr>
          <p:cNvSpPr txBox="1"/>
          <p:nvPr/>
        </p:nvSpPr>
        <p:spPr>
          <a:xfrm>
            <a:off x="260494" y="4725144"/>
            <a:ext cx="8856984" cy="13524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ts val="1320"/>
              </a:lnSpc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llSetLinkAlpha</a:t>
            </a:r>
            <a:r>
              <a:rPr lang="en-US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sz="180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2" tooltip="Integer"/>
              </a:rPr>
              <a:t>integer </a:t>
            </a:r>
            <a:r>
              <a:rPr lang="en-US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link, </a:t>
            </a:r>
            <a:r>
              <a:rPr lang="en-US" sz="180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3" tooltip="Float"/>
              </a:rPr>
              <a:t>float </a:t>
            </a:r>
            <a:r>
              <a:rPr lang="en-US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alpha, </a:t>
            </a:r>
            <a:r>
              <a:rPr lang="en-US" sz="180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2" tooltip="Integer"/>
              </a:rPr>
              <a:t>integer </a:t>
            </a:r>
            <a:r>
              <a:rPr lang="en-US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face );</a:t>
            </a:r>
            <a:endParaRPr lang="en-US" sz="24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ts val="1320"/>
              </a:lnSpc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24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ts val="1320"/>
              </a:lnSpc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ts val="1320"/>
              </a:lnSpc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llSetLinkColor</a:t>
            </a:r>
            <a:r>
              <a:rPr lang="en-US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sz="180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2" tooltip="Integer"/>
              </a:rPr>
              <a:t>integer </a:t>
            </a:r>
            <a:r>
              <a:rPr lang="en-US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link, </a:t>
            </a:r>
            <a:r>
              <a:rPr lang="en-US" sz="180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4" tooltip="Vector"/>
              </a:rPr>
              <a:t>vector </a:t>
            </a:r>
            <a:r>
              <a:rPr lang="en-US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color, </a:t>
            </a:r>
            <a:r>
              <a:rPr lang="en-US" sz="180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2" tooltip="Integer"/>
              </a:rPr>
              <a:t>integer </a:t>
            </a:r>
            <a:r>
              <a:rPr lang="en-US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face );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ts val="1320"/>
              </a:lnSpc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llSetLinkTexture</a:t>
            </a:r>
            <a:r>
              <a:rPr lang="en-US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sz="180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2" tooltip="Integer"/>
              </a:rPr>
              <a:t>integer </a:t>
            </a:r>
            <a:r>
              <a:rPr lang="en-US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link, </a:t>
            </a:r>
            <a:r>
              <a:rPr lang="en-US" sz="180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5" tooltip="String"/>
              </a:rPr>
              <a:t>string </a:t>
            </a:r>
            <a:r>
              <a:rPr lang="en-US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texture, </a:t>
            </a:r>
            <a:r>
              <a:rPr lang="en-US" sz="180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2" tooltip="Integer"/>
              </a:rPr>
              <a:t>integer </a:t>
            </a:r>
            <a:r>
              <a:rPr lang="en-US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face );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9987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ÚVOD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4903052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="0" dirty="0">
                <a:latin typeface="Arial (Body)"/>
                <a:cs typeface="Times New Roman" panose="02020603050405020304" pitchFamily="18" charset="0"/>
              </a:rPr>
              <a:t>Objekty mohou čekat na zprávy v určitých kanálech. 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="0" dirty="0">
                <a:latin typeface="Arial (Body)"/>
                <a:cs typeface="Times New Roman" panose="02020603050405020304" pitchFamily="18" charset="0"/>
              </a:rPr>
              <a:t>Můžete použít libovolný kanál od -2147483648 do 2147483647. Kanál 0 je otevřený kanál a používá se vždy, když avatar něco napíše do chatu v "okolí". 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="0" dirty="0">
                <a:latin typeface="Arial (Body)"/>
                <a:cs typeface="Times New Roman" panose="02020603050405020304" pitchFamily="18" charset="0"/>
              </a:rPr>
              <a:t>Zprávy do jiných kanálů můžete posílat tak, že napíšete / a číslo kanálu. Například "/3000 hello" odešle zprávu "hello" na kanál 3000. Avataři v okolí tuto zprávu v chatu neuvidí. 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="0" dirty="0">
                <a:latin typeface="Arial (Body)"/>
                <a:cs typeface="Times New Roman" panose="02020603050405020304" pitchFamily="18" charset="0"/>
              </a:rPr>
              <a:t>Pomocí zpráv můžete předávat informace mezi různými objekty. Informace můžete sdělovat i mezi částmi téhož "propojeného" objektu, ale nepoužíváte k tomu kanály.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ZPRÁVY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2808312"/>
          </a:xfrm>
        </p:spPr>
        <p:txBody>
          <a:bodyPr>
            <a:normAutofit/>
          </a:bodyPr>
          <a:lstStyle/>
          <a:p>
            <a:pPr marL="457200" indent="-457200" algn="just" defTabSz="9144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0" kern="120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Chcete-li objektu povolit čekání na zprávy na konkrétním kanálu, musíte nejprve použít funkci </a:t>
            </a:r>
            <a:r>
              <a:rPr lang="en-US" sz="2000" b="0" kern="1200" dirty="0" err="1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llListen, </a:t>
            </a:r>
            <a:r>
              <a:rPr lang="en-US" sz="2000" b="0" kern="120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ve které uvedete kanál, který má objekt poslouchat, a konkrétní filtry pro zprávy, které může přijímat</a:t>
            </a:r>
            <a:r>
              <a:rPr lang="en-US" sz="2000" b="0" kern="1200" dirty="0" err="1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,</a:t>
            </a:r>
            <a:r>
              <a:rPr lang="en-US" sz="2000" b="0" kern="120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 nebo povolené odesílatele ( např. konkrétní avatar nebo objekt). Tento příkaz se obvykle volá v události </a:t>
            </a:r>
            <a:r>
              <a:rPr lang="en-US" sz="2000" b="0" kern="1200" dirty="0" err="1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state_entry </a:t>
            </a:r>
            <a:r>
              <a:rPr lang="en-US" sz="2000" b="0" kern="120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objektu.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3AE652C-1B69-4417-BE2C-5B225C320597}"/>
              </a:ext>
            </a:extLst>
          </p:cNvPr>
          <p:cNvSpPr txBox="1"/>
          <p:nvPr/>
        </p:nvSpPr>
        <p:spPr>
          <a:xfrm>
            <a:off x="323528" y="4558398"/>
            <a:ext cx="8640960" cy="2789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ts val="1320"/>
              </a:lnSpc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3" tooltip="Integer"/>
              </a:rPr>
              <a:t>integer </a:t>
            </a:r>
            <a:r>
              <a:rPr lang="en-US" sz="16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llListen</a:t>
            </a:r>
            <a:r>
              <a:rPr lang="en-US" sz="16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sz="160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3" tooltip="Integer"/>
              </a:rPr>
              <a:t>integer </a:t>
            </a:r>
            <a:r>
              <a:rPr lang="en-US" sz="16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channel, </a:t>
            </a:r>
            <a:r>
              <a:rPr lang="en-US" sz="160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4" tooltip="String"/>
              </a:rPr>
              <a:t>string </a:t>
            </a:r>
            <a:r>
              <a:rPr lang="en-US" sz="16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name, </a:t>
            </a:r>
            <a:r>
              <a:rPr lang="en-US" sz="160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5" tooltip="Key"/>
              </a:rPr>
              <a:t>key </a:t>
            </a:r>
            <a:r>
              <a:rPr lang="en-US" sz="16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id, </a:t>
            </a:r>
            <a:r>
              <a:rPr lang="en-US" sz="160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4" tooltip="String"/>
              </a:rPr>
              <a:t>string </a:t>
            </a:r>
            <a:r>
              <a:rPr lang="en-US" sz="16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msg );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3043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ZPRÁVY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2808312"/>
          </a:xfrm>
        </p:spPr>
        <p:txBody>
          <a:bodyPr>
            <a:normAutofit/>
          </a:bodyPr>
          <a:lstStyle/>
          <a:p>
            <a:pPr marL="457200" indent="-457200" algn="just" defTabSz="9144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0" kern="120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Pro zpracování příchozích zpráv je třeba použít událost "listen".</a:t>
            </a:r>
          </a:p>
          <a:p>
            <a:pPr marL="457200" indent="-457200" algn="just" defTabSz="9144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0" kern="120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Po odeslání zprávy na zadaný kanál se spustí příkazy uvnitř události "listen". Tam můžete přizpůsobit požadované chování na základě přijaté zprávy.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3AE652C-1B69-4417-BE2C-5B225C320597}"/>
              </a:ext>
            </a:extLst>
          </p:cNvPr>
          <p:cNvSpPr txBox="1"/>
          <p:nvPr/>
        </p:nvSpPr>
        <p:spPr>
          <a:xfrm>
            <a:off x="323528" y="4686317"/>
            <a:ext cx="9559092" cy="2866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ts val="1320"/>
              </a:lnSpc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listen( </a:t>
            </a:r>
            <a:r>
              <a:rPr lang="en-US" sz="160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3" tooltip="Integer"/>
              </a:rPr>
              <a:t>integer </a:t>
            </a:r>
            <a:r>
              <a:rPr lang="en-US" sz="16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channel, </a:t>
            </a:r>
            <a:r>
              <a:rPr lang="en-US" sz="160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4" tooltip="String"/>
              </a:rPr>
              <a:t>string </a:t>
            </a:r>
            <a:r>
              <a:rPr lang="en-US" sz="16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name, </a:t>
            </a:r>
            <a:r>
              <a:rPr lang="en-US" sz="160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5" tooltip="Key"/>
              </a:rPr>
              <a:t>key </a:t>
            </a:r>
            <a:r>
              <a:rPr lang="en-US" sz="16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id, </a:t>
            </a:r>
            <a:r>
              <a:rPr lang="en-US" sz="160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4" tooltip="String"/>
              </a:rPr>
              <a:t>string </a:t>
            </a:r>
            <a:r>
              <a:rPr lang="en-US" sz="16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message ){ ; }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1444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ZPRÁVY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1512168"/>
          </a:xfrm>
        </p:spPr>
        <p:txBody>
          <a:bodyPr>
            <a:normAutofit/>
          </a:bodyPr>
          <a:lstStyle/>
          <a:p>
            <a:pPr marL="457200" indent="-457200" algn="just" defTabSz="9144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0" kern="120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Chcete-li odeslat zprávu z jiného objektu, můžete použít příkaz </a:t>
            </a:r>
            <a:r>
              <a:rPr lang="en-US" sz="2000" b="0" kern="1200" dirty="0" err="1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llSay, </a:t>
            </a:r>
            <a:r>
              <a:rPr lang="en-US" sz="2000" b="0" kern="120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ve kterém uvedete číslo kanálu a zprávu.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E8C02B-130C-4073-BC4C-733ED6E48D24}"/>
              </a:ext>
            </a:extLst>
          </p:cNvPr>
          <p:cNvSpPr txBox="1"/>
          <p:nvPr/>
        </p:nvSpPr>
        <p:spPr>
          <a:xfrm>
            <a:off x="1619672" y="3290923"/>
            <a:ext cx="6048672" cy="2866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ts val="1320"/>
              </a:lnSpc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llSay</a:t>
            </a:r>
            <a:r>
              <a:rPr lang="en-US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sz="180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2" tooltip="Integer"/>
              </a:rPr>
              <a:t>integer </a:t>
            </a:r>
            <a:r>
              <a:rPr lang="en-US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channel, </a:t>
            </a:r>
            <a:r>
              <a:rPr lang="en-US" sz="180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3" tooltip="String"/>
              </a:rPr>
              <a:t>string </a:t>
            </a:r>
            <a:r>
              <a:rPr lang="en-US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msg );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7370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VÍCE PARAMETRŮ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3528392"/>
          </a:xfrm>
        </p:spPr>
        <p:txBody>
          <a:bodyPr>
            <a:normAutofit/>
          </a:bodyPr>
          <a:lstStyle/>
          <a:p>
            <a:pPr marL="457200" indent="-457200" algn="just" defTabSz="9144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0" kern="120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Někdy můžete chtít prostřednictvím zprávy odeslat více parametrů.</a:t>
            </a:r>
          </a:p>
          <a:p>
            <a:pPr marL="457200" indent="-457200" algn="just" defTabSz="9144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0" kern="120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Řešením by bylo vytvořit řetězcovou zprávu, která by obsahovala všechna data, která chcete odeslat, oddělená určitým znakem (</a:t>
            </a:r>
            <a:r>
              <a:rPr lang="en-US" sz="2000" b="0" kern="1200" dirty="0" err="1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např. </a:t>
            </a:r>
            <a:r>
              <a:rPr lang="en-US" sz="2000" b="0" kern="120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dvojtečkou ':'). </a:t>
            </a:r>
          </a:p>
          <a:p>
            <a:pPr marL="457200" indent="-457200" algn="just" defTabSz="9144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0" kern="120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Po přijetí zprávy v události naslouchání můžete zprávu rozdělit na základě tohoto znaku pomocí příkazu 'llParseString2List'.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F26D344-A67F-48A0-AAD4-525060180215}"/>
              </a:ext>
            </a:extLst>
          </p:cNvPr>
          <p:cNvSpPr txBox="1"/>
          <p:nvPr/>
        </p:nvSpPr>
        <p:spPr>
          <a:xfrm>
            <a:off x="863588" y="5074543"/>
            <a:ext cx="741682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2" tooltip="List"/>
              </a:rPr>
              <a:t>seznam </a:t>
            </a:r>
            <a:r>
              <a:rPr lang="en-US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llParseString2List( </a:t>
            </a:r>
            <a:r>
              <a:rPr lang="en-US" sz="180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3" tooltip="String"/>
              </a:rPr>
              <a:t>string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src</a:t>
            </a:r>
            <a:r>
              <a:rPr lang="en-US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2" tooltip="List"/>
              </a:rPr>
              <a:t>list </a:t>
            </a:r>
            <a:r>
              <a:rPr lang="en-US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separators, </a:t>
            </a:r>
            <a:r>
              <a:rPr lang="en-US" sz="180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2" tooltip="List"/>
              </a:rPr>
              <a:t>list </a:t>
            </a:r>
            <a:r>
              <a:rPr lang="en-US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spacers );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2300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MENU DIALOGU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3528392"/>
          </a:xfrm>
        </p:spPr>
        <p:txBody>
          <a:bodyPr>
            <a:normAutofit/>
          </a:bodyPr>
          <a:lstStyle/>
          <a:p>
            <a:pPr marL="457200" indent="-457200" algn="just" defTabSz="9144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0" kern="120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Dalším způsobem odeslání zprávy do kanálu je použití dialogového menu pro uživatele. </a:t>
            </a:r>
          </a:p>
          <a:p>
            <a:pPr marL="457200" indent="-457200" algn="just" defTabSz="9144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0" kern="120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Příkaz </a:t>
            </a:r>
            <a:r>
              <a:rPr lang="en-US" sz="2000" b="0" kern="1200" dirty="0" err="1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llDialog </a:t>
            </a:r>
            <a:r>
              <a:rPr lang="en-US" sz="2000" b="0" kern="120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vygeneruje nabídku výběru pro konkrétního uživatele se zprávou a několika možnostmi/tlačítky. Když uživatel vybere jedno z tlačítek, zpráva se odešle na konkrétní kanál.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F26D344-A67F-48A0-AAD4-525060180215}"/>
              </a:ext>
            </a:extLst>
          </p:cNvPr>
          <p:cNvSpPr txBox="1"/>
          <p:nvPr/>
        </p:nvSpPr>
        <p:spPr>
          <a:xfrm>
            <a:off x="953598" y="4653136"/>
            <a:ext cx="723680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llDialog</a:t>
            </a:r>
            <a:r>
              <a:rPr lang="en-US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sz="180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2" tooltip="Key"/>
              </a:rPr>
              <a:t>klíč </a:t>
            </a:r>
            <a:r>
              <a:rPr lang="en-US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avatar, </a:t>
            </a:r>
            <a:r>
              <a:rPr lang="en-US" sz="180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3" tooltip="String"/>
              </a:rPr>
              <a:t>řetězec </a:t>
            </a:r>
            <a:r>
              <a:rPr lang="en-US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message, </a:t>
            </a:r>
            <a:r>
              <a:rPr lang="en-US" sz="180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4" tooltip="List"/>
              </a:rPr>
              <a:t>seznam </a:t>
            </a:r>
            <a:r>
              <a:rPr lang="en-US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tlačítek, </a:t>
            </a:r>
            <a:r>
              <a:rPr lang="en-US" sz="180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5" tooltip="Integer"/>
              </a:rPr>
              <a:t>celé číslo </a:t>
            </a:r>
            <a:r>
              <a:rPr lang="en-US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channel );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4432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PROPOJENÉ SADY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3528392"/>
          </a:xfrm>
        </p:spPr>
        <p:txBody>
          <a:bodyPr>
            <a:normAutofit/>
          </a:bodyPr>
          <a:lstStyle/>
          <a:p>
            <a:pPr marL="457200" indent="-457200" algn="just" defTabSz="9144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0" kern="120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Komunikace mezi jednotlivými částmi sady probíhá podobným způsobem, avšak není nutné používat čísla kanálů. Můžete zadat části, kterým chcete zprávu poslat. </a:t>
            </a:r>
          </a:p>
          <a:p>
            <a:pPr marL="457200" indent="-457200" algn="just" defTabSz="9144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0" kern="120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Chcete-li zpracovávat zprávy z jiných částí, musíte přidat událost "</a:t>
            </a:r>
            <a:r>
              <a:rPr lang="en-US" sz="2000" b="0" kern="1200" dirty="0" err="1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link_message" do </a:t>
            </a:r>
            <a:r>
              <a:rPr lang="en-US" sz="2000" b="0" kern="120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skriptu části, která bude zprávu zpracovávat.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BF9DB99-792B-429D-BB0F-67720D31F3BB}"/>
              </a:ext>
            </a:extLst>
          </p:cNvPr>
          <p:cNvSpPr txBox="1"/>
          <p:nvPr/>
        </p:nvSpPr>
        <p:spPr>
          <a:xfrm>
            <a:off x="539552" y="4959504"/>
            <a:ext cx="835292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link_message</a:t>
            </a:r>
            <a:r>
              <a:rPr lang="en-US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sz="180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2" tooltip="Integer"/>
              </a:rPr>
              <a:t>integer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sender_num</a:t>
            </a:r>
            <a:r>
              <a:rPr lang="en-US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2" tooltip="Integer"/>
              </a:rPr>
              <a:t>integer </a:t>
            </a:r>
            <a:r>
              <a:rPr lang="en-US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num, </a:t>
            </a:r>
            <a:r>
              <a:rPr lang="en-US" sz="180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3" tooltip="String"/>
              </a:rPr>
              <a:t>string </a:t>
            </a:r>
            <a:r>
              <a:rPr lang="en-US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str, </a:t>
            </a:r>
            <a:r>
              <a:rPr lang="en-US" sz="180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4" tooltip="Key"/>
              </a:rPr>
              <a:t>key </a:t>
            </a:r>
            <a:r>
              <a:rPr lang="en-US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 ){;}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53583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PROPOJENÉ SADY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3528392"/>
          </a:xfrm>
        </p:spPr>
        <p:txBody>
          <a:bodyPr>
            <a:normAutofit fontScale="77500" lnSpcReduction="20000"/>
          </a:bodyPr>
          <a:lstStyle/>
          <a:p>
            <a:pPr marL="457200" indent="-457200" algn="just" defTabSz="914400" rtl="0" eaLnBrk="1" latinLnBrk="0" hangingPunct="1">
              <a:lnSpc>
                <a:spcPct val="17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b="0" kern="120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Chcete-li odeslat zprávu do jiné části propojené sady, můžete použít příkaz '</a:t>
            </a:r>
            <a:r>
              <a:rPr lang="en-US" sz="2200" b="0" kern="1200" dirty="0" err="1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llMessageLinked</a:t>
            </a:r>
            <a:r>
              <a:rPr lang="en-US" sz="2200" b="0" kern="120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'. </a:t>
            </a:r>
          </a:p>
          <a:p>
            <a:pPr marL="457200" indent="-457200" algn="just" defTabSz="914400" rtl="0" eaLnBrk="1" latinLnBrk="0" hangingPunct="1">
              <a:lnSpc>
                <a:spcPct val="17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b="0" kern="120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První argument určuje ID propojené sady konkrétní části, které chcete zprávu odeslat, nebo jednu z následujících hodnot (LINK_ROOT, LINK_SET, LINK_ALL_OTHERS, LINK_ALL_CHILDREN, LINK_THIS). </a:t>
            </a:r>
          </a:p>
          <a:p>
            <a:pPr marL="457200" indent="-457200" algn="just" defTabSz="914400" rtl="0" eaLnBrk="1" latinLnBrk="0" hangingPunct="1">
              <a:lnSpc>
                <a:spcPct val="17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b="0" kern="120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Podobně jako u '</a:t>
            </a:r>
            <a:r>
              <a:rPr lang="en-US" sz="2200" b="0" kern="1200" dirty="0" err="1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llSay</a:t>
            </a:r>
            <a:r>
              <a:rPr lang="en-US" sz="2200" b="0" kern="120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' odešlete řetězcovou zprávu, ale můžete také odeslat celé číslo a klíčovou proměnnou, což je užitečné, pokud chcete odeslat více informací.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4D5795B-7044-4DA4-90E3-FA9AE1DA51A1}"/>
              </a:ext>
            </a:extLst>
          </p:cNvPr>
          <p:cNvSpPr txBox="1"/>
          <p:nvPr/>
        </p:nvSpPr>
        <p:spPr>
          <a:xfrm>
            <a:off x="683568" y="5323041"/>
            <a:ext cx="777686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llMessageLinked</a:t>
            </a:r>
            <a:r>
              <a:rPr lang="en-US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sz="180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2" tooltip="Integer"/>
              </a:rPr>
              <a:t>integer </a:t>
            </a:r>
            <a:r>
              <a:rPr lang="en-US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link, </a:t>
            </a:r>
            <a:r>
              <a:rPr lang="en-US" sz="180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2" tooltip="Integer"/>
              </a:rPr>
              <a:t>integer </a:t>
            </a:r>
            <a:r>
              <a:rPr lang="en-US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num, </a:t>
            </a:r>
            <a:r>
              <a:rPr lang="en-US" sz="180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3" tooltip="String"/>
              </a:rPr>
              <a:t>string </a:t>
            </a:r>
            <a:r>
              <a:rPr lang="en-US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str, </a:t>
            </a:r>
            <a:r>
              <a:rPr lang="en-US" sz="180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4" tooltip="Key"/>
              </a:rPr>
              <a:t>key </a:t>
            </a:r>
            <a:r>
              <a:rPr lang="en-US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 );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26724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é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Základné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é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2152</TotalTime>
  <Words>708</Words>
  <Application>Microsoft Office PowerPoint</Application>
  <PresentationFormat>Prezentácia na obrazovke (4:3)</PresentationFormat>
  <Paragraphs>51</Paragraphs>
  <Slides>11</Slides>
  <Notes>4</Notes>
  <HiddenSlides>0</HiddenSlides>
  <MMClips>0</MMClips>
  <ScaleCrop>false</ScaleCrop>
  <HeadingPairs>
    <vt:vector size="6" baseType="variant">
      <vt:variant>
        <vt:lpstr>Použité písma</vt:lpstr>
      </vt:variant>
      <vt:variant>
        <vt:i4>8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20" baseType="lpstr">
      <vt:lpstr>Arial</vt:lpstr>
      <vt:lpstr>Arial </vt:lpstr>
      <vt:lpstr>Arial (Body)</vt:lpstr>
      <vt:lpstr>Arial Black</vt:lpstr>
      <vt:lpstr>Calibri</vt:lpstr>
      <vt:lpstr>Courier New</vt:lpstr>
      <vt:lpstr>Palatino Linotype</vt:lpstr>
      <vt:lpstr>Verdana</vt:lpstr>
      <vt:lpstr>Základné</vt:lpstr>
      <vt:lpstr>Pokročilé skriptování</vt:lpstr>
      <vt:lpstr>ÚVOD</vt:lpstr>
      <vt:lpstr>ZPRÁVY</vt:lpstr>
      <vt:lpstr>ZPRÁVY</vt:lpstr>
      <vt:lpstr>ZPRÁVY</vt:lpstr>
      <vt:lpstr>VÍCE PARAMETRŮ</vt:lpstr>
      <vt:lpstr>MENU DIALOGU</vt:lpstr>
      <vt:lpstr>PROPOJENÉ SADY</vt:lpstr>
      <vt:lpstr>PROPOJENÉ SADY</vt:lpstr>
      <vt:lpstr>PROPOJENÉ SADY</vt:lpstr>
      <vt:lpstr>PROPOJENÉ SADY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Zuzana Palková</dc:creator>
  <cp:lastModifiedBy>Zuzana Palková</cp:lastModifiedBy>
  <cp:revision>148</cp:revision>
  <cp:lastPrinted>2019-02-12T08:21:40Z</cp:lastPrinted>
  <dcterms:created xsi:type="dcterms:W3CDTF">2019-02-10T21:49:04Z</dcterms:created>
  <dcterms:modified xsi:type="dcterms:W3CDTF">2022-09-29T16:48:41Z</dcterms:modified>
</cp:coreProperties>
</file>