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312" r:id="rId4"/>
    <p:sldId id="308" r:id="rId5"/>
    <p:sldId id="313" r:id="rId6"/>
    <p:sldId id="314" r:id="rId7"/>
    <p:sldId id="315" r:id="rId8"/>
    <p:sldId id="307" r:id="rId9"/>
    <p:sldId id="309" r:id="rId10"/>
    <p:sldId id="316" r:id="rId11"/>
    <p:sldId id="317" r:id="rId12"/>
    <p:sldId id="310" r:id="rId13"/>
    <p:sldId id="318" r:id="rId14"/>
    <p:sldId id="319" r:id="rId15"/>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varScale="1">
        <p:scale>
          <a:sx n="107" d="100"/>
          <a:sy n="107" d="100"/>
        </p:scale>
        <p:origin x="157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17. 9. 2022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17. 9. 2022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2</a:t>
            </a:fld>
            <a:endParaRPr lang="sk-SK"/>
          </a:p>
        </p:txBody>
      </p:sp>
    </p:spTree>
    <p:extLst>
      <p:ext uri="{BB962C8B-B14F-4D97-AF65-F5344CB8AC3E}">
        <p14:creationId xmlns:p14="http://schemas.microsoft.com/office/powerpoint/2010/main" val="3504770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3</a:t>
            </a:fld>
            <a:endParaRPr lang="sk-SK"/>
          </a:p>
        </p:txBody>
      </p:sp>
    </p:spTree>
    <p:extLst>
      <p:ext uri="{BB962C8B-B14F-4D97-AF65-F5344CB8AC3E}">
        <p14:creationId xmlns:p14="http://schemas.microsoft.com/office/powerpoint/2010/main" val="40862609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17. 9. 2022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a:lstStyle/>
          <a:p>
            <a:pPr algn="ctr"/>
            <a:r>
              <a:rPr lang="fr-F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7.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 Εισαγωγή στο «</a:t>
            </a:r>
            <a:r>
              <a:rPr lang="fr-F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Scripting»</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a:spAutoFit/>
          </a:bodyPr>
          <a:lstStyle/>
          <a:p>
            <a:pPr algn="ctr"/>
            <a:r>
              <a:rPr lang="en-US" dirty="0">
                <a:solidFill>
                  <a:srgbClr val="EF8E7B"/>
                </a:solidFill>
              </a:rPr>
              <a:t>3D Worlds</a:t>
            </a:r>
          </a:p>
        </p:txBody>
      </p:sp>
    </p:spTree>
    <p:extLst>
      <p:ext uri="{BB962C8B-B14F-4D97-AF65-F5344CB8AC3E}">
        <p14:creationId xmlns:p14="http://schemas.microsoft.com/office/powerpoint/2010/main" val="967997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5791200" cy="759614"/>
          </a:xfrm>
        </p:spPr>
        <p:txBody>
          <a:bodyPr/>
          <a:lstStyle/>
          <a:p>
            <a:r>
              <a:rPr lang="el-GR" dirty="0" err="1"/>
              <a:t>συναρτησεισ</a:t>
            </a:r>
            <a:endParaRPr lang="en-US" dirty="0"/>
          </a:p>
        </p:txBody>
      </p:sp>
      <p:sp>
        <p:nvSpPr>
          <p:cNvPr id="3" name="Content Placeholder 2"/>
          <p:cNvSpPr>
            <a:spLocks noGrp="1"/>
          </p:cNvSpPr>
          <p:nvPr>
            <p:ph idx="1"/>
          </p:nvPr>
        </p:nvSpPr>
        <p:spPr>
          <a:xfrm>
            <a:off x="179512" y="1772816"/>
            <a:ext cx="8424936" cy="2880320"/>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Οι συναρτήσεις βρίσκονται μέσα σε συμβάντα και είτε δημιουργούνται από το χρήστη είτε είναι έτοιμες συναρτήσεις. Οι έτοιμες συναρτήσεις ξεκινούν με δύο πεζά «L», όπως η: </a:t>
            </a:r>
            <a:r>
              <a:rPr lang="el-GR" sz="1800" b="0" dirty="0" err="1">
                <a:latin typeface="Arial (Body)"/>
                <a:cs typeface="Times New Roman" panose="02020603050405020304" pitchFamily="18" charset="0"/>
              </a:rPr>
              <a:t>llSay</a:t>
            </a:r>
            <a:r>
              <a:rPr lang="el-GR" sz="1800" b="0" dirty="0">
                <a:latin typeface="Arial (Body)"/>
                <a:cs typeface="Times New Roman" panose="02020603050405020304" pitchFamily="18" charset="0"/>
              </a:rPr>
              <a:t>().</a:t>
            </a:r>
            <a:endParaRPr lang="en-US" sz="1800" b="0" dirty="0">
              <a:latin typeface="Arial (Body)"/>
              <a:cs typeface="Times New Roman" panose="02020603050405020304" pitchFamily="18" charset="0"/>
            </a:endParaRP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Οι συναρτήσεις λαμβάνουν «ορίσματα» ή τιμές στις παρενθέσεις που τις ακολουθούν. Η LSL ως γλώσσα χρησιμοποιεί τη μέθοδο «</a:t>
            </a:r>
            <a:r>
              <a:rPr lang="el-GR" sz="1800" b="0" dirty="0" err="1">
                <a:latin typeface="Arial (Body)"/>
                <a:cs typeface="Times New Roman" panose="02020603050405020304" pitchFamily="18" charset="0"/>
              </a:rPr>
              <a:t>pass-by-value</a:t>
            </a:r>
            <a:r>
              <a:rPr lang="el-GR" sz="1800" b="0" dirty="0">
                <a:latin typeface="Arial (Body)"/>
                <a:cs typeface="Times New Roman" panose="02020603050405020304" pitchFamily="18" charset="0"/>
              </a:rPr>
              <a:t>» για όλους τους τύπους</a:t>
            </a:r>
            <a:r>
              <a:rPr lang="en-US" sz="1800" b="0" dirty="0">
                <a:latin typeface="Arial (Body)"/>
                <a:cs typeface="Times New Roman" panose="02020603050405020304" pitchFamily="18" charset="0"/>
              </a:rPr>
              <a:t>.</a:t>
            </a:r>
          </a:p>
        </p:txBody>
      </p:sp>
    </p:spTree>
    <p:extLst>
      <p:ext uri="{BB962C8B-B14F-4D97-AF65-F5344CB8AC3E}">
        <p14:creationId xmlns:p14="http://schemas.microsoft.com/office/powerpoint/2010/main" val="3162488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συναρτησεισ</a:t>
            </a:r>
            <a:endParaRPr lang="en-US" dirty="0"/>
          </a:p>
        </p:txBody>
      </p:sp>
      <p:sp>
        <p:nvSpPr>
          <p:cNvPr id="3" name="Content Placeholder 2"/>
          <p:cNvSpPr>
            <a:spLocks noGrp="1"/>
          </p:cNvSpPr>
          <p:nvPr>
            <p:ph idx="1"/>
          </p:nvPr>
        </p:nvSpPr>
        <p:spPr>
          <a:xfrm>
            <a:off x="107504" y="1628800"/>
            <a:ext cx="8712968" cy="4536504"/>
          </a:xfrm>
        </p:spPr>
        <p:txBody>
          <a:bodyPr>
            <a:normAutofit fontScale="85000" lnSpcReduction="10000"/>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Ακολουθούν ορισμένες χρήσιμες ενέργειες που  μπορούν να πραγματοποιηθούν και οι αντίστοιχες συναρτήσεις LSL για να γίνει αυτό</a:t>
            </a:r>
            <a:r>
              <a:rPr lang="en-US" sz="1800" b="0" dirty="0">
                <a:latin typeface="Arial (Body)"/>
                <a:cs typeface="Times New Roman" panose="02020603050405020304" pitchFamily="18" charset="0"/>
              </a:rPr>
              <a:t>.</a:t>
            </a:r>
          </a:p>
          <a:p>
            <a:pPr marL="914400" lvl="1" indent="-457200" algn="just">
              <a:lnSpc>
                <a:spcPct val="150000"/>
              </a:lnSpc>
              <a:spcBef>
                <a:spcPts val="600"/>
              </a:spcBef>
              <a:spcAft>
                <a:spcPts val="600"/>
              </a:spcAft>
              <a:buClrTx/>
              <a:buFont typeface="Wingdings" panose="05000000000000000000" pitchFamily="2" charset="2"/>
              <a:buChar char="ü"/>
            </a:pPr>
            <a:r>
              <a:rPr lang="el-GR" sz="1800" b="0" dirty="0">
                <a:latin typeface="Arial (Body)"/>
                <a:cs typeface="Times New Roman" panose="02020603050405020304" pitchFamily="18" charset="0"/>
              </a:rPr>
              <a:t>Αποστολή μηνύματος στη συνομιλία (</a:t>
            </a:r>
            <a:r>
              <a:rPr lang="en-US" sz="1800" b="0" dirty="0" err="1">
                <a:latin typeface="Arial (Body)"/>
                <a:cs typeface="Times New Roman" panose="02020603050405020304" pitchFamily="18" charset="0"/>
              </a:rPr>
              <a:t>llSay</a:t>
            </a:r>
            <a:r>
              <a:rPr lang="en-US" sz="1800" b="0" dirty="0">
                <a:latin typeface="Arial (Body)"/>
                <a:cs typeface="Times New Roman" panose="02020603050405020304" pitchFamily="18" charset="0"/>
              </a:rPr>
              <a:t>)</a:t>
            </a:r>
          </a:p>
          <a:p>
            <a:pPr marL="914400" lvl="1" indent="-457200" algn="just">
              <a:lnSpc>
                <a:spcPct val="150000"/>
              </a:lnSpc>
              <a:spcBef>
                <a:spcPts val="600"/>
              </a:spcBef>
              <a:spcAft>
                <a:spcPts val="600"/>
              </a:spcAft>
              <a:buClrTx/>
              <a:buFont typeface="Wingdings" panose="05000000000000000000" pitchFamily="2" charset="2"/>
              <a:buChar char="ü"/>
            </a:pPr>
            <a:r>
              <a:rPr lang="el-GR" sz="1800" b="0" dirty="0">
                <a:latin typeface="Arial (Body)"/>
                <a:cs typeface="Times New Roman" panose="02020603050405020304" pitchFamily="18" charset="0"/>
              </a:rPr>
              <a:t>Αλλαγή χρώματος (</a:t>
            </a:r>
            <a:r>
              <a:rPr lang="en-US" sz="1800" b="0" dirty="0" err="1">
                <a:latin typeface="Arial (Body)"/>
                <a:cs typeface="Times New Roman" panose="02020603050405020304" pitchFamily="18" charset="0"/>
              </a:rPr>
              <a:t>llSetColor</a:t>
            </a:r>
            <a:r>
              <a:rPr lang="en-US" sz="1800" b="0" dirty="0">
                <a:latin typeface="Arial (Body)"/>
                <a:cs typeface="Times New Roman" panose="02020603050405020304" pitchFamily="18" charset="0"/>
              </a:rPr>
              <a:t>)</a:t>
            </a:r>
          </a:p>
          <a:p>
            <a:pPr marL="914400" lvl="1" indent="-457200" algn="just">
              <a:lnSpc>
                <a:spcPct val="150000"/>
              </a:lnSpc>
              <a:spcBef>
                <a:spcPts val="600"/>
              </a:spcBef>
              <a:spcAft>
                <a:spcPts val="600"/>
              </a:spcAft>
              <a:buClrTx/>
              <a:buFont typeface="Wingdings" panose="05000000000000000000" pitchFamily="2" charset="2"/>
              <a:buChar char="ü"/>
            </a:pPr>
            <a:r>
              <a:rPr lang="el-GR" sz="1800" b="0" dirty="0">
                <a:latin typeface="Arial (Body)"/>
                <a:cs typeface="Times New Roman" panose="02020603050405020304" pitchFamily="18" charset="0"/>
              </a:rPr>
              <a:t>Αλλαγή υφής (</a:t>
            </a:r>
            <a:r>
              <a:rPr lang="en-US" sz="1800" b="0" dirty="0" err="1">
                <a:latin typeface="Arial (Body)"/>
                <a:cs typeface="Times New Roman" panose="02020603050405020304" pitchFamily="18" charset="0"/>
              </a:rPr>
              <a:t>llSetTexture</a:t>
            </a:r>
            <a:r>
              <a:rPr lang="en-US" sz="1800" b="0" dirty="0">
                <a:latin typeface="Arial (Body)"/>
                <a:cs typeface="Times New Roman" panose="02020603050405020304" pitchFamily="18" charset="0"/>
              </a:rPr>
              <a:t>)</a:t>
            </a:r>
          </a:p>
          <a:p>
            <a:pPr marL="914400" lvl="1" indent="-457200" algn="just">
              <a:lnSpc>
                <a:spcPct val="150000"/>
              </a:lnSpc>
              <a:spcBef>
                <a:spcPts val="600"/>
              </a:spcBef>
              <a:spcAft>
                <a:spcPts val="600"/>
              </a:spcAft>
              <a:buClrTx/>
              <a:buFont typeface="Wingdings" panose="05000000000000000000" pitchFamily="2" charset="2"/>
              <a:buChar char="ü"/>
            </a:pPr>
            <a:r>
              <a:rPr lang="el-GR" sz="1800" b="0" dirty="0">
                <a:latin typeface="Arial (Body)"/>
                <a:cs typeface="Times New Roman" panose="02020603050405020304" pitchFamily="18" charset="0"/>
              </a:rPr>
              <a:t>Αλλαγή διαφάνειας (</a:t>
            </a:r>
            <a:r>
              <a:rPr lang="en-US" sz="1800" b="0" dirty="0" err="1">
                <a:latin typeface="Arial (Body)"/>
                <a:cs typeface="Times New Roman" panose="02020603050405020304" pitchFamily="18" charset="0"/>
              </a:rPr>
              <a:t>llSetAlpha</a:t>
            </a:r>
            <a:r>
              <a:rPr lang="en-US" sz="1800" b="0" dirty="0">
                <a:latin typeface="Arial (Body)"/>
                <a:cs typeface="Times New Roman" panose="02020603050405020304" pitchFamily="18" charset="0"/>
              </a:rPr>
              <a:t>)</a:t>
            </a:r>
          </a:p>
          <a:p>
            <a:pPr marL="914400" lvl="1" indent="-457200" algn="just">
              <a:lnSpc>
                <a:spcPct val="150000"/>
              </a:lnSpc>
              <a:spcBef>
                <a:spcPts val="600"/>
              </a:spcBef>
              <a:spcAft>
                <a:spcPts val="600"/>
              </a:spcAft>
              <a:buClrTx/>
              <a:buFont typeface="Wingdings" panose="05000000000000000000" pitchFamily="2" charset="2"/>
              <a:buChar char="ü"/>
            </a:pPr>
            <a:r>
              <a:rPr lang="el-GR" sz="1800" b="0" dirty="0">
                <a:latin typeface="Arial (Body)"/>
                <a:cs typeface="Times New Roman" panose="02020603050405020304" pitchFamily="18" charset="0"/>
              </a:rPr>
              <a:t>Αλλαγή θέσης (</a:t>
            </a:r>
            <a:r>
              <a:rPr lang="en-US" sz="1800" b="0" dirty="0" err="1">
                <a:latin typeface="Arial (Body)"/>
                <a:cs typeface="Times New Roman" panose="02020603050405020304" pitchFamily="18" charset="0"/>
              </a:rPr>
              <a:t>llSetPos</a:t>
            </a:r>
            <a:r>
              <a:rPr lang="en-US" sz="1800" b="0" dirty="0">
                <a:latin typeface="Arial (Body)"/>
                <a:cs typeface="Times New Roman" panose="02020603050405020304" pitchFamily="18" charset="0"/>
              </a:rPr>
              <a:t>)</a:t>
            </a:r>
          </a:p>
          <a:p>
            <a:pPr marL="914400" lvl="1" indent="-457200" algn="just">
              <a:lnSpc>
                <a:spcPct val="150000"/>
              </a:lnSpc>
              <a:spcBef>
                <a:spcPts val="600"/>
              </a:spcBef>
              <a:spcAft>
                <a:spcPts val="600"/>
              </a:spcAft>
              <a:buClrTx/>
              <a:buFont typeface="Wingdings" panose="05000000000000000000" pitchFamily="2" charset="2"/>
              <a:buChar char="ü"/>
            </a:pPr>
            <a:r>
              <a:rPr lang="el-GR" sz="1800" b="0" dirty="0">
                <a:latin typeface="Arial (Body)"/>
                <a:cs typeface="Times New Roman" panose="02020603050405020304" pitchFamily="18" charset="0"/>
              </a:rPr>
              <a:t>Περιστροφή αντικειμένου (</a:t>
            </a:r>
            <a:r>
              <a:rPr lang="en-US" sz="1800" b="0" dirty="0" err="1">
                <a:latin typeface="Arial (Body)"/>
                <a:cs typeface="Times New Roman" panose="02020603050405020304" pitchFamily="18" charset="0"/>
              </a:rPr>
              <a:t>llTargetOmega</a:t>
            </a:r>
            <a:r>
              <a:rPr lang="en-US" sz="1800" b="0" dirty="0">
                <a:latin typeface="Arial (Body)"/>
                <a:cs typeface="Times New Roman" panose="02020603050405020304" pitchFamily="18" charset="0"/>
              </a:rPr>
              <a:t>)</a:t>
            </a:r>
          </a:p>
          <a:p>
            <a:pPr marL="914400" lvl="1" indent="-457200" algn="just">
              <a:lnSpc>
                <a:spcPct val="150000"/>
              </a:lnSpc>
              <a:spcBef>
                <a:spcPts val="600"/>
              </a:spcBef>
              <a:spcAft>
                <a:spcPts val="600"/>
              </a:spcAft>
              <a:buClrTx/>
              <a:buFont typeface="Wingdings" panose="05000000000000000000" pitchFamily="2" charset="2"/>
              <a:buChar char="ü"/>
            </a:pPr>
            <a:r>
              <a:rPr lang="el-GR" sz="1800" b="0" dirty="0">
                <a:latin typeface="Arial (Body)"/>
                <a:cs typeface="Times New Roman" panose="02020603050405020304" pitchFamily="18" charset="0"/>
              </a:rPr>
              <a:t>Αντικείμενο που δίνεται στο </a:t>
            </a:r>
            <a:r>
              <a:rPr lang="en-US" sz="1800" b="0" dirty="0">
                <a:latin typeface="Arial (Body)"/>
                <a:cs typeface="Times New Roman" panose="02020603050405020304" pitchFamily="18" charset="0"/>
              </a:rPr>
              <a:t>avatar (</a:t>
            </a:r>
            <a:r>
              <a:rPr lang="en-US" sz="1800" b="0" dirty="0" err="1">
                <a:latin typeface="Arial (Body)"/>
                <a:cs typeface="Times New Roman" panose="02020603050405020304" pitchFamily="18" charset="0"/>
              </a:rPr>
              <a:t>llGiveInventory</a:t>
            </a:r>
            <a:r>
              <a:rPr lang="en-US" sz="1800" b="0" dirty="0">
                <a:latin typeface="Arial (Body)"/>
                <a:cs typeface="Times New Roman" panose="02020603050405020304" pitchFamily="18" charset="0"/>
              </a:rPr>
              <a:t>)</a:t>
            </a:r>
          </a:p>
          <a:p>
            <a:pPr marL="914400" lvl="1" indent="-457200" algn="just">
              <a:lnSpc>
                <a:spcPct val="150000"/>
              </a:lnSpc>
              <a:spcBef>
                <a:spcPts val="600"/>
              </a:spcBef>
              <a:spcAft>
                <a:spcPts val="600"/>
              </a:spcAft>
              <a:buClrTx/>
              <a:buFont typeface="Wingdings" panose="05000000000000000000" pitchFamily="2" charset="2"/>
              <a:buChar char="ü"/>
            </a:pPr>
            <a:r>
              <a:rPr lang="el-GR" sz="1800" b="0" dirty="0">
                <a:latin typeface="Arial (Body)"/>
                <a:cs typeface="Times New Roman" panose="02020603050405020304" pitchFamily="18" charset="0"/>
              </a:rPr>
              <a:t>Το αντικείμενο σταματά/«κοιμάται» </a:t>
            </a:r>
            <a:r>
              <a:rPr lang="en-US" sz="1800" b="0" dirty="0">
                <a:latin typeface="Arial (Body)"/>
                <a:cs typeface="Times New Roman" panose="02020603050405020304" pitchFamily="18" charset="0"/>
              </a:rPr>
              <a:t>X </a:t>
            </a:r>
            <a:r>
              <a:rPr lang="el-GR" sz="1800" b="0" dirty="0">
                <a:latin typeface="Arial (Body)"/>
                <a:cs typeface="Times New Roman" panose="02020603050405020304" pitchFamily="18" charset="0"/>
              </a:rPr>
              <a:t>δευτερόλεπτα μεταξύ δύο ενεργειών (</a:t>
            </a:r>
            <a:r>
              <a:rPr lang="en-US" sz="1800" b="0" dirty="0" err="1">
                <a:latin typeface="Arial (Body)"/>
                <a:cs typeface="Times New Roman" panose="02020603050405020304" pitchFamily="18" charset="0"/>
              </a:rPr>
              <a:t>llSleep</a:t>
            </a:r>
            <a:r>
              <a:rPr lang="en-US" sz="1800" b="0" dirty="0">
                <a:latin typeface="Arial (Body)"/>
                <a:cs typeface="Times New Roman" panose="02020603050405020304" pitchFamily="18" charset="0"/>
              </a:rPr>
              <a:t>)</a:t>
            </a:r>
          </a:p>
        </p:txBody>
      </p:sp>
    </p:spTree>
    <p:extLst>
      <p:ext uri="{BB962C8B-B14F-4D97-AF65-F5344CB8AC3E}">
        <p14:creationId xmlns:p14="http://schemas.microsoft.com/office/powerpoint/2010/main" val="2301049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759614"/>
          </a:xfrm>
        </p:spPr>
        <p:txBody>
          <a:bodyPr/>
          <a:lstStyle/>
          <a:p>
            <a:r>
              <a:rPr lang="el-GR" dirty="0" err="1"/>
              <a:t>Τυποι</a:t>
            </a:r>
            <a:r>
              <a:rPr lang="el-GR" dirty="0"/>
              <a:t> </a:t>
            </a:r>
            <a:r>
              <a:rPr lang="el-GR" dirty="0" err="1"/>
              <a:t>μεταβλητων</a:t>
            </a:r>
            <a:endParaRPr lang="en-US" dirty="0"/>
          </a:p>
        </p:txBody>
      </p:sp>
      <p:sp>
        <p:nvSpPr>
          <p:cNvPr id="3" name="Content Placeholder 2"/>
          <p:cNvSpPr>
            <a:spLocks noGrp="1"/>
          </p:cNvSpPr>
          <p:nvPr>
            <p:ph idx="1"/>
          </p:nvPr>
        </p:nvSpPr>
        <p:spPr>
          <a:xfrm>
            <a:off x="179512" y="1772816"/>
            <a:ext cx="8712968" cy="4536504"/>
          </a:xfrm>
        </p:spPr>
        <p:txBody>
          <a:bodyPr>
            <a:normAutofit/>
          </a:bodyPr>
          <a:lstStyle/>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Η γλώσσα LSL υποστηρίζει τους ακόλουθους τύπους μεταβλητών</a:t>
            </a:r>
            <a:r>
              <a:rPr lang="en-US" sz="1600" b="0" dirty="0">
                <a:latin typeface="Arial (Body)"/>
                <a:cs typeface="Times New Roman" panose="02020603050405020304" pitchFamily="18" charset="0"/>
              </a:rPr>
              <a:t>:</a:t>
            </a:r>
          </a:p>
          <a:p>
            <a:pPr marL="914400" lvl="1" indent="-457200" algn="just">
              <a:lnSpc>
                <a:spcPct val="150000"/>
              </a:lnSpc>
              <a:spcBef>
                <a:spcPts val="600"/>
              </a:spcBef>
              <a:spcAft>
                <a:spcPts val="600"/>
              </a:spcAft>
              <a:buFont typeface="Wingdings" panose="05000000000000000000" pitchFamily="2" charset="2"/>
              <a:buChar char="ü"/>
            </a:pPr>
            <a:r>
              <a:rPr lang="el-GR" sz="1600" b="1" dirty="0" err="1">
                <a:latin typeface="Arial (Body)"/>
                <a:cs typeface="Times New Roman" panose="02020603050405020304" pitchFamily="18" charset="0"/>
              </a:rPr>
              <a:t>Integer</a:t>
            </a:r>
            <a:r>
              <a:rPr lang="el-GR" sz="1600" b="1" dirty="0">
                <a:latin typeface="Arial (Body)"/>
                <a:cs typeface="Times New Roman" panose="02020603050405020304" pitchFamily="18" charset="0"/>
              </a:rPr>
              <a:t> </a:t>
            </a:r>
            <a:r>
              <a:rPr lang="el-GR" sz="1600" dirty="0">
                <a:latin typeface="Arial (Body)"/>
                <a:cs typeface="Times New Roman" panose="02020603050405020304" pitchFamily="18" charset="0"/>
              </a:rPr>
              <a:t>(ακέραιος αριθμός)</a:t>
            </a:r>
            <a:endParaRPr lang="en-US" sz="1600" dirty="0">
              <a:latin typeface="Arial (Body)"/>
              <a:cs typeface="Times New Roman" panose="02020603050405020304" pitchFamily="18" charset="0"/>
            </a:endParaRPr>
          </a:p>
          <a:p>
            <a:pPr marL="914400" lvl="1" indent="-457200" algn="just">
              <a:lnSpc>
                <a:spcPct val="150000"/>
              </a:lnSpc>
              <a:spcBef>
                <a:spcPts val="600"/>
              </a:spcBef>
              <a:spcAft>
                <a:spcPts val="600"/>
              </a:spcAft>
              <a:buFont typeface="Wingdings" panose="05000000000000000000" pitchFamily="2" charset="2"/>
              <a:buChar char="ü"/>
            </a:pPr>
            <a:r>
              <a:rPr lang="el-GR" sz="1600" b="1" dirty="0" err="1">
                <a:latin typeface="Arial (Body)"/>
                <a:cs typeface="Times New Roman" panose="02020603050405020304" pitchFamily="18" charset="0"/>
              </a:rPr>
              <a:t>String</a:t>
            </a:r>
            <a:r>
              <a:rPr lang="el-GR" sz="1600" b="1" dirty="0">
                <a:latin typeface="Arial (Body)"/>
                <a:cs typeface="Times New Roman" panose="02020603050405020304" pitchFamily="18" charset="0"/>
              </a:rPr>
              <a:t> </a:t>
            </a:r>
            <a:r>
              <a:rPr lang="el-GR" sz="1600" dirty="0">
                <a:latin typeface="Arial (Body)"/>
                <a:cs typeface="Times New Roman" panose="02020603050405020304" pitchFamily="18" charset="0"/>
              </a:rPr>
              <a:t>(τιμή συμβολοσειράς)</a:t>
            </a:r>
            <a:endParaRPr lang="en-US" sz="1600" dirty="0">
              <a:latin typeface="Arial (Body)"/>
              <a:cs typeface="Times New Roman" panose="02020603050405020304" pitchFamily="18" charset="0"/>
            </a:endParaRPr>
          </a:p>
          <a:p>
            <a:pPr marL="914400" lvl="1" indent="-457200" algn="just">
              <a:lnSpc>
                <a:spcPct val="150000"/>
              </a:lnSpc>
              <a:spcBef>
                <a:spcPts val="600"/>
              </a:spcBef>
              <a:spcAft>
                <a:spcPts val="600"/>
              </a:spcAft>
              <a:buFont typeface="Wingdings" panose="05000000000000000000" pitchFamily="2" charset="2"/>
              <a:buChar char="ü"/>
            </a:pPr>
            <a:r>
              <a:rPr lang="el-GR" sz="1600" b="1" dirty="0" err="1">
                <a:latin typeface="Arial (Body)"/>
                <a:cs typeface="Times New Roman" panose="02020603050405020304" pitchFamily="18" charset="0"/>
              </a:rPr>
              <a:t>Float</a:t>
            </a:r>
            <a:r>
              <a:rPr lang="el-GR" sz="1600" b="1" dirty="0">
                <a:latin typeface="Arial (Body)"/>
                <a:cs typeface="Times New Roman" panose="02020603050405020304" pitchFamily="18" charset="0"/>
              </a:rPr>
              <a:t> </a:t>
            </a:r>
            <a:r>
              <a:rPr lang="el-GR" sz="1600" dirty="0">
                <a:latin typeface="Arial (Body)"/>
                <a:cs typeface="Times New Roman" panose="02020603050405020304" pitchFamily="18" charset="0"/>
              </a:rPr>
              <a:t>(αριθμός κινητής υποδιαστολής )</a:t>
            </a:r>
            <a:endParaRPr lang="en-US" sz="1600" dirty="0">
              <a:latin typeface="Arial (Body)"/>
              <a:cs typeface="Times New Roman" panose="02020603050405020304" pitchFamily="18" charset="0"/>
            </a:endParaRPr>
          </a:p>
          <a:p>
            <a:pPr marL="914400" lvl="1" indent="-457200" algn="just">
              <a:lnSpc>
                <a:spcPct val="150000"/>
              </a:lnSpc>
              <a:spcBef>
                <a:spcPts val="600"/>
              </a:spcBef>
              <a:spcAft>
                <a:spcPts val="600"/>
              </a:spcAft>
              <a:buFont typeface="Wingdings" panose="05000000000000000000" pitchFamily="2" charset="2"/>
              <a:buChar char="ü"/>
            </a:pPr>
            <a:r>
              <a:rPr lang="el-GR" sz="1600" b="1" dirty="0" err="1">
                <a:latin typeface="Arial (Body)"/>
                <a:cs typeface="Times New Roman" panose="02020603050405020304" pitchFamily="18" charset="0"/>
              </a:rPr>
              <a:t>List</a:t>
            </a:r>
            <a:r>
              <a:rPr lang="el-GR" sz="1600" b="1" dirty="0">
                <a:latin typeface="Arial (Body)"/>
                <a:cs typeface="Times New Roman" panose="02020603050405020304" pitchFamily="18" charset="0"/>
              </a:rPr>
              <a:t> </a:t>
            </a:r>
            <a:r>
              <a:rPr lang="el-GR" sz="1600" dirty="0">
                <a:latin typeface="Arial (Body)"/>
                <a:cs typeface="Times New Roman" panose="02020603050405020304" pitchFamily="18" charset="0"/>
              </a:rPr>
              <a:t>(σύνολο τιμών που μπορεί να είναι διαφορετικών τύπων)</a:t>
            </a:r>
            <a:endParaRPr lang="en-US" sz="1600" dirty="0">
              <a:latin typeface="Arial (Body)"/>
              <a:cs typeface="Times New Roman" panose="02020603050405020304" pitchFamily="18" charset="0"/>
            </a:endParaRPr>
          </a:p>
          <a:p>
            <a:pPr marL="914400" lvl="1" indent="-457200" algn="just">
              <a:lnSpc>
                <a:spcPct val="150000"/>
              </a:lnSpc>
              <a:spcBef>
                <a:spcPts val="600"/>
              </a:spcBef>
              <a:spcAft>
                <a:spcPts val="600"/>
              </a:spcAft>
              <a:buFont typeface="Wingdings" panose="05000000000000000000" pitchFamily="2" charset="2"/>
              <a:buChar char="ü"/>
            </a:pPr>
            <a:r>
              <a:rPr lang="el-GR" sz="1600" b="1" dirty="0" err="1">
                <a:latin typeface="Arial (Body)"/>
                <a:cs typeface="Times New Roman" panose="02020603050405020304" pitchFamily="18" charset="0"/>
              </a:rPr>
              <a:t>Vector</a:t>
            </a:r>
            <a:r>
              <a:rPr lang="el-GR" sz="1600" b="1" dirty="0">
                <a:latin typeface="Arial (Body)"/>
                <a:cs typeface="Times New Roman" panose="02020603050405020304" pitchFamily="18" charset="0"/>
              </a:rPr>
              <a:t> </a:t>
            </a:r>
            <a:r>
              <a:rPr lang="el-GR" sz="1600" dirty="0">
                <a:latin typeface="Arial (Body)"/>
                <a:cs typeface="Times New Roman" panose="02020603050405020304" pitchFamily="18" charset="0"/>
              </a:rPr>
              <a:t>(μια ομάδα τριών αριθμών κινητής υποδιαστολής που χρησιμοποιείται συνήθως για Θέσεις, Ταχύτητα και Χρώματα)</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Οι καθολικές μεταβλητές ορίζονται εκτός των καταστάσεων και είναι προσβάσιμες στο εσωτερικό τους.</a:t>
            </a:r>
            <a:endParaRPr lang="en-US" sz="1600" b="0" dirty="0">
              <a:latin typeface="Arial (Body)"/>
              <a:cs typeface="Times New Roman" panose="02020603050405020304" pitchFamily="18" charset="0"/>
            </a:endParaRPr>
          </a:p>
        </p:txBody>
      </p:sp>
    </p:spTree>
    <p:extLst>
      <p:ext uri="{BB962C8B-B14F-4D97-AF65-F5344CB8AC3E}">
        <p14:creationId xmlns:p14="http://schemas.microsoft.com/office/powerpoint/2010/main" val="3408249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err="1"/>
              <a:t>Ελεγχοσ</a:t>
            </a:r>
            <a:r>
              <a:rPr lang="el-GR" dirty="0"/>
              <a:t> </a:t>
            </a:r>
            <a:r>
              <a:rPr lang="el-GR" dirty="0" err="1"/>
              <a:t>ροησ</a:t>
            </a:r>
            <a:endParaRPr lang="en-US" dirty="0"/>
          </a:p>
        </p:txBody>
      </p:sp>
      <p:sp>
        <p:nvSpPr>
          <p:cNvPr id="3" name="Content Placeholder 2"/>
          <p:cNvSpPr>
            <a:spLocks noGrp="1"/>
          </p:cNvSpPr>
          <p:nvPr>
            <p:ph idx="1"/>
          </p:nvPr>
        </p:nvSpPr>
        <p:spPr>
          <a:xfrm>
            <a:off x="179512" y="1772816"/>
            <a:ext cx="8712968" cy="3240360"/>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 έλεγχος ροής μέσα σε μια συνάρτηση ή γεγονός είναι παρόμοιος με άλλες γλώσσες προγραμματισμού. Μπορείτε να ελέγξετε τη ροή των εντολών με</a:t>
            </a:r>
            <a:r>
              <a:rPr lang="en-US" sz="1800" b="0" dirty="0">
                <a:latin typeface="Arial (Body)"/>
                <a:cs typeface="Times New Roman" panose="02020603050405020304" pitchFamily="18" charset="0"/>
              </a:rPr>
              <a:t>: </a:t>
            </a:r>
            <a:r>
              <a:rPr lang="el-GR" sz="1800" b="0" dirty="0">
                <a:latin typeface="Arial (Body)"/>
                <a:cs typeface="Times New Roman" panose="02020603050405020304" pitchFamily="18" charset="0"/>
              </a:rPr>
              <a:t> </a:t>
            </a:r>
            <a:endParaRPr lang="en-US" sz="1800" b="0" dirty="0">
              <a:latin typeface="Arial (Body)"/>
              <a:cs typeface="Times New Roman" panose="02020603050405020304" pitchFamily="18" charset="0"/>
            </a:endParaRPr>
          </a:p>
          <a:p>
            <a:pPr marL="914400" lvl="1" indent="-457200" algn="just">
              <a:lnSpc>
                <a:spcPct val="150000"/>
              </a:lnSpc>
              <a:spcBef>
                <a:spcPts val="600"/>
              </a:spcBef>
              <a:spcAft>
                <a:spcPts val="600"/>
              </a:spcAft>
              <a:buClrTx/>
              <a:buFont typeface="Wingdings" panose="05000000000000000000" pitchFamily="2" charset="2"/>
              <a:buChar char="ü"/>
            </a:pPr>
            <a:r>
              <a:rPr lang="en-US" sz="1800" b="0" dirty="0">
                <a:latin typeface="Arial (Body)"/>
                <a:cs typeface="Times New Roman" panose="02020603050405020304" pitchFamily="18" charset="0"/>
              </a:rPr>
              <a:t>if / else</a:t>
            </a:r>
          </a:p>
          <a:p>
            <a:pPr marL="914400" lvl="1" indent="-457200" algn="just">
              <a:lnSpc>
                <a:spcPct val="150000"/>
              </a:lnSpc>
              <a:spcBef>
                <a:spcPts val="600"/>
              </a:spcBef>
              <a:spcAft>
                <a:spcPts val="600"/>
              </a:spcAft>
              <a:buClrTx/>
              <a:buFont typeface="Wingdings" panose="05000000000000000000" pitchFamily="2" charset="2"/>
              <a:buChar char="ü"/>
            </a:pPr>
            <a:r>
              <a:rPr lang="en-US" sz="1800" b="0" dirty="0">
                <a:latin typeface="Arial (Body)"/>
                <a:cs typeface="Times New Roman" panose="02020603050405020304" pitchFamily="18" charset="0"/>
              </a:rPr>
              <a:t>for, while, do-while</a:t>
            </a:r>
          </a:p>
          <a:p>
            <a:pPr marL="914400" lvl="1" indent="-457200" algn="just">
              <a:lnSpc>
                <a:spcPct val="150000"/>
              </a:lnSpc>
              <a:spcBef>
                <a:spcPts val="600"/>
              </a:spcBef>
              <a:spcAft>
                <a:spcPts val="600"/>
              </a:spcAft>
              <a:buClrTx/>
              <a:buFont typeface="Wingdings" panose="05000000000000000000" pitchFamily="2" charset="2"/>
              <a:buChar char="ü"/>
            </a:pPr>
            <a:r>
              <a:rPr lang="en-US" sz="1800" b="0" dirty="0">
                <a:latin typeface="Arial (Body)"/>
                <a:cs typeface="Times New Roman" panose="02020603050405020304" pitchFamily="18" charset="0"/>
              </a:rPr>
              <a:t>jump, return</a:t>
            </a:r>
          </a:p>
          <a:p>
            <a:pPr marL="914400" lvl="1" indent="-457200" algn="just">
              <a:lnSpc>
                <a:spcPct val="150000"/>
              </a:lnSpc>
              <a:spcBef>
                <a:spcPts val="600"/>
              </a:spcBef>
              <a:spcAft>
                <a:spcPts val="600"/>
              </a:spcAft>
              <a:buClrTx/>
              <a:buFont typeface="Wingdings" panose="05000000000000000000" pitchFamily="2" charset="2"/>
              <a:buChar char="ü"/>
            </a:pPr>
            <a:r>
              <a:rPr lang="en-US" sz="1800" b="0" dirty="0">
                <a:latin typeface="Arial (Body)"/>
                <a:cs typeface="Times New Roman" panose="02020603050405020304" pitchFamily="18" charset="0"/>
              </a:rPr>
              <a:t>state</a:t>
            </a:r>
          </a:p>
        </p:txBody>
      </p:sp>
    </p:spTree>
    <p:extLst>
      <p:ext uri="{BB962C8B-B14F-4D97-AF65-F5344CB8AC3E}">
        <p14:creationId xmlns:p14="http://schemas.microsoft.com/office/powerpoint/2010/main" val="1165283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τελεστεσ</a:t>
            </a:r>
            <a:endParaRPr lang="en-US" dirty="0"/>
          </a:p>
        </p:txBody>
      </p:sp>
      <p:sp>
        <p:nvSpPr>
          <p:cNvPr id="3" name="Content Placeholder 2"/>
          <p:cNvSpPr>
            <a:spLocks noGrp="1"/>
          </p:cNvSpPr>
          <p:nvPr>
            <p:ph idx="1"/>
          </p:nvPr>
        </p:nvSpPr>
        <p:spPr>
          <a:xfrm>
            <a:off x="179512" y="1772816"/>
            <a:ext cx="8712968" cy="1800200"/>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Οι τελεστές που χρησιμοποιούνται είναι επίσης παρόμοιοι με άλλες γλώσσες:</a:t>
            </a:r>
            <a:endParaRPr lang="en-US" sz="1800" b="0" dirty="0">
              <a:latin typeface="Arial (Body)"/>
              <a:cs typeface="Times New Roman" panose="02020603050405020304" pitchFamily="18" charset="0"/>
            </a:endParaRPr>
          </a:p>
          <a:p>
            <a:pPr marL="914400" lvl="1" indent="-457200" algn="just">
              <a:lnSpc>
                <a:spcPct val="150000"/>
              </a:lnSpc>
              <a:spcBef>
                <a:spcPts val="600"/>
              </a:spcBef>
              <a:spcAft>
                <a:spcPts val="600"/>
              </a:spcAft>
              <a:buFont typeface="Wingdings" panose="05000000000000000000" pitchFamily="2" charset="2"/>
              <a:buChar char="ü"/>
            </a:pPr>
            <a:r>
              <a:rPr lang="el-GR" sz="1800" b="0" dirty="0">
                <a:latin typeface="Arial (Body)"/>
                <a:cs typeface="Times New Roman" panose="02020603050405020304" pitchFamily="18" charset="0"/>
              </a:rPr>
              <a:t>Αριθμητικοί τελεστές</a:t>
            </a:r>
            <a:r>
              <a:rPr lang="en-US" sz="1800" b="0" dirty="0">
                <a:latin typeface="Arial (Body)"/>
                <a:cs typeface="Times New Roman" panose="02020603050405020304" pitchFamily="18" charset="0"/>
              </a:rPr>
              <a:t>:   + ,  - , * , / , % </a:t>
            </a:r>
          </a:p>
          <a:p>
            <a:pPr marL="914400" lvl="1" indent="-457200" algn="just">
              <a:lnSpc>
                <a:spcPct val="150000"/>
              </a:lnSpc>
              <a:spcBef>
                <a:spcPts val="600"/>
              </a:spcBef>
              <a:spcAft>
                <a:spcPts val="600"/>
              </a:spcAft>
              <a:buFont typeface="Wingdings" panose="05000000000000000000" pitchFamily="2" charset="2"/>
              <a:buChar char="ü"/>
            </a:pPr>
            <a:r>
              <a:rPr lang="el-GR" sz="1800" b="0" dirty="0">
                <a:latin typeface="Arial (Body)"/>
                <a:cs typeface="Times New Roman" panose="02020603050405020304" pitchFamily="18" charset="0"/>
              </a:rPr>
              <a:t>Λογικοί τελεστές</a:t>
            </a:r>
            <a:r>
              <a:rPr lang="en-US" sz="1800" b="0" dirty="0">
                <a:latin typeface="Arial (Body)"/>
                <a:cs typeface="Times New Roman" panose="02020603050405020304" pitchFamily="18" charset="0"/>
              </a:rPr>
              <a:t>:  &amp;&amp; , || , == , != </a:t>
            </a:r>
          </a:p>
        </p:txBody>
      </p:sp>
    </p:spTree>
    <p:extLst>
      <p:ext uri="{BB962C8B-B14F-4D97-AF65-F5344CB8AC3E}">
        <p14:creationId xmlns:p14="http://schemas.microsoft.com/office/powerpoint/2010/main" val="1948146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εισαγωγη</a:t>
            </a:r>
            <a:endParaRPr lang="en-US" dirty="0"/>
          </a:p>
        </p:txBody>
      </p:sp>
      <p:sp>
        <p:nvSpPr>
          <p:cNvPr id="3" name="Content Placeholder 2"/>
          <p:cNvSpPr>
            <a:spLocks noGrp="1"/>
          </p:cNvSpPr>
          <p:nvPr>
            <p:ph idx="1"/>
          </p:nvPr>
        </p:nvSpPr>
        <p:spPr>
          <a:xfrm>
            <a:off x="107504" y="1700808"/>
            <a:ext cx="8712968" cy="4536504"/>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Τα </a:t>
            </a:r>
            <a:r>
              <a:rPr lang="en-US" sz="1800" b="0" dirty="0">
                <a:latin typeface="Arial (Body)"/>
                <a:cs typeface="Times New Roman" panose="02020603050405020304" pitchFamily="18" charset="0"/>
              </a:rPr>
              <a:t>scripts</a:t>
            </a:r>
            <a:r>
              <a:rPr lang="el-GR" sz="1800" b="0" dirty="0">
                <a:latin typeface="Arial (Body)"/>
                <a:cs typeface="Times New Roman" panose="02020603050405020304" pitchFamily="18" charset="0"/>
              </a:rPr>
              <a:t> μπορούν να κάνουν ένα αντικείμενο να κινηθεί, να ακούσει, να μιλήσει, να λειτουργήσει ως όχημα ή όπλο, να αλλάξει χρώμα, μέγεθος ή σχήμα</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Ένα </a:t>
            </a:r>
            <a:r>
              <a:rPr lang="en-US" sz="1800" b="0" dirty="0">
                <a:latin typeface="Arial (Body)"/>
                <a:cs typeface="Times New Roman" panose="02020603050405020304" pitchFamily="18" charset="0"/>
              </a:rPr>
              <a:t>script </a:t>
            </a:r>
            <a:r>
              <a:rPr lang="el-GR" sz="1800" b="0" dirty="0">
                <a:latin typeface="Arial (Body)"/>
                <a:cs typeface="Times New Roman" panose="02020603050405020304" pitchFamily="18" charset="0"/>
              </a:rPr>
              <a:t>μπορεί να κάνει ένα αντικείμενο να ακούσει τα λόγια του χρήστη καθώς και να μιλήσει, ακόμη και να επιτρέψει σε αντικείμενα να μιλούν μεταξύ τους</a:t>
            </a:r>
            <a:r>
              <a:rPr lang="en-US" sz="1800" b="0" dirty="0">
                <a:latin typeface="Arial (Body)"/>
                <a:cs typeface="Times New Roman" panose="02020603050405020304" pitchFamily="18" charset="0"/>
              </a:rPr>
              <a:t>.</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Εάν ο κόσμος έχει δημιουργηθεί στο </a:t>
            </a:r>
            <a:r>
              <a:rPr lang="el-GR" sz="1800" b="0" dirty="0" err="1">
                <a:latin typeface="Arial (Body)"/>
                <a:cs typeface="Times New Roman" panose="02020603050405020304" pitchFamily="18" charset="0"/>
              </a:rPr>
              <a:t>Second</a:t>
            </a:r>
            <a:r>
              <a:rPr lang="el-GR" sz="1800" b="0" dirty="0">
                <a:latin typeface="Arial (Body)"/>
                <a:cs typeface="Times New Roman" panose="02020603050405020304" pitchFamily="18" charset="0"/>
              </a:rPr>
              <a:t> </a:t>
            </a:r>
            <a:r>
              <a:rPr lang="el-GR" sz="1800" b="0" dirty="0" err="1">
                <a:latin typeface="Arial (Body)"/>
                <a:cs typeface="Times New Roman" panose="02020603050405020304" pitchFamily="18" charset="0"/>
              </a:rPr>
              <a:t>Life</a:t>
            </a:r>
            <a:r>
              <a:rPr lang="el-GR" sz="1800" b="0" dirty="0">
                <a:latin typeface="Arial (Body)"/>
                <a:cs typeface="Times New Roman" panose="02020603050405020304" pitchFamily="18" charset="0"/>
              </a:rPr>
              <a:t>/ OpenSimulator, όλα όσα ορίζονται στο παράθυρο επεξεργασίας μπορούν να αποτελούν ένα </a:t>
            </a:r>
            <a:r>
              <a:rPr lang="en-US" sz="1800" b="0" dirty="0">
                <a:latin typeface="Arial (Body)"/>
                <a:cs typeface="Times New Roman" panose="02020603050405020304" pitchFamily="18" charset="0"/>
              </a:rPr>
              <a:t>script</a:t>
            </a:r>
            <a:r>
              <a:rPr lang="el-GR" sz="1800" b="0" dirty="0">
                <a:latin typeface="Arial (Body)"/>
                <a:cs typeface="Times New Roman" panose="02020603050405020304" pitchFamily="18" charset="0"/>
              </a:rPr>
              <a:t>. Όλες οι αλληλεπιδράσεις που γίνονται μεταξύ αντικειμένων ή μεταξύ </a:t>
            </a:r>
            <a:r>
              <a:rPr lang="el-GR" sz="1800" b="0" dirty="0" err="1">
                <a:latin typeface="Arial (Body)"/>
                <a:cs typeface="Times New Roman" panose="02020603050405020304" pitchFamily="18" charset="0"/>
              </a:rPr>
              <a:t>avatars</a:t>
            </a:r>
            <a:r>
              <a:rPr lang="el-GR" sz="1800" b="0" dirty="0">
                <a:latin typeface="Arial (Body)"/>
                <a:cs typeface="Times New Roman" panose="02020603050405020304" pitchFamily="18" charset="0"/>
              </a:rPr>
              <a:t> και αντικειμένων είναι μέσω </a:t>
            </a:r>
            <a:r>
              <a:rPr lang="en-US" sz="1800" b="0" dirty="0">
                <a:latin typeface="Arial (Body)"/>
                <a:cs typeface="Times New Roman" panose="02020603050405020304" pitchFamily="18" charset="0"/>
              </a:rPr>
              <a:t>scripts.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a:lstStyle/>
          <a:p>
            <a:r>
              <a:rPr lang="el-GR" dirty="0" err="1"/>
              <a:t>εισαγωγη</a:t>
            </a:r>
            <a:endParaRPr lang="en-US" dirty="0"/>
          </a:p>
        </p:txBody>
      </p:sp>
      <p:sp>
        <p:nvSpPr>
          <p:cNvPr id="3" name="Content Placeholder 2"/>
          <p:cNvSpPr>
            <a:spLocks noGrp="1"/>
          </p:cNvSpPr>
          <p:nvPr>
            <p:ph idx="1"/>
          </p:nvPr>
        </p:nvSpPr>
        <p:spPr>
          <a:xfrm>
            <a:off x="179512" y="1772816"/>
            <a:ext cx="8712968" cy="2880320"/>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Τα </a:t>
            </a:r>
            <a:r>
              <a:rPr lang="en-US" sz="1800" b="0" dirty="0">
                <a:latin typeface="Arial (Body)"/>
                <a:cs typeface="Times New Roman" panose="02020603050405020304" pitchFamily="18" charset="0"/>
              </a:rPr>
              <a:t>scripts</a:t>
            </a:r>
            <a:r>
              <a:rPr lang="el-GR" sz="1800" b="0" dirty="0">
                <a:latin typeface="Arial (Body)"/>
                <a:cs typeface="Times New Roman" panose="02020603050405020304" pitchFamily="18" charset="0"/>
              </a:rPr>
              <a:t> είναι πιο δύσκολα, ως προς την εκμάθηση, από τη βασική χειραγώγηση αντικειμένων, αλλά «επιβραβεύουν» το χρήστη μόλις γίνει πρόοδος.</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Για τη δημιουργία </a:t>
            </a:r>
            <a:r>
              <a:rPr lang="en-US" sz="1800" b="0" dirty="0">
                <a:latin typeface="Arial (Body)"/>
                <a:cs typeface="Times New Roman" panose="02020603050405020304" pitchFamily="18" charset="0"/>
              </a:rPr>
              <a:t>scripts</a:t>
            </a:r>
            <a:r>
              <a:rPr lang="el-GR" sz="1800" b="0" dirty="0">
                <a:latin typeface="Arial (Body)"/>
                <a:cs typeface="Times New Roman" panose="02020603050405020304" pitchFamily="18" charset="0"/>
              </a:rPr>
              <a:t>, είναι χρήσιμο να υπάρχει ένα τοπικό αντίγραφό τους στον τοπικό σκληρό δίσκο, καθώς, βασικά, είναι απλά κείμενο και να γίνεται η επεξεργασία τους σε έναν από τους εναλλακτικούς επεξεργαστές κειμένου.</a:t>
            </a:r>
            <a:endParaRPr lang="en-US" sz="1800" b="0" dirty="0">
              <a:latin typeface="Arial (Body)"/>
              <a:cs typeface="Times New Roman" panose="02020603050405020304" pitchFamily="18" charset="0"/>
            </a:endParaRPr>
          </a:p>
        </p:txBody>
      </p:sp>
    </p:spTree>
    <p:extLst>
      <p:ext uri="{BB962C8B-B14F-4D97-AF65-F5344CB8AC3E}">
        <p14:creationId xmlns:p14="http://schemas.microsoft.com/office/powerpoint/2010/main" val="2433043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a:t>Η </a:t>
            </a:r>
            <a:r>
              <a:rPr lang="el-GR" dirty="0" err="1"/>
              <a:t>γλωσσα</a:t>
            </a:r>
            <a:r>
              <a:rPr lang="el-GR" dirty="0"/>
              <a:t> </a:t>
            </a:r>
            <a:r>
              <a:rPr lang="en-US" dirty="0"/>
              <a:t>LSL</a:t>
            </a:r>
          </a:p>
        </p:txBody>
      </p:sp>
      <p:sp>
        <p:nvSpPr>
          <p:cNvPr id="3" name="Content Placeholder 2"/>
          <p:cNvSpPr>
            <a:spLocks noGrp="1"/>
          </p:cNvSpPr>
          <p:nvPr>
            <p:ph idx="1"/>
          </p:nvPr>
        </p:nvSpPr>
        <p:spPr>
          <a:xfrm>
            <a:off x="107504" y="1556792"/>
            <a:ext cx="8712968" cy="4903052"/>
          </a:xfrm>
        </p:spPr>
        <p:txBody>
          <a:bodyPr>
            <a:normAutofit lnSpcReduction="10000"/>
          </a:bodyPr>
          <a:lstStyle/>
          <a:p>
            <a:pPr marL="457200" indent="-457200" algn="just">
              <a:lnSpc>
                <a:spcPct val="150000"/>
              </a:lnSpc>
              <a:spcBef>
                <a:spcPts val="600"/>
              </a:spcBef>
              <a:buFont typeface="Wingdings" panose="05000000000000000000" pitchFamily="2" charset="2"/>
              <a:buChar char="ü"/>
            </a:pPr>
            <a:r>
              <a:rPr lang="en-US" sz="1800" b="0" dirty="0">
                <a:latin typeface="Arial (Body)"/>
                <a:cs typeface="Times New Roman" panose="02020603050405020304" pitchFamily="18" charset="0"/>
              </a:rPr>
              <a:t>LSL </a:t>
            </a:r>
            <a:r>
              <a:rPr lang="el-GR" sz="1800" b="0" dirty="0">
                <a:latin typeface="Arial (Body)"/>
                <a:cs typeface="Times New Roman" panose="02020603050405020304" pitchFamily="18" charset="0"/>
              </a:rPr>
              <a:t>είναι αρχικά των</a:t>
            </a:r>
            <a:r>
              <a:rPr lang="en-US" sz="1800" b="0" dirty="0">
                <a:latin typeface="Arial (Body)"/>
                <a:cs typeface="Times New Roman" panose="02020603050405020304" pitchFamily="18" charset="0"/>
              </a:rPr>
              <a:t> Linden Scripting Language. </a:t>
            </a:r>
            <a:r>
              <a:rPr lang="el-GR" sz="1800" b="0" dirty="0">
                <a:latin typeface="Arial (Body)"/>
                <a:cs typeface="Times New Roman" panose="02020603050405020304" pitchFamily="18" charset="0"/>
              </a:rPr>
              <a:t>Αυτή είναι η γλώσσα στην οποία είναι γραμμένα όλα τα </a:t>
            </a:r>
            <a:r>
              <a:rPr lang="en-US" sz="1800" b="0" dirty="0">
                <a:latin typeface="Arial (Body)"/>
                <a:cs typeface="Times New Roman" panose="02020603050405020304" pitchFamily="18" charset="0"/>
              </a:rPr>
              <a:t>scripts </a:t>
            </a:r>
            <a:r>
              <a:rPr lang="el-GR" sz="1800" b="0" dirty="0">
                <a:latin typeface="Arial (Body)"/>
                <a:cs typeface="Times New Roman" panose="02020603050405020304" pitchFamily="18" charset="0"/>
              </a:rPr>
              <a:t>στο OpenSimulator</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Η δομή της LSL βασίζεται σε μεγάλο βαθμό στην </a:t>
            </a:r>
            <a:r>
              <a:rPr lang="el-GR" sz="1800" b="0" dirty="0" err="1">
                <a:latin typeface="Arial (Body)"/>
                <a:cs typeface="Times New Roman" panose="02020603050405020304" pitchFamily="18" charset="0"/>
              </a:rPr>
              <a:t>Java</a:t>
            </a:r>
            <a:r>
              <a:rPr lang="el-GR" sz="1800" b="0" dirty="0">
                <a:latin typeface="Arial (Body)"/>
                <a:cs typeface="Times New Roman" panose="02020603050405020304" pitchFamily="18" charset="0"/>
              </a:rPr>
              <a:t> και C, οι οποίες είναι ευρέως χρησιμοποιούμενες γλώσσες προγραμματισμού στον πραγματικό κόσμο</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Ένα </a:t>
            </a:r>
            <a:r>
              <a:rPr lang="en-US" sz="1800" b="0" dirty="0">
                <a:latin typeface="Arial (Body)"/>
                <a:cs typeface="Times New Roman" panose="02020603050405020304" pitchFamily="18" charset="0"/>
              </a:rPr>
              <a:t>script </a:t>
            </a:r>
            <a:r>
              <a:rPr lang="el-GR" sz="1800" b="0" dirty="0">
                <a:latin typeface="Arial (Body)"/>
                <a:cs typeface="Times New Roman" panose="02020603050405020304" pitchFamily="18" charset="0"/>
              </a:rPr>
              <a:t>στο </a:t>
            </a:r>
            <a:r>
              <a:rPr lang="el-GR" sz="1800" b="0" dirty="0" err="1">
                <a:latin typeface="Arial (Body)"/>
                <a:cs typeface="Times New Roman" panose="02020603050405020304" pitchFamily="18" charset="0"/>
              </a:rPr>
              <a:t>Second</a:t>
            </a:r>
            <a:r>
              <a:rPr lang="el-GR" sz="1800" b="0" dirty="0">
                <a:latin typeface="Arial (Body)"/>
                <a:cs typeface="Times New Roman" panose="02020603050405020304" pitchFamily="18" charset="0"/>
              </a:rPr>
              <a:t> </a:t>
            </a:r>
            <a:r>
              <a:rPr lang="el-GR" sz="1800" b="0" dirty="0" err="1">
                <a:latin typeface="Arial (Body)"/>
                <a:cs typeface="Times New Roman" panose="02020603050405020304" pitchFamily="18" charset="0"/>
              </a:rPr>
              <a:t>Life</a:t>
            </a:r>
            <a:r>
              <a:rPr lang="el-GR" sz="1800" b="0" dirty="0">
                <a:latin typeface="Arial (Body)"/>
                <a:cs typeface="Times New Roman" panose="02020603050405020304" pitchFamily="18" charset="0"/>
              </a:rPr>
              <a:t> / OpenSimulator είναι ένα σύνολο οδηγιών που μπορεί να τοποθετηθεί μέσα σε οποιοδήποτε </a:t>
            </a:r>
            <a:r>
              <a:rPr lang="en-US" sz="1800" b="0" dirty="0">
                <a:latin typeface="Arial (Body)"/>
                <a:cs typeface="Times New Roman" panose="02020603050405020304" pitchFamily="18" charset="0"/>
              </a:rPr>
              <a:t>prim</a:t>
            </a:r>
            <a:r>
              <a:rPr lang="el-GR" sz="1800" b="0" dirty="0">
                <a:latin typeface="Arial (Body)"/>
                <a:cs typeface="Times New Roman" panose="02020603050405020304" pitchFamily="18" charset="0"/>
              </a:rPr>
              <a:t> στον κόσμο, αλλά όχι σε avatar</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Τα </a:t>
            </a:r>
            <a:r>
              <a:rPr lang="el-GR" sz="1800" b="0" dirty="0" err="1">
                <a:latin typeface="Arial (Body)"/>
                <a:cs typeface="Times New Roman" panose="02020603050405020304" pitchFamily="18" charset="0"/>
              </a:rPr>
              <a:t>avatars</a:t>
            </a:r>
            <a:r>
              <a:rPr lang="el-GR" sz="1800" b="0" dirty="0">
                <a:latin typeface="Arial (Body)"/>
                <a:cs typeface="Times New Roman" panose="02020603050405020304" pitchFamily="18" charset="0"/>
              </a:rPr>
              <a:t>, ωστόσο, μπορούν να φορούν αντικείμενα που περιέχουν </a:t>
            </a:r>
            <a:r>
              <a:rPr lang="en-US" sz="1800" b="0" dirty="0">
                <a:latin typeface="Arial (Body)"/>
                <a:cs typeface="Times New Roman" panose="02020603050405020304" pitchFamily="18" charset="0"/>
              </a:rPr>
              <a:t>scripts</a:t>
            </a:r>
            <a:r>
              <a:rPr lang="el-GR" sz="1800" b="0" dirty="0">
                <a:latin typeface="Arial (Body)"/>
                <a:cs typeface="Times New Roman" panose="02020603050405020304" pitchFamily="18" charset="0"/>
              </a:rPr>
              <a:t>. Τα </a:t>
            </a:r>
            <a:r>
              <a:rPr lang="en-US" sz="1800" b="0" dirty="0">
                <a:latin typeface="Arial (Body)"/>
                <a:cs typeface="Times New Roman" panose="02020603050405020304" pitchFamily="18" charset="0"/>
              </a:rPr>
              <a:t>scripts</a:t>
            </a:r>
            <a:r>
              <a:rPr lang="el-GR" sz="1800" b="0" dirty="0">
                <a:latin typeface="Arial (Body)"/>
                <a:cs typeface="Times New Roman" panose="02020603050405020304" pitchFamily="18" charset="0"/>
              </a:rPr>
              <a:t> σε LSL γράφονται με τη χρήση ενσωματωμένου επεξεργαστή/μεταγλωττιστή</a:t>
            </a:r>
            <a:r>
              <a:rPr lang="en-US" sz="1800" b="0" dirty="0">
                <a:latin typeface="Arial (Body)"/>
                <a:cs typeface="Times New Roman" panose="02020603050405020304" pitchFamily="18" charset="0"/>
              </a:rPr>
              <a:t>. </a:t>
            </a:r>
          </a:p>
        </p:txBody>
      </p:sp>
    </p:spTree>
    <p:extLst>
      <p:ext uri="{BB962C8B-B14F-4D97-AF65-F5344CB8AC3E}">
        <p14:creationId xmlns:p14="http://schemas.microsoft.com/office/powerpoint/2010/main" val="1987370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759614"/>
          </a:xfrm>
        </p:spPr>
        <p:txBody>
          <a:bodyPr/>
          <a:lstStyle/>
          <a:p>
            <a:r>
              <a:rPr lang="en-US" dirty="0"/>
              <a:t>SCRIPTS</a:t>
            </a:r>
          </a:p>
        </p:txBody>
      </p:sp>
      <p:sp>
        <p:nvSpPr>
          <p:cNvPr id="3" name="Content Placeholder 2"/>
          <p:cNvSpPr>
            <a:spLocks noGrp="1"/>
          </p:cNvSpPr>
          <p:nvPr>
            <p:ph idx="1"/>
          </p:nvPr>
        </p:nvSpPr>
        <p:spPr>
          <a:xfrm>
            <a:off x="179512" y="1772816"/>
            <a:ext cx="8712968" cy="4104456"/>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Για να δημιουργηθεί ένα </a:t>
            </a:r>
            <a:r>
              <a:rPr lang="en-US" sz="1800" b="0" dirty="0">
                <a:latin typeface="Arial (Body)"/>
                <a:cs typeface="Times New Roman" panose="02020603050405020304" pitchFamily="18" charset="0"/>
              </a:rPr>
              <a:t>script</a:t>
            </a:r>
            <a:r>
              <a:rPr lang="el-GR" sz="1800" b="0" dirty="0">
                <a:latin typeface="Arial (Body)"/>
                <a:cs typeface="Times New Roman" panose="02020603050405020304" pitchFamily="18" charset="0"/>
              </a:rPr>
              <a:t>, επιλέγεται ένα αντικείμενο και γίνεται μετάβαση στην καρτέλα Περιεχόμενα (</a:t>
            </a:r>
            <a:r>
              <a:rPr lang="en-US" sz="1800" b="0" dirty="0">
                <a:latin typeface="Arial (Body)"/>
                <a:cs typeface="Times New Roman" panose="02020603050405020304" pitchFamily="18" charset="0"/>
              </a:rPr>
              <a:t>Contents</a:t>
            </a:r>
            <a:r>
              <a:rPr lang="el-GR" sz="1800" b="0" dirty="0">
                <a:latin typeface="Arial (Body)"/>
                <a:cs typeface="Times New Roman" panose="02020603050405020304" pitchFamily="18" charset="0"/>
              </a:rPr>
              <a:t>) του μενού επεξεργασίας. Επιλέγεται η «Δημιουργία </a:t>
            </a:r>
            <a:r>
              <a:rPr lang="en-US" sz="1800" b="0" dirty="0">
                <a:latin typeface="Arial (Body)"/>
                <a:cs typeface="Times New Roman" panose="02020603050405020304" pitchFamily="18" charset="0"/>
              </a:rPr>
              <a:t>script</a:t>
            </a:r>
            <a:r>
              <a:rPr lang="el-GR" sz="1800" b="0" dirty="0">
                <a:latin typeface="Arial (Body)"/>
                <a:cs typeface="Times New Roman" panose="02020603050405020304" pitchFamily="18" charset="0"/>
              </a:rPr>
              <a:t>» και ανοίγει</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Ένα αντικείμενο μπορεί να έχει περισσότερα από ένα </a:t>
            </a:r>
            <a:r>
              <a:rPr lang="en-US" sz="1800" b="0" dirty="0">
                <a:latin typeface="Arial (Body)"/>
                <a:cs typeface="Times New Roman" panose="02020603050405020304" pitchFamily="18" charset="0"/>
              </a:rPr>
              <a:t>scripts </a:t>
            </a:r>
            <a:r>
              <a:rPr lang="el-GR" sz="1800" b="0" dirty="0">
                <a:latin typeface="Arial (Body)"/>
                <a:cs typeface="Times New Roman" panose="02020603050405020304" pitchFamily="18" charset="0"/>
              </a:rPr>
              <a:t>που το ελέγχουν. Στην περίπτωση ενός συνδεδεμένου συνόλου, τα </a:t>
            </a:r>
            <a:r>
              <a:rPr lang="en-US" sz="1800" b="0" dirty="0">
                <a:latin typeface="Arial (Body)"/>
                <a:cs typeface="Times New Roman" panose="02020603050405020304" pitchFamily="18" charset="0"/>
              </a:rPr>
              <a:t>scripts</a:t>
            </a:r>
            <a:r>
              <a:rPr lang="el-GR" sz="1800" b="0" dirty="0">
                <a:latin typeface="Arial (Body)"/>
                <a:cs typeface="Times New Roman" panose="02020603050405020304" pitchFamily="18" charset="0"/>
              </a:rPr>
              <a:t> μπορούν να τοποθετηθούν στο </a:t>
            </a:r>
            <a:r>
              <a:rPr lang="en-US" sz="1800" b="0" dirty="0">
                <a:latin typeface="Arial (Body)"/>
                <a:cs typeface="Times New Roman" panose="02020603050405020304" pitchFamily="18" charset="0"/>
              </a:rPr>
              <a:t>root prim</a:t>
            </a:r>
            <a:r>
              <a:rPr lang="el-GR" sz="1800" b="0" dirty="0">
                <a:latin typeface="Arial (Body)"/>
                <a:cs typeface="Times New Roman" panose="02020603050405020304" pitchFamily="18" charset="0"/>
              </a:rPr>
              <a:t>, αλλά και στα μεμονωμένα μέρη του</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Σε γενικές γραμμές, οι εντολές LSL που εκτελούνται στο </a:t>
            </a:r>
            <a:r>
              <a:rPr lang="en-US" sz="1800" b="0" dirty="0">
                <a:latin typeface="Arial (Body)"/>
                <a:cs typeface="Times New Roman" panose="02020603050405020304" pitchFamily="18" charset="0"/>
              </a:rPr>
              <a:t>ROOT prim</a:t>
            </a:r>
            <a:r>
              <a:rPr lang="el-GR" sz="1800" b="0" dirty="0">
                <a:latin typeface="Arial (Body)"/>
                <a:cs typeface="Times New Roman" panose="02020603050405020304" pitchFamily="18" charset="0"/>
              </a:rPr>
              <a:t>, θα επηρεάσουν ολόκληρο το αντικείμενο, ενώ τα </a:t>
            </a:r>
            <a:r>
              <a:rPr lang="en-US" sz="1800" b="0" dirty="0">
                <a:latin typeface="Arial (Body)"/>
                <a:cs typeface="Times New Roman" panose="02020603050405020304" pitchFamily="18" charset="0"/>
              </a:rPr>
              <a:t>scripts</a:t>
            </a:r>
            <a:r>
              <a:rPr lang="el-GR" sz="1800" b="0" dirty="0">
                <a:latin typeface="Arial (Body)"/>
                <a:cs typeface="Times New Roman" panose="02020603050405020304" pitchFamily="18" charset="0"/>
              </a:rPr>
              <a:t> στα μεμονωμένα/θυγατρικά </a:t>
            </a:r>
            <a:r>
              <a:rPr lang="en-US" sz="1800" b="0" dirty="0">
                <a:latin typeface="Arial (Body)"/>
                <a:cs typeface="Times New Roman" panose="02020603050405020304" pitchFamily="18" charset="0"/>
              </a:rPr>
              <a:t>prim</a:t>
            </a:r>
            <a:r>
              <a:rPr lang="el-GR" sz="1800" b="0" dirty="0">
                <a:latin typeface="Arial (Body)"/>
                <a:cs typeface="Times New Roman" panose="02020603050405020304" pitchFamily="18" charset="0"/>
              </a:rPr>
              <a:t> επηρεάζουν μόνο αυτά τα μέρη</a:t>
            </a:r>
            <a:r>
              <a:rPr lang="en-US" sz="1800" b="0" dirty="0">
                <a:latin typeface="Arial (Body)"/>
                <a:cs typeface="Times New Roman" panose="02020603050405020304" pitchFamily="18" charset="0"/>
              </a:rPr>
              <a:t>. </a:t>
            </a:r>
          </a:p>
        </p:txBody>
      </p:sp>
    </p:spTree>
    <p:extLst>
      <p:ext uri="{BB962C8B-B14F-4D97-AF65-F5344CB8AC3E}">
        <p14:creationId xmlns:p14="http://schemas.microsoft.com/office/powerpoint/2010/main" val="1990995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καταστασεισ</a:t>
            </a:r>
            <a:endParaRPr lang="en-US" dirty="0"/>
          </a:p>
        </p:txBody>
      </p:sp>
      <p:sp>
        <p:nvSpPr>
          <p:cNvPr id="3" name="Content Placeholder 2"/>
          <p:cNvSpPr>
            <a:spLocks noGrp="1"/>
          </p:cNvSpPr>
          <p:nvPr>
            <p:ph idx="1"/>
          </p:nvPr>
        </p:nvSpPr>
        <p:spPr>
          <a:xfrm>
            <a:off x="179512" y="1772816"/>
            <a:ext cx="8712968" cy="4032448"/>
          </a:xfrm>
        </p:spPr>
        <p:txBody>
          <a:bodyPr>
            <a:normAutofit/>
          </a:bodyPr>
          <a:lstStyle/>
          <a:p>
            <a:pPr marL="457200" indent="-457200" algn="just">
              <a:lnSpc>
                <a:spcPct val="150000"/>
              </a:lnSpc>
              <a:spcBef>
                <a:spcPts val="0"/>
              </a:spcBef>
              <a:buFont typeface="Wingdings" panose="05000000000000000000" pitchFamily="2" charset="2"/>
              <a:buChar char="ü"/>
            </a:pPr>
            <a:r>
              <a:rPr lang="el-GR" sz="1800" b="0" dirty="0">
                <a:latin typeface="Arial (Body)"/>
                <a:cs typeface="Times New Roman" panose="02020603050405020304" pitchFamily="18" charset="0"/>
              </a:rPr>
              <a:t>Ένα </a:t>
            </a:r>
            <a:r>
              <a:rPr lang="en-US" sz="1800" b="0" dirty="0">
                <a:latin typeface="Arial (Body)"/>
                <a:cs typeface="Times New Roman" panose="02020603050405020304" pitchFamily="18" charset="0"/>
              </a:rPr>
              <a:t>script </a:t>
            </a:r>
            <a:r>
              <a:rPr lang="el-GR" sz="1800" b="0" dirty="0">
                <a:latin typeface="Arial (Body)"/>
                <a:cs typeface="Times New Roman" panose="02020603050405020304" pitchFamily="18" charset="0"/>
              </a:rPr>
              <a:t>μπορεί να περιέχει μία ή περισσότερες καταστάσεις, αλλά μόνο μία από αυτές θα είναι ενεργή κάθε φορά</a:t>
            </a:r>
            <a:r>
              <a:rPr lang="en-US" sz="1800" b="0" dirty="0">
                <a:latin typeface="Arial (Body)"/>
                <a:cs typeface="Times New Roman" panose="02020603050405020304" pitchFamily="18" charset="0"/>
              </a:rPr>
              <a:t>. </a:t>
            </a:r>
          </a:p>
          <a:p>
            <a:pPr marL="457200" indent="-457200" algn="just">
              <a:lnSpc>
                <a:spcPct val="150000"/>
              </a:lnSpc>
              <a:spcBef>
                <a:spcPts val="0"/>
              </a:spcBef>
              <a:buFont typeface="Wingdings" panose="05000000000000000000" pitchFamily="2" charset="2"/>
              <a:buChar char="ü"/>
            </a:pPr>
            <a:r>
              <a:rPr lang="el-GR" sz="1800" b="0" dirty="0">
                <a:latin typeface="Arial (Body)"/>
                <a:cs typeface="Times New Roman" panose="02020603050405020304" pitchFamily="18" charset="0"/>
              </a:rPr>
              <a:t>Μια κατάσταση είναι ένα τμήμα κώδικα που περιγράφει τον τρόπο συμπεριφοράς του αντικειμένου</a:t>
            </a:r>
            <a:r>
              <a:rPr lang="en-US" sz="1800" b="0" dirty="0">
                <a:latin typeface="Arial (Body)"/>
                <a:cs typeface="Times New Roman" panose="02020603050405020304" pitchFamily="18" charset="0"/>
              </a:rPr>
              <a:t>. </a:t>
            </a:r>
          </a:p>
          <a:p>
            <a:pPr marL="457200" indent="-457200" algn="just">
              <a:lnSpc>
                <a:spcPct val="150000"/>
              </a:lnSpc>
              <a:spcBef>
                <a:spcPts val="0"/>
              </a:spcBef>
              <a:buFont typeface="Wingdings" panose="05000000000000000000" pitchFamily="2" charset="2"/>
              <a:buChar char="ü"/>
            </a:pPr>
            <a:r>
              <a:rPr lang="el-GR" sz="1800" b="0" dirty="0">
                <a:latin typeface="Arial (Body)"/>
                <a:cs typeface="Times New Roman" panose="02020603050405020304" pitchFamily="18" charset="0"/>
              </a:rPr>
              <a:t>Πιο συγκεκριμένα, η κατάσταση περιέχει ένα ή περισσότερα τμήματα γεγονότων που καθορίζουν πότε θα συμβεί κάτι (π.χ. όταν κάποιος κάνει κλικ στο αντικείμενο) και μέσα στο τμήμα γεγονότων υπάρχουν οι εντολές που καθορίζουν τις ενέργειες που θα συμβούν στη συνέχεια (π.χ. αλλαγή του χρώματος του αντικειμένου).</a:t>
            </a:r>
            <a:endParaRPr lang="en-US" sz="1800" b="0" dirty="0">
              <a:latin typeface="Arial (Body)"/>
              <a:cs typeface="Times New Roman" panose="02020603050405020304" pitchFamily="18" charset="0"/>
            </a:endParaRPr>
          </a:p>
        </p:txBody>
      </p:sp>
    </p:spTree>
    <p:extLst>
      <p:ext uri="{BB962C8B-B14F-4D97-AF65-F5344CB8AC3E}">
        <p14:creationId xmlns:p14="http://schemas.microsoft.com/office/powerpoint/2010/main" val="2814901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759614"/>
          </a:xfrm>
        </p:spPr>
        <p:txBody>
          <a:bodyPr/>
          <a:lstStyle/>
          <a:p>
            <a:r>
              <a:rPr lang="el-GR" dirty="0" err="1"/>
              <a:t>καταστασεισ</a:t>
            </a:r>
            <a:endParaRPr lang="en-US" dirty="0"/>
          </a:p>
        </p:txBody>
      </p:sp>
      <p:sp>
        <p:nvSpPr>
          <p:cNvPr id="3" name="Content Placeholder 2"/>
          <p:cNvSpPr>
            <a:spLocks noGrp="1"/>
          </p:cNvSpPr>
          <p:nvPr>
            <p:ph idx="1"/>
          </p:nvPr>
        </p:nvSpPr>
        <p:spPr>
          <a:xfrm>
            <a:off x="179512" y="1772816"/>
            <a:ext cx="8712968" cy="2160240"/>
          </a:xfrm>
        </p:spPr>
        <p:txBody>
          <a:bodyPr>
            <a:normAutofit/>
          </a:bodyPr>
          <a:lstStyle/>
          <a:p>
            <a:pPr marL="457200" indent="-457200" algn="just">
              <a:lnSpc>
                <a:spcPct val="150000"/>
              </a:lnSpc>
              <a:spcBef>
                <a:spcPts val="600"/>
              </a:spcBef>
              <a:buFont typeface="Wingdings" panose="05000000000000000000" pitchFamily="2" charset="2"/>
              <a:buChar char="ü"/>
            </a:pPr>
            <a:r>
              <a:rPr lang="en-US" sz="1800" b="0" dirty="0">
                <a:latin typeface="Arial (Body)"/>
                <a:cs typeface="Times New Roman" panose="02020603050405020304" pitchFamily="18" charset="0"/>
              </a:rPr>
              <a:t> </a:t>
            </a:r>
            <a:r>
              <a:rPr lang="el-GR" sz="1800" b="0" dirty="0">
                <a:latin typeface="Arial (Body)"/>
                <a:cs typeface="Times New Roman" panose="02020603050405020304" pitchFamily="18" charset="0"/>
              </a:rPr>
              <a:t>Εάν έχουν οριστεί πολλές καταστάσεις, με τη χρήση της εντολής </a:t>
            </a:r>
            <a:r>
              <a:rPr lang="el-GR" sz="1800" b="0" dirty="0" err="1">
                <a:latin typeface="Arial (Body)"/>
                <a:cs typeface="Times New Roman" panose="02020603050405020304" pitchFamily="18" charset="0"/>
              </a:rPr>
              <a:t>state</a:t>
            </a:r>
            <a:r>
              <a:rPr lang="el-GR" sz="1800" b="0" dirty="0">
                <a:latin typeface="Arial (Body)"/>
                <a:cs typeface="Times New Roman" panose="02020603050405020304" pitchFamily="18" charset="0"/>
              </a:rPr>
              <a:t> μπορεί να γίνει μετάβαση από τη μια κατάσταση στην άλλη. Κάθε κατάσταση μπορεί να έχει εντελώς διαφορετικά τμήματα γεγονότων, οπότε η ύπαρξη πολλαπλών καταστάσεων είναι χρήσιμη όταν πρέπει η συμπεριφορά του αντικειμένου να αλλάξει ριζικά σε ορισμένα σημεία</a:t>
            </a:r>
            <a:r>
              <a:rPr lang="en-US" sz="1800" b="0" dirty="0">
                <a:latin typeface="Arial (Body)"/>
                <a:cs typeface="Times New Roman" panose="02020603050405020304" pitchFamily="18" charset="0"/>
              </a:rPr>
              <a:t>. </a:t>
            </a:r>
            <a:endParaRPr lang="en-US" sz="1800" dirty="0">
              <a:latin typeface="Arial (Body)"/>
              <a:cs typeface="Times New Roman" panose="02020603050405020304" pitchFamily="18" charset="0"/>
            </a:endParaRPr>
          </a:p>
        </p:txBody>
      </p:sp>
    </p:spTree>
    <p:extLst>
      <p:ext uri="{BB962C8B-B14F-4D97-AF65-F5344CB8AC3E}">
        <p14:creationId xmlns:p14="http://schemas.microsoft.com/office/powerpoint/2010/main" val="2311815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2753"/>
            <a:ext cx="5791200" cy="687606"/>
          </a:xfrm>
        </p:spPr>
        <p:txBody>
          <a:bodyPr/>
          <a:lstStyle/>
          <a:p>
            <a:r>
              <a:rPr lang="el-GR" dirty="0" err="1"/>
              <a:t>παραδειγμα</a:t>
            </a:r>
            <a:endParaRPr lang="en-US" dirty="0"/>
          </a:p>
        </p:txBody>
      </p:sp>
      <p:sp>
        <p:nvSpPr>
          <p:cNvPr id="3" name="Content Placeholder 2"/>
          <p:cNvSpPr>
            <a:spLocks noGrp="1"/>
          </p:cNvSpPr>
          <p:nvPr>
            <p:ph idx="1"/>
          </p:nvPr>
        </p:nvSpPr>
        <p:spPr>
          <a:xfrm>
            <a:off x="179512" y="1772816"/>
            <a:ext cx="8712968" cy="687606"/>
          </a:xfrm>
        </p:spPr>
        <p:txBody>
          <a:bodyPr>
            <a:normAutofit/>
          </a:bodyPr>
          <a:lstStyle/>
          <a:p>
            <a:pPr marL="457200" indent="-457200" algn="just">
              <a:lnSpc>
                <a:spcPct val="150000"/>
              </a:lnSpc>
              <a:spcBef>
                <a:spcPts val="0"/>
              </a:spcBef>
              <a:buFont typeface="Wingdings" panose="05000000000000000000" pitchFamily="2" charset="2"/>
              <a:buChar char="ü"/>
            </a:pPr>
            <a:r>
              <a:rPr lang="el-GR" b="0" dirty="0">
                <a:latin typeface="Arial (Body)"/>
                <a:cs typeface="Times New Roman" panose="02020603050405020304" pitchFamily="18" charset="0"/>
              </a:rPr>
              <a:t>Παρουσιάζεται ένα πολύ απλό παράδειγμα </a:t>
            </a:r>
            <a:r>
              <a:rPr lang="el-GR" b="0" dirty="0" err="1">
                <a:latin typeface="Arial (Body)"/>
                <a:cs typeface="Times New Roman" panose="02020603050405020304" pitchFamily="18" charset="0"/>
              </a:rPr>
              <a:t>script</a:t>
            </a:r>
            <a:r>
              <a:rPr lang="en-US" b="0" dirty="0">
                <a:latin typeface="Arial (Body)"/>
                <a:cs typeface="Times New Roman" panose="02020603050405020304" pitchFamily="18" charset="0"/>
              </a:rPr>
              <a:t>: </a:t>
            </a:r>
            <a:endParaRPr lang="en-US"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457786EC-0053-4163-A9F4-16D9E938EC1F}"/>
              </a:ext>
            </a:extLst>
          </p:cNvPr>
          <p:cNvSpPr txBox="1"/>
          <p:nvPr/>
        </p:nvSpPr>
        <p:spPr>
          <a:xfrm>
            <a:off x="1763688" y="2852936"/>
            <a:ext cx="5951440" cy="2954655"/>
          </a:xfrm>
          <a:prstGeom prst="rect">
            <a:avLst/>
          </a:prstGeom>
          <a:noFill/>
        </p:spPr>
        <p:txBody>
          <a:bodyPr wrap="square">
            <a:spAutoFit/>
          </a:bodyPr>
          <a:lstStyle/>
          <a:p>
            <a:pPr marL="0" marR="0">
              <a:spcBef>
                <a:spcPts val="600"/>
              </a:spcBef>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600"/>
              </a:spcBef>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state {</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600"/>
              </a:spcBef>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a:t>
            </a:r>
            <a:r>
              <a:rPr lang="en-US" dirty="0" err="1">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touch_start</a:t>
            </a:r>
            <a:r>
              <a:rPr lang="en-US"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(integer num) {</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600"/>
              </a:spcBef>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a:t>
            </a:r>
            <a:r>
              <a:rPr lang="en-US" dirty="0" err="1">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llSay</a:t>
            </a:r>
            <a:r>
              <a:rPr lang="en-US"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(0,”Hello! You clicked me!”);</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600"/>
              </a:spcBef>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 </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600"/>
              </a:spcBef>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600"/>
              </a:spcBef>
              <a:spcAft>
                <a:spcPts val="6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p:txBody>
      </p:sp>
    </p:spTree>
    <p:extLst>
      <p:ext uri="{BB962C8B-B14F-4D97-AF65-F5344CB8AC3E}">
        <p14:creationId xmlns:p14="http://schemas.microsoft.com/office/powerpoint/2010/main" val="2241560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err="1"/>
              <a:t>γεγονοτα</a:t>
            </a:r>
            <a:endParaRPr lang="en-US" dirty="0"/>
          </a:p>
        </p:txBody>
      </p:sp>
      <p:sp>
        <p:nvSpPr>
          <p:cNvPr id="3" name="Content Placeholder 2"/>
          <p:cNvSpPr>
            <a:spLocks noGrp="1"/>
          </p:cNvSpPr>
          <p:nvPr>
            <p:ph idx="1"/>
          </p:nvPr>
        </p:nvSpPr>
        <p:spPr>
          <a:xfrm>
            <a:off x="35496" y="1367109"/>
            <a:ext cx="8712968" cy="5445224"/>
          </a:xfrm>
        </p:spPr>
        <p:txBody>
          <a:bodyPr>
            <a:noAutofit/>
          </a:bodyPr>
          <a:lstStyle/>
          <a:p>
            <a:pPr marL="457200" indent="-457200" algn="just">
              <a:lnSpc>
                <a:spcPct val="170000"/>
              </a:lnSpc>
              <a:spcBef>
                <a:spcPts val="600"/>
              </a:spcBef>
              <a:buFont typeface="Wingdings" panose="05000000000000000000" pitchFamily="2" charset="2"/>
              <a:buChar char="ü"/>
            </a:pPr>
            <a:r>
              <a:rPr lang="el-GR" sz="1500" b="0" dirty="0">
                <a:latin typeface="Arial (Body)"/>
                <a:cs typeface="Times New Roman" panose="02020603050405020304" pitchFamily="18" charset="0"/>
              </a:rPr>
              <a:t>Ας ξεκινήσουμε με μερικά από τα πιο συνηθισμένα γεγονότα</a:t>
            </a:r>
            <a:r>
              <a:rPr lang="en-US" sz="1500" b="0" dirty="0">
                <a:latin typeface="Arial (Body)"/>
                <a:cs typeface="Times New Roman" panose="02020603050405020304" pitchFamily="18" charset="0"/>
              </a:rPr>
              <a:t>:</a:t>
            </a:r>
          </a:p>
          <a:p>
            <a:pPr marL="914400" lvl="1" indent="-457200" algn="just">
              <a:lnSpc>
                <a:spcPct val="170000"/>
              </a:lnSpc>
              <a:spcBef>
                <a:spcPts val="600"/>
              </a:spcBef>
              <a:buFont typeface="Wingdings" panose="05000000000000000000" pitchFamily="2" charset="2"/>
              <a:buChar char="ü"/>
            </a:pPr>
            <a:r>
              <a:rPr lang="en-US" sz="1500" b="1" dirty="0" err="1">
                <a:latin typeface="Arial (Body)"/>
                <a:cs typeface="Times New Roman" panose="02020603050405020304" pitchFamily="18" charset="0"/>
              </a:rPr>
              <a:t>state_entry</a:t>
            </a:r>
            <a:r>
              <a:rPr lang="en-US" sz="1500" b="1" dirty="0">
                <a:latin typeface="Arial (Body)"/>
                <a:cs typeface="Times New Roman" panose="02020603050405020304" pitchFamily="18" charset="0"/>
              </a:rPr>
              <a:t>: </a:t>
            </a:r>
            <a:r>
              <a:rPr lang="el-GR" sz="1500" b="0" dirty="0">
                <a:latin typeface="Arial (Body)"/>
                <a:cs typeface="Times New Roman" panose="02020603050405020304" pitchFamily="18" charset="0"/>
              </a:rPr>
              <a:t>Γεγονός που ενεργοποιείται κατά την εισαγωγή της κατάστασης, συμπεριλαμβανομένης της επαναφοράς/τροποποίησης του </a:t>
            </a:r>
            <a:r>
              <a:rPr lang="el-GR" sz="1500" b="0" dirty="0" err="1">
                <a:latin typeface="Arial (Body)"/>
                <a:cs typeface="Times New Roman" panose="02020603050405020304" pitchFamily="18" charset="0"/>
              </a:rPr>
              <a:t>script</a:t>
            </a:r>
            <a:r>
              <a:rPr lang="en-US" sz="1500" b="0" dirty="0">
                <a:latin typeface="Arial (Body)"/>
                <a:cs typeface="Times New Roman" panose="02020603050405020304" pitchFamily="18" charset="0"/>
              </a:rPr>
              <a:t>.</a:t>
            </a:r>
          </a:p>
          <a:p>
            <a:pPr marL="914400" lvl="1" indent="-457200" algn="just">
              <a:lnSpc>
                <a:spcPct val="170000"/>
              </a:lnSpc>
              <a:spcBef>
                <a:spcPts val="600"/>
              </a:spcBef>
              <a:buFont typeface="Wingdings" panose="05000000000000000000" pitchFamily="2" charset="2"/>
              <a:buChar char="ü"/>
            </a:pPr>
            <a:r>
              <a:rPr lang="en-US" sz="1500" b="1" dirty="0" err="1">
                <a:latin typeface="Arial (Body)"/>
                <a:cs typeface="Times New Roman" panose="02020603050405020304" pitchFamily="18" charset="0"/>
              </a:rPr>
              <a:t>touch_start</a:t>
            </a:r>
            <a:r>
              <a:rPr lang="en-US" sz="1500" b="1" dirty="0">
                <a:latin typeface="Arial (Body)"/>
                <a:cs typeface="Times New Roman" panose="02020603050405020304" pitchFamily="18" charset="0"/>
              </a:rPr>
              <a:t>: </a:t>
            </a:r>
            <a:r>
              <a:rPr lang="el-GR" sz="1500" b="0" dirty="0">
                <a:latin typeface="Arial (Body)"/>
                <a:cs typeface="Times New Roman" panose="02020603050405020304" pitchFamily="18" charset="0"/>
              </a:rPr>
              <a:t>Γεγονός που ενεργοποιείται όταν ένας χρήστης κάνει κλικ στο αντικείμενο</a:t>
            </a:r>
            <a:endParaRPr lang="en-US" sz="1500" dirty="0">
              <a:latin typeface="Arial (Body)"/>
              <a:cs typeface="Times New Roman" panose="02020603050405020304" pitchFamily="18" charset="0"/>
            </a:endParaRPr>
          </a:p>
          <a:p>
            <a:pPr marL="914400" lvl="1" indent="-457200" algn="just">
              <a:lnSpc>
                <a:spcPct val="170000"/>
              </a:lnSpc>
              <a:spcBef>
                <a:spcPts val="600"/>
              </a:spcBef>
              <a:buFont typeface="Wingdings" panose="05000000000000000000" pitchFamily="2" charset="2"/>
              <a:buChar char="ü"/>
            </a:pPr>
            <a:r>
              <a:rPr lang="en-US" sz="1500" b="1" dirty="0">
                <a:latin typeface="Arial (Body)"/>
                <a:cs typeface="Times New Roman" panose="02020603050405020304" pitchFamily="18" charset="0"/>
              </a:rPr>
              <a:t>collision: </a:t>
            </a:r>
            <a:r>
              <a:rPr lang="el-GR" sz="1500" b="0" dirty="0">
                <a:latin typeface="Arial (Body)"/>
                <a:cs typeface="Times New Roman" panose="02020603050405020304" pitchFamily="18" charset="0"/>
              </a:rPr>
              <a:t>Γεγονός που ενεργοποιείται όταν ένα avatar συγκρούεται με το αντικείμενο</a:t>
            </a:r>
            <a:endParaRPr lang="en-US" sz="1500" dirty="0">
              <a:latin typeface="Arial (Body)"/>
              <a:cs typeface="Times New Roman" panose="02020603050405020304" pitchFamily="18" charset="0"/>
            </a:endParaRPr>
          </a:p>
          <a:p>
            <a:pPr marL="914400" lvl="1" indent="-457200" algn="just">
              <a:lnSpc>
                <a:spcPct val="170000"/>
              </a:lnSpc>
              <a:spcBef>
                <a:spcPts val="600"/>
              </a:spcBef>
              <a:buFont typeface="Wingdings" panose="05000000000000000000" pitchFamily="2" charset="2"/>
              <a:buChar char="ü"/>
            </a:pPr>
            <a:r>
              <a:rPr lang="en-US" sz="1500" b="1" dirty="0">
                <a:latin typeface="Arial (Body)"/>
                <a:cs typeface="Times New Roman" panose="02020603050405020304" pitchFamily="18" charset="0"/>
              </a:rPr>
              <a:t>sensor: </a:t>
            </a:r>
            <a:r>
              <a:rPr lang="el-GR" sz="1500" b="0" dirty="0">
                <a:latin typeface="Arial (Body)"/>
                <a:cs typeface="Times New Roman" panose="02020603050405020304" pitchFamily="18" charset="0"/>
              </a:rPr>
              <a:t>Γεγονός που ενεργοποιείται όταν ένα avatar πλησιάζει (σε συγκεκριμένη ακτίνα) το αντικείμενο</a:t>
            </a:r>
            <a:endParaRPr lang="en-US" sz="1500" dirty="0">
              <a:latin typeface="Arial (Body)"/>
              <a:cs typeface="Times New Roman" panose="02020603050405020304" pitchFamily="18" charset="0"/>
            </a:endParaRPr>
          </a:p>
          <a:p>
            <a:pPr marL="914400" lvl="1" indent="-457200" algn="just">
              <a:lnSpc>
                <a:spcPct val="170000"/>
              </a:lnSpc>
              <a:spcBef>
                <a:spcPts val="600"/>
              </a:spcBef>
              <a:buFont typeface="Wingdings" panose="05000000000000000000" pitchFamily="2" charset="2"/>
              <a:buChar char="ü"/>
            </a:pPr>
            <a:r>
              <a:rPr lang="en-US" sz="1500" b="1" dirty="0">
                <a:latin typeface="Arial (Body)"/>
                <a:cs typeface="Times New Roman" panose="02020603050405020304" pitchFamily="18" charset="0"/>
              </a:rPr>
              <a:t>timer: </a:t>
            </a:r>
            <a:r>
              <a:rPr lang="el-GR" sz="1500" b="0" dirty="0">
                <a:latin typeface="Arial (Body)"/>
                <a:cs typeface="Times New Roman" panose="02020603050405020304" pitchFamily="18" charset="0"/>
              </a:rPr>
              <a:t>Γεγονός που ενεργοποιείται περιοδικά με βάση το καθορισμένο διάστημα</a:t>
            </a:r>
            <a:endParaRPr lang="en-US" sz="1500" dirty="0">
              <a:latin typeface="Arial (Body)"/>
              <a:cs typeface="Times New Roman" panose="02020603050405020304" pitchFamily="18" charset="0"/>
            </a:endParaRPr>
          </a:p>
          <a:p>
            <a:pPr marL="914400" lvl="1" indent="-457200" algn="just">
              <a:lnSpc>
                <a:spcPct val="170000"/>
              </a:lnSpc>
              <a:spcBef>
                <a:spcPts val="600"/>
              </a:spcBef>
              <a:buFont typeface="Wingdings" panose="05000000000000000000" pitchFamily="2" charset="2"/>
              <a:buChar char="ü"/>
            </a:pPr>
            <a:r>
              <a:rPr lang="en-US" sz="1500" b="1" dirty="0">
                <a:latin typeface="Arial (Body)"/>
                <a:cs typeface="Times New Roman" panose="02020603050405020304" pitchFamily="18" charset="0"/>
              </a:rPr>
              <a:t>listen: </a:t>
            </a:r>
            <a:r>
              <a:rPr lang="el-GR" sz="1500" b="0" dirty="0">
                <a:latin typeface="Arial (Body)"/>
                <a:cs typeface="Times New Roman" panose="02020603050405020304" pitchFamily="18" charset="0"/>
              </a:rPr>
              <a:t>Γεγονός που ενεργοποιείται όταν αποστέλλεται ένα μήνυμα σε ένα κανάλι στο οποίο το αντικείμενο περιμένει για μηνύματα</a:t>
            </a:r>
            <a:endParaRPr lang="en-US" sz="1500" dirty="0">
              <a:latin typeface="Arial (Body)"/>
              <a:cs typeface="Times New Roman" panose="02020603050405020304" pitchFamily="18" charset="0"/>
            </a:endParaRPr>
          </a:p>
          <a:p>
            <a:pPr marL="914400" lvl="1" indent="-457200" algn="just">
              <a:lnSpc>
                <a:spcPct val="170000"/>
              </a:lnSpc>
              <a:spcBef>
                <a:spcPts val="600"/>
              </a:spcBef>
              <a:buFont typeface="Wingdings" panose="05000000000000000000" pitchFamily="2" charset="2"/>
              <a:buChar char="ü"/>
            </a:pPr>
            <a:r>
              <a:rPr lang="en-US" sz="1500" b="1" dirty="0" err="1">
                <a:latin typeface="Arial (Body)"/>
                <a:cs typeface="Times New Roman" panose="02020603050405020304" pitchFamily="18" charset="0"/>
              </a:rPr>
              <a:t>link_message</a:t>
            </a:r>
            <a:r>
              <a:rPr lang="en-US" sz="1500" b="1" dirty="0">
                <a:latin typeface="Arial (Body)"/>
                <a:cs typeface="Times New Roman" panose="02020603050405020304" pitchFamily="18" charset="0"/>
              </a:rPr>
              <a:t>: </a:t>
            </a:r>
            <a:r>
              <a:rPr lang="el-GR" sz="1500" b="0" dirty="0">
                <a:latin typeface="Arial (Body)"/>
                <a:cs typeface="Times New Roman" panose="02020603050405020304" pitchFamily="18" charset="0"/>
              </a:rPr>
              <a:t>Γεγονός που ενεργοποιείται όταν αποστέλλεται ένα μήνυμα σε συγκεκριμένο τμήμα ενός συνδεδεμένου συνόλου</a:t>
            </a:r>
            <a:endParaRPr lang="en-US" sz="1500" b="0" dirty="0">
              <a:latin typeface="Arial (Body)"/>
              <a:cs typeface="Times New Roman" panose="02020603050405020304" pitchFamily="18" charset="0"/>
            </a:endParaRPr>
          </a:p>
        </p:txBody>
      </p:sp>
    </p:spTree>
    <p:extLst>
      <p:ext uri="{BB962C8B-B14F-4D97-AF65-F5344CB8AC3E}">
        <p14:creationId xmlns:p14="http://schemas.microsoft.com/office/powerpoint/2010/main" val="10303844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2617</TotalTime>
  <Words>968</Words>
  <Application>Microsoft Office PowerPoint</Application>
  <PresentationFormat>On-screen Show (4:3)</PresentationFormat>
  <Paragraphs>77</Paragraphs>
  <Slides>14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vt:lpstr>
      <vt:lpstr>Arial (Body)</vt:lpstr>
      <vt:lpstr>Arial Black</vt:lpstr>
      <vt:lpstr>Calibri</vt:lpstr>
      <vt:lpstr>Courier New</vt:lpstr>
      <vt:lpstr>Verdana</vt:lpstr>
      <vt:lpstr>Wingdings</vt:lpstr>
      <vt:lpstr>Základné</vt:lpstr>
      <vt:lpstr>7.  Εισαγωγή στο «Scripting»</vt:lpstr>
      <vt:lpstr>εισαγωγη</vt:lpstr>
      <vt:lpstr>εισαγωγη</vt:lpstr>
      <vt:lpstr>Η γλωσσα LSL</vt:lpstr>
      <vt:lpstr>SCRIPTS</vt:lpstr>
      <vt:lpstr>καταστασεισ</vt:lpstr>
      <vt:lpstr>καταστασεισ</vt:lpstr>
      <vt:lpstr>παραδειγμα</vt:lpstr>
      <vt:lpstr>γεγονοτα</vt:lpstr>
      <vt:lpstr>συναρτησεισ</vt:lpstr>
      <vt:lpstr>συναρτησεισ</vt:lpstr>
      <vt:lpstr>Τυποι μεταβλητων</vt:lpstr>
      <vt:lpstr>Ελεγχοσ ροησ</vt:lpstr>
      <vt:lpstr>τελεστεσ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194</cp:revision>
  <cp:lastPrinted>2019-02-12T08:21:40Z</cp:lastPrinted>
  <dcterms:created xsi:type="dcterms:W3CDTF">2019-02-10T21:49:04Z</dcterms:created>
  <dcterms:modified xsi:type="dcterms:W3CDTF">2022-09-17T07:44:03Z</dcterms:modified>
</cp:coreProperties>
</file>