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72" r:id="rId4"/>
    <p:sldId id="284" r:id="rId5"/>
    <p:sldId id="285" r:id="rId6"/>
    <p:sldId id="286" r:id="rId7"/>
    <p:sldId id="287" r:id="rId8"/>
    <p:sldId id="288" r:id="rId9"/>
    <p:sldId id="289" r:id="rId10"/>
    <p:sldId id="290" r:id="rId11"/>
    <p:sldId id="291" r:id="rId12"/>
    <p:sldId id="292" r:id="rId13"/>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p:scale>
          <a:sx n="66" d="100"/>
          <a:sy n="66" d="100"/>
        </p:scale>
        <p:origin x="2742" y="9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2.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Εγκατάσταση του </a:t>
            </a: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OpenSimulator</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ΔΙΑΜΟΡΦΩΣΗ</a:t>
            </a:r>
            <a:endParaRPr lang="en-US" dirty="0"/>
          </a:p>
        </p:txBody>
      </p:sp>
      <p:sp>
        <p:nvSpPr>
          <p:cNvPr id="3" name="Content Placeholder 2"/>
          <p:cNvSpPr>
            <a:spLocks noGrp="1"/>
          </p:cNvSpPr>
          <p:nvPr>
            <p:ph idx="1"/>
          </p:nvPr>
        </p:nvSpPr>
        <p:spPr>
          <a:xfrm>
            <a:off x="27065" y="1844825"/>
            <a:ext cx="8856984" cy="4536504"/>
          </a:xfrm>
        </p:spPr>
        <p:txBody>
          <a:bodyPr>
            <a:normAutofit/>
          </a:bodyPr>
          <a:lstStyle/>
          <a:p>
            <a:pPr marL="285750" indent="-28575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Όπως αναφέρθηκε παραπάνω, η εκτέλεση της εφαρμογής σας δίνει πρόσβαση σε μια κονσόλα που εμφανίζει πληροφορίες σχετικά με την κατάσταση της προσομοίωσης και την επικοινωνία μεταξύ των υπηρεσιών. Μπορείτε επίσης να χρησιμοποιήσετε αυτήν την κονσόλα για να εκτελέσετε συγκεκριμένες εντολές για διάφορες ενέργειες, όπως η δημιουργία και η διαχείριση χρηστών και περιοχών. Μπορείτε να μάθετε περισσότερα σχετικά με αυτές τις εντολές εδώ</a:t>
            </a:r>
            <a:r>
              <a:rPr lang="en-US" sz="1800" b="0" dirty="0">
                <a:latin typeface="Arial (Body)"/>
                <a:cs typeface="Times New Roman" panose="02020603050405020304" pitchFamily="18" charset="0"/>
              </a:rPr>
              <a:t>: </a:t>
            </a:r>
          </a:p>
          <a:p>
            <a:pPr marL="285750" indent="-285750" algn="ctr">
              <a:lnSpc>
                <a:spcPct val="150000"/>
              </a:lnSpc>
              <a:spcBef>
                <a:spcPts val="600"/>
              </a:spcBef>
              <a:buFont typeface="Wingdings" panose="05000000000000000000" pitchFamily="2" charset="2"/>
              <a:buChar char="ü"/>
            </a:pPr>
            <a:r>
              <a:rPr lang="en-US" sz="1800" dirty="0">
                <a:latin typeface="Arial (Body)"/>
                <a:cs typeface="Times New Roman" panose="02020603050405020304" pitchFamily="18" charset="0"/>
              </a:rPr>
              <a:t>http://opensimulator.org/wiki/Server_Commands. </a:t>
            </a:r>
          </a:p>
          <a:p>
            <a:pPr marL="285750" indent="-28575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Μπορείτε να ρυθμίσετε τις παραμέτρους διαφόρων πτυχών της προσομοίωσης με την επεξεργασία ορισμένων αρχείων ρύθμισης παραμέτρων (πρέπει να </a:t>
            </a:r>
            <a:r>
              <a:rPr lang="el-GR" sz="1800" b="0" dirty="0" err="1">
                <a:latin typeface="Arial (Body)"/>
                <a:cs typeface="Times New Roman" panose="02020603050405020304" pitchFamily="18" charset="0"/>
              </a:rPr>
              <a:t>επανεκκινήσετε</a:t>
            </a:r>
            <a:r>
              <a:rPr lang="el-GR" sz="1800" b="0" dirty="0">
                <a:latin typeface="Arial (Body)"/>
                <a:cs typeface="Times New Roman" panose="02020603050405020304" pitchFamily="18" charset="0"/>
              </a:rPr>
              <a:t> την προσομοίωση για να εφαρμοστούν αυτές οι τροποποιήσεις</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357330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ΒΑΣΗ ΔΕΔΟΜΕΝΩΝ</a:t>
            </a:r>
            <a:endParaRPr lang="en-US" dirty="0"/>
          </a:p>
        </p:txBody>
      </p:sp>
      <p:sp>
        <p:nvSpPr>
          <p:cNvPr id="3" name="Content Placeholder 2"/>
          <p:cNvSpPr>
            <a:spLocks noGrp="1"/>
          </p:cNvSpPr>
          <p:nvPr>
            <p:ph idx="1"/>
          </p:nvPr>
        </p:nvSpPr>
        <p:spPr>
          <a:xfrm>
            <a:off x="27065" y="1844825"/>
            <a:ext cx="8856984" cy="3888432"/>
          </a:xfrm>
        </p:spPr>
        <p:txBody>
          <a:bodyPr>
            <a:normAutofit/>
          </a:bodyPr>
          <a:lstStyle/>
          <a:p>
            <a:pPr marL="342900" indent="-3429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Ως προεπιλογή, το </a:t>
            </a:r>
            <a:r>
              <a:rPr lang="el-GR" sz="1800" b="0" dirty="0" err="1">
                <a:latin typeface="Arial (Body)"/>
                <a:cs typeface="Times New Roman" panose="02020603050405020304" pitchFamily="18" charset="0"/>
              </a:rPr>
              <a:t>Open</a:t>
            </a:r>
            <a:r>
              <a:rPr lang="en-US" sz="1800" b="0" dirty="0">
                <a:latin typeface="Arial (Body)"/>
                <a:cs typeface="Times New Roman" panose="02020603050405020304" pitchFamily="18" charset="0"/>
              </a:rPr>
              <a:t>S</a:t>
            </a:r>
            <a:r>
              <a:rPr lang="el-GR" sz="1800" b="0" dirty="0" err="1">
                <a:latin typeface="Arial (Body)"/>
                <a:cs typeface="Times New Roman" panose="02020603050405020304" pitchFamily="18" charset="0"/>
              </a:rPr>
              <a:t>im</a:t>
            </a:r>
            <a:r>
              <a:rPr lang="el-GR" sz="1800" b="0" dirty="0">
                <a:latin typeface="Arial (Body)"/>
                <a:cs typeface="Times New Roman" panose="02020603050405020304" pitchFamily="18" charset="0"/>
              </a:rPr>
              <a:t> έχει ρυθμιστεί να χρησιμοποιεί </a:t>
            </a:r>
            <a:r>
              <a:rPr lang="el-GR" sz="1800" b="0" dirty="0" err="1">
                <a:latin typeface="Arial (Body)"/>
                <a:cs typeface="Times New Roman" panose="02020603050405020304" pitchFamily="18" charset="0"/>
              </a:rPr>
              <a:t>SQLite</a:t>
            </a:r>
            <a:r>
              <a:rPr lang="el-GR" sz="1800" b="0" dirty="0">
                <a:latin typeface="Arial (Body)"/>
                <a:cs typeface="Times New Roman" panose="02020603050405020304" pitchFamily="18" charset="0"/>
              </a:rPr>
              <a:t> για τη βάση δεδομένων. Τα δεδομένα αποθηκεύονται απλά σε αρχεία, οπότε δεν απαιτείται ρύθμιση παραμέτρων.</a:t>
            </a:r>
            <a:endParaRPr lang="en-US" sz="1800" b="0" dirty="0">
              <a:latin typeface="Arial (Body)"/>
              <a:cs typeface="Times New Roman" panose="02020603050405020304" pitchFamily="18" charset="0"/>
            </a:endParaRPr>
          </a:p>
          <a:p>
            <a:pPr marL="342900" indent="-3429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Αυτό είναι κατάλληλο για μια απλή τοπική εγκατάσταση.</a:t>
            </a:r>
            <a:endParaRPr lang="en-US" sz="1800" b="0" dirty="0">
              <a:latin typeface="Arial (Body)"/>
              <a:cs typeface="Times New Roman" panose="02020603050405020304" pitchFamily="18" charset="0"/>
            </a:endParaRPr>
          </a:p>
          <a:p>
            <a:pPr marL="342900" indent="-3429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καλύτερη απόδοση στο διακομιστή παραγωγής συνιστάται να χρησιμοποιήσετε MYSQL. Απλά πρέπει να δημιουργήσετε μια βάση δεδομένων και να αλλάξετε ένα αρχείο ρύθμισης παραμέτρων για να δώσετε εντολή στο </a:t>
            </a:r>
            <a:r>
              <a:rPr lang="el-GR" sz="1800" b="0" dirty="0" err="1">
                <a:latin typeface="Arial (Body)"/>
                <a:cs typeface="Times New Roman" panose="02020603050405020304" pitchFamily="18" charset="0"/>
              </a:rPr>
              <a:t>Open</a:t>
            </a:r>
            <a:r>
              <a:rPr lang="en-US" sz="1800" b="0" dirty="0">
                <a:latin typeface="Arial (Body)"/>
                <a:cs typeface="Times New Roman" panose="02020603050405020304" pitchFamily="18" charset="0"/>
              </a:rPr>
              <a:t>S</a:t>
            </a:r>
            <a:r>
              <a:rPr lang="el-GR" sz="1800" b="0" dirty="0" err="1">
                <a:latin typeface="Arial (Body)"/>
                <a:cs typeface="Times New Roman" panose="02020603050405020304" pitchFamily="18" charset="0"/>
              </a:rPr>
              <a:t>im</a:t>
            </a:r>
            <a:r>
              <a:rPr lang="el-GR" sz="1800" b="0" dirty="0">
                <a:latin typeface="Arial (Body)"/>
                <a:cs typeface="Times New Roman" panose="02020603050405020304" pitchFamily="18" charset="0"/>
              </a:rPr>
              <a:t> να χρησιμοποιήσει αυτή τη βάση δεδομένων</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187556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ΔΙΑΝΟΜΕΣ</a:t>
            </a:r>
            <a:endParaRPr lang="en-US" dirty="0"/>
          </a:p>
        </p:txBody>
      </p:sp>
      <p:sp>
        <p:nvSpPr>
          <p:cNvPr id="3" name="Content Placeholder 2"/>
          <p:cNvSpPr>
            <a:spLocks noGrp="1"/>
          </p:cNvSpPr>
          <p:nvPr>
            <p:ph idx="1"/>
          </p:nvPr>
        </p:nvSpPr>
        <p:spPr>
          <a:xfrm>
            <a:off x="27065" y="1844825"/>
            <a:ext cx="8856984" cy="1944216"/>
          </a:xfrm>
        </p:spPr>
        <p:txBody>
          <a:bodyPr>
            <a:normAutofit/>
          </a:bodyPr>
          <a:lstStyle/>
          <a:p>
            <a:pPr marL="342900" indent="-342900" algn="just">
              <a:lnSpc>
                <a:spcPct val="150000"/>
              </a:lnSpc>
              <a:spcBef>
                <a:spcPts val="0"/>
              </a:spcBef>
              <a:buFont typeface="Wingdings" panose="05000000000000000000" pitchFamily="2" charset="2"/>
              <a:buChar char="ü"/>
            </a:pPr>
            <a:r>
              <a:rPr lang="el-GR" sz="1800" b="0" dirty="0">
                <a:latin typeface="Arial (Body)"/>
                <a:cs typeface="Times New Roman" panose="02020603050405020304" pitchFamily="18" charset="0"/>
              </a:rPr>
              <a:t>Τέλος, μπορείτε επίσης να δείτε το </a:t>
            </a:r>
            <a:r>
              <a:rPr lang="el-GR" sz="1800" b="0" dirty="0" err="1">
                <a:latin typeface="Arial (Body)"/>
                <a:cs typeface="Times New Roman" panose="02020603050405020304" pitchFamily="18" charset="0"/>
              </a:rPr>
              <a:t>Diva</a:t>
            </a:r>
            <a:r>
              <a:rPr lang="el-GR" sz="1800" b="0" dirty="0">
                <a:latin typeface="Arial (Body)"/>
                <a:cs typeface="Times New Roman" panose="02020603050405020304" pitchFamily="18" charset="0"/>
              </a:rPr>
              <a:t> </a:t>
            </a:r>
            <a:r>
              <a:rPr lang="el-GR" sz="1800" b="0" dirty="0" err="1">
                <a:latin typeface="Arial (Body)"/>
                <a:cs typeface="Times New Roman" panose="02020603050405020304" pitchFamily="18" charset="0"/>
              </a:rPr>
              <a:t>Distribution</a:t>
            </a:r>
            <a:r>
              <a:rPr lang="el-GR" sz="1800" b="0" dirty="0">
                <a:latin typeface="Arial (Body)"/>
                <a:cs typeface="Times New Roman" panose="02020603050405020304" pitchFamily="18" charset="0"/>
              </a:rPr>
              <a:t>, μια </a:t>
            </a:r>
            <a:r>
              <a:rPr lang="el-GR" sz="1800" b="0" dirty="0" err="1">
                <a:latin typeface="Arial (Body)"/>
                <a:cs typeface="Times New Roman" panose="02020603050405020304" pitchFamily="18" charset="0"/>
              </a:rPr>
              <a:t>προρυθμισμένη</a:t>
            </a:r>
            <a:r>
              <a:rPr lang="el-GR" sz="1800" b="0" dirty="0">
                <a:latin typeface="Arial (Body)"/>
                <a:cs typeface="Times New Roman" panose="02020603050405020304" pitchFamily="18" charset="0"/>
              </a:rPr>
              <a:t> αυτόνομη έκδοση υπερπλέγματος του </a:t>
            </a:r>
            <a:r>
              <a:rPr lang="el-GR" sz="1800" b="0" dirty="0" err="1">
                <a:latin typeface="Arial (Body)"/>
                <a:cs typeface="Times New Roman" panose="02020603050405020304" pitchFamily="18" charset="0"/>
              </a:rPr>
              <a:t>Open</a:t>
            </a:r>
            <a:r>
              <a:rPr lang="en-US" sz="1800" b="0" dirty="0">
                <a:latin typeface="Arial (Body)"/>
                <a:cs typeface="Times New Roman" panose="02020603050405020304" pitchFamily="18" charset="0"/>
              </a:rPr>
              <a:t>S</a:t>
            </a:r>
            <a:r>
              <a:rPr lang="el-GR" sz="1800" b="0" dirty="0" err="1">
                <a:latin typeface="Arial (Body)"/>
                <a:cs typeface="Times New Roman" panose="02020603050405020304" pitchFamily="18" charset="0"/>
              </a:rPr>
              <a:t>imulator</a:t>
            </a:r>
            <a:r>
              <a:rPr lang="el-GR" sz="1800" b="0" dirty="0">
                <a:latin typeface="Arial (Body)"/>
                <a:cs typeface="Times New Roman" panose="02020603050405020304" pitchFamily="18" charset="0"/>
              </a:rPr>
              <a:t> που έχει πολλές ενότητες ήδη ρυθμισμένες, συμπεριλαμβανομένης μιας διαδικτυακής διεπαφής που επιτρέπει στους χρήστες να δημιουργήσουν τους δικούς τους λογαριασμούς avatar</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108592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a:t>ΛΗΨΗ</a:t>
            </a:r>
            <a:endParaRPr lang="en-US" dirty="0"/>
          </a:p>
        </p:txBody>
      </p:sp>
      <p:sp>
        <p:nvSpPr>
          <p:cNvPr id="3" name="Content Placeholder 2"/>
          <p:cNvSpPr>
            <a:spLocks noGrp="1"/>
          </p:cNvSpPr>
          <p:nvPr>
            <p:ph idx="1"/>
          </p:nvPr>
        </p:nvSpPr>
        <p:spPr>
          <a:xfrm>
            <a:off x="179512" y="1772816"/>
            <a:ext cx="8712968" cy="3888432"/>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να χρησιμοποιήσετε το </a:t>
            </a:r>
            <a:r>
              <a:rPr lang="el-GR" sz="1800" b="0" dirty="0" err="1">
                <a:latin typeface="Arial (Body)"/>
                <a:cs typeface="Times New Roman" panose="02020603050405020304" pitchFamily="18" charset="0"/>
              </a:rPr>
              <a:t>Open</a:t>
            </a:r>
            <a:r>
              <a:rPr lang="en-US" sz="1800" b="0" dirty="0">
                <a:latin typeface="Arial (Body)"/>
                <a:cs typeface="Times New Roman" panose="02020603050405020304" pitchFamily="18" charset="0"/>
              </a:rPr>
              <a:t>S</a:t>
            </a:r>
            <a:r>
              <a:rPr lang="el-GR" sz="1800" b="0" dirty="0" err="1">
                <a:latin typeface="Arial (Body)"/>
                <a:cs typeface="Times New Roman" panose="02020603050405020304" pitchFamily="18" charset="0"/>
              </a:rPr>
              <a:t>imulator</a:t>
            </a:r>
            <a:r>
              <a:rPr lang="el-GR" sz="1800" b="0" dirty="0">
                <a:latin typeface="Arial (Body)"/>
                <a:cs typeface="Times New Roman" panose="02020603050405020304" pitchFamily="18" charset="0"/>
              </a:rPr>
              <a:t>, απλώς κατεβάστε το OpenSim και εξαγάγετε το σε ένα φάκελο (δεν απαιτείται εγκατάσταση). Μπορείτε να βρείτε την πιο πρόσφατη έκδοση εδώ</a:t>
            </a:r>
            <a:r>
              <a:rPr lang="en-US" sz="1800" b="0" dirty="0">
                <a:latin typeface="Arial (Body)"/>
                <a:cs typeface="Times New Roman" panose="02020603050405020304" pitchFamily="18" charset="0"/>
              </a:rPr>
              <a:t>: http://opensimulator.org/wiki/Main_Page</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Παρουσιάζουμε τα βήματα για τη διαμόρφωση και την εκτέλεση του </a:t>
            </a:r>
            <a:r>
              <a:rPr lang="el-GR" sz="1800" b="0" dirty="0" err="1">
                <a:latin typeface="Arial (Body)"/>
                <a:cs typeface="Times New Roman" panose="02020603050405020304" pitchFamily="18" charset="0"/>
              </a:rPr>
              <a:t>Open</a:t>
            </a:r>
            <a:r>
              <a:rPr lang="en-US" sz="1800" b="0" dirty="0">
                <a:latin typeface="Arial (Body)"/>
                <a:cs typeface="Times New Roman" panose="02020603050405020304" pitchFamily="18" charset="0"/>
              </a:rPr>
              <a:t>S</a:t>
            </a:r>
            <a:r>
              <a:rPr lang="el-GR" sz="1800" b="0" dirty="0" err="1">
                <a:latin typeface="Arial (Body)"/>
                <a:cs typeface="Times New Roman" panose="02020603050405020304" pitchFamily="18" charset="0"/>
              </a:rPr>
              <a:t>im</a:t>
            </a:r>
            <a:r>
              <a:rPr lang="el-GR" sz="1800" b="0" dirty="0">
                <a:latin typeface="Arial (Body)"/>
                <a:cs typeface="Times New Roman" panose="02020603050405020304" pitchFamily="18" charset="0"/>
              </a:rPr>
              <a:t> για την απλούστερη «Αυτόνομη» λειτουργία</a:t>
            </a:r>
            <a:r>
              <a:rPr lang="en-US" sz="1800" b="0" dirty="0">
                <a:latin typeface="Arial (Body)"/>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λειτουργικά συστήματα Windows, εκτελέστε το «OpenSim.exe» στο φάκελο «</a:t>
            </a:r>
            <a:r>
              <a:rPr lang="en-US" sz="1800" b="0" dirty="0">
                <a:latin typeface="Arial (Body)"/>
                <a:cs typeface="Times New Roman" panose="02020603050405020304" pitchFamily="18" charset="0"/>
              </a:rPr>
              <a:t>bin</a:t>
            </a:r>
            <a:r>
              <a:rPr lang="el-GR" sz="1800" b="0" dirty="0">
                <a:latin typeface="Arial (Body)"/>
                <a:cs typeface="Times New Roman" panose="02020603050405020304" pitchFamily="18" charset="0"/>
              </a:rPr>
              <a:t>». Για </a:t>
            </a:r>
            <a:r>
              <a:rPr lang="el-GR" sz="1800" b="0" dirty="0" err="1">
                <a:latin typeface="Arial (Body)"/>
                <a:cs typeface="Times New Roman" panose="02020603050405020304" pitchFamily="18" charset="0"/>
              </a:rPr>
              <a:t>linux</a:t>
            </a:r>
            <a:r>
              <a:rPr lang="el-GR" sz="1800" b="0" dirty="0">
                <a:latin typeface="Arial (Body)"/>
                <a:cs typeface="Times New Roman" panose="02020603050405020304" pitchFamily="18" charset="0"/>
              </a:rPr>
              <a:t> πρέπει να χρησιμοποιήσετε το '</a:t>
            </a:r>
            <a:r>
              <a:rPr lang="el-GR" sz="1800" b="0" dirty="0" err="1">
                <a:latin typeface="Arial (Body)"/>
                <a:cs typeface="Times New Roman" panose="02020603050405020304" pitchFamily="18" charset="0"/>
              </a:rPr>
              <a:t>mono</a:t>
            </a:r>
            <a:r>
              <a:rPr lang="el-GR" sz="1800" b="0" dirty="0">
                <a:latin typeface="Arial (Body)"/>
                <a:cs typeface="Times New Roman" panose="02020603050405020304" pitchFamily="18" charset="0"/>
              </a:rPr>
              <a:t>' για να το εκτελέσετε</a:t>
            </a:r>
            <a:r>
              <a:rPr lang="en-US" sz="1800" b="0" dirty="0">
                <a:latin typeface="Arial (Body)"/>
                <a:cs typeface="Times New Roman" panose="02020603050405020304" pitchFamily="18" charset="0"/>
              </a:rPr>
              <a:t>.</a:t>
            </a:r>
          </a:p>
          <a:p>
            <a:pPr algn="just">
              <a:lnSpc>
                <a:spcPct val="150000"/>
              </a:lnSpc>
              <a:spcBef>
                <a:spcPts val="600"/>
              </a:spcBef>
            </a:pPr>
            <a:r>
              <a:rPr lang="en-US" sz="1800" dirty="0">
                <a:latin typeface="Arial (Body)"/>
                <a:cs typeface="Times New Roman" panose="02020603050405020304" pitchFamily="18" charset="0"/>
              </a:rPr>
              <a:t>	</a:t>
            </a:r>
            <a:r>
              <a:rPr lang="en-US" sz="1800" dirty="0" err="1">
                <a:latin typeface="Arial (Body)"/>
                <a:cs typeface="Times New Roman" panose="02020603050405020304" pitchFamily="18" charset="0"/>
              </a:rPr>
              <a:t>sudo</a:t>
            </a:r>
            <a:r>
              <a:rPr lang="en-US" sz="1800" dirty="0">
                <a:latin typeface="Arial (Body)"/>
                <a:cs typeface="Times New Roman" panose="02020603050405020304" pitchFamily="18" charset="0"/>
              </a:rPr>
              <a:t> mono bin/OpenSim.exe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ΠΡΩΤΗ ΠΕΡΙΟΧΗ</a:t>
            </a:r>
            <a:endParaRPr lang="en-US" dirty="0"/>
          </a:p>
        </p:txBody>
      </p:sp>
      <p:sp>
        <p:nvSpPr>
          <p:cNvPr id="3" name="Content Placeholder 2"/>
          <p:cNvSpPr>
            <a:spLocks noGrp="1"/>
          </p:cNvSpPr>
          <p:nvPr>
            <p:ph idx="1"/>
          </p:nvPr>
        </p:nvSpPr>
        <p:spPr>
          <a:xfrm>
            <a:off x="27065" y="1844824"/>
            <a:ext cx="8856984" cy="1584175"/>
          </a:xfrm>
        </p:spPr>
        <p:txBody>
          <a:bodyPr>
            <a:noAutofit/>
          </a:bodyPr>
          <a:lstStyle/>
          <a:p>
            <a:pPr marL="457200" indent="-457200" algn="just">
              <a:lnSpc>
                <a:spcPct val="150000"/>
              </a:lnSpc>
              <a:spcBef>
                <a:spcPts val="0"/>
              </a:spcBef>
              <a:buFont typeface="Wingdings" panose="05000000000000000000" pitchFamily="2" charset="2"/>
              <a:buChar char="ü"/>
            </a:pPr>
            <a:r>
              <a:rPr lang="el-GR" sz="1800" b="0" dirty="0">
                <a:latin typeface="Arial (Body)"/>
                <a:cs typeface="Times New Roman" panose="02020603050405020304" pitchFamily="18" charset="0"/>
              </a:rPr>
              <a:t>Την πρώτη φορά που θα το εκτελέσετε, θα σας καθοδηγήσει να ρυθμίσετε ορισμένες παραμέτρους (δημιουργήστε μια πρώτη περιοχή και ένα χρήστη και ρυθμίστε τις παραμέτρους της IP του συστήματος και της θύρας στην οποία θα συνδεθούν οι πελάτες). </a:t>
            </a:r>
            <a:endParaRPr lang="en-US" sz="1800" b="0" dirty="0">
              <a:latin typeface="Arial (Body)"/>
              <a:cs typeface="Times New Roman" panose="02020603050405020304" pitchFamily="18" charset="0"/>
            </a:endParaRPr>
          </a:p>
        </p:txBody>
      </p:sp>
      <p:pic>
        <p:nvPicPr>
          <p:cNvPr id="4" name="Picture 3">
            <a:extLst>
              <a:ext uri="{FF2B5EF4-FFF2-40B4-BE49-F238E27FC236}">
                <a16:creationId xmlns:a16="http://schemas.microsoft.com/office/drawing/2014/main" id="{DC810B07-353A-4A55-A048-47DD8BC4F7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37537"/>
            <a:ext cx="6935013" cy="1911743"/>
          </a:xfrm>
          <a:prstGeom prst="rect">
            <a:avLst/>
          </a:prstGeom>
          <a:noFill/>
          <a:ln>
            <a:noFill/>
          </a:ln>
        </p:spPr>
      </p:pic>
    </p:spTree>
    <p:extLst>
      <p:ext uri="{BB962C8B-B14F-4D97-AF65-F5344CB8AC3E}">
        <p14:creationId xmlns:p14="http://schemas.microsoft.com/office/powerpoint/2010/main" val="277565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ΠΡΩΤΗ ΠΕΡΙΟΧΗ</a:t>
            </a:r>
            <a:endParaRPr lang="en-US" dirty="0"/>
          </a:p>
        </p:txBody>
      </p:sp>
      <p:sp>
        <p:nvSpPr>
          <p:cNvPr id="3" name="Content Placeholder 2"/>
          <p:cNvSpPr>
            <a:spLocks noGrp="1"/>
          </p:cNvSpPr>
          <p:nvPr>
            <p:ph idx="1"/>
          </p:nvPr>
        </p:nvSpPr>
        <p:spPr>
          <a:xfrm>
            <a:off x="143508" y="1520871"/>
            <a:ext cx="8856984" cy="3924353"/>
          </a:xfrm>
        </p:spPr>
        <p:txBody>
          <a:bodyPr>
            <a:normAutofit fontScale="92500" lnSpcReduction="10000"/>
          </a:bodyPr>
          <a:lstStyle/>
          <a:p>
            <a:pPr>
              <a:lnSpc>
                <a:spcPct val="150000"/>
              </a:lnSpc>
              <a:spcBef>
                <a:spcPts val="600"/>
              </a:spcBef>
            </a:pPr>
            <a:r>
              <a:rPr lang="el-GR" sz="1800" b="0" dirty="0">
                <a:cs typeface="Times New Roman" panose="02020603050405020304" pitchFamily="18" charset="0"/>
              </a:rPr>
              <a:t>Αρχική περιοχή του κόσμου (μπορείτε να δημιουργήσετε περισσότερες αργότερα)</a:t>
            </a:r>
          </a:p>
          <a:p>
            <a:pPr marL="342900" indent="-342900">
              <a:lnSpc>
                <a:spcPct val="150000"/>
              </a:lnSpc>
              <a:spcBef>
                <a:spcPts val="600"/>
              </a:spcBef>
              <a:buFont typeface="Wingdings" panose="05000000000000000000" pitchFamily="2" charset="2"/>
              <a:buChar char="ü"/>
            </a:pPr>
            <a:r>
              <a:rPr lang="el-GR" sz="1800" b="0" dirty="0">
                <a:cs typeface="Times New Roman" panose="02020603050405020304" pitchFamily="18" charset="0"/>
              </a:rPr>
              <a:t>  Όνομα Περιοχής</a:t>
            </a:r>
            <a:endParaRPr lang="en-US" sz="1800" b="0" dirty="0">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n-US" sz="1800" b="0" dirty="0">
                <a:cs typeface="Times New Roman" panose="02020603050405020304" pitchFamily="18" charset="0"/>
              </a:rPr>
              <a:t>UUID</a:t>
            </a:r>
            <a:r>
              <a:rPr lang="el-GR" sz="1800" b="0" dirty="0">
                <a:cs typeface="Times New Roman" panose="02020603050405020304" pitchFamily="18" charset="0"/>
              </a:rPr>
              <a:t> Περιοχής</a:t>
            </a:r>
            <a:endParaRPr lang="en-US" sz="1800" b="0" dirty="0">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800" b="0" dirty="0">
                <a:cs typeface="Times New Roman" panose="02020603050405020304" pitchFamily="18" charset="0"/>
              </a:rPr>
              <a:t>Συντεταγμένες Θέσης </a:t>
            </a:r>
            <a:r>
              <a:rPr lang="en-US" sz="1800" b="0" dirty="0">
                <a:cs typeface="Times New Roman" panose="02020603050405020304" pitchFamily="18" charset="0"/>
              </a:rPr>
              <a:t>[X,Y]: </a:t>
            </a:r>
          </a:p>
          <a:p>
            <a:pPr marL="457200" indent="-457200">
              <a:lnSpc>
                <a:spcPct val="150000"/>
              </a:lnSpc>
              <a:spcBef>
                <a:spcPts val="600"/>
              </a:spcBef>
              <a:buFont typeface="Wingdings" panose="05000000000000000000" pitchFamily="2" charset="2"/>
              <a:buChar char="ü"/>
            </a:pPr>
            <a:r>
              <a:rPr lang="el-GR" sz="1800" b="0" dirty="0">
                <a:cs typeface="Times New Roman" panose="02020603050405020304" pitchFamily="18" charset="0"/>
              </a:rPr>
              <a:t>Εσωτερική διεύθυνση IP: Στις περισσότερες περιπτώσεις μπορείτε απλά να πατήσετε το </a:t>
            </a:r>
            <a:r>
              <a:rPr lang="el-GR" sz="1800" b="0" dirty="0">
                <a:solidFill>
                  <a:srgbClr val="000000"/>
                </a:solidFill>
                <a:ea typeface="Calibri" panose="020F0502020204030204" pitchFamily="34" charset="0"/>
                <a:cs typeface="Times New Roman" panose="02020603050405020304" pitchFamily="18" charset="0"/>
              </a:rPr>
              <a:t>πλήκτρο ENTER</a:t>
            </a:r>
            <a:r>
              <a:rPr lang="el-GR" sz="1800" b="0" dirty="0">
                <a:cs typeface="Times New Roman" panose="02020603050405020304" pitchFamily="18" charset="0"/>
              </a:rPr>
              <a:t> και να χρησιμοποιήσετε την προεπιλεγμένη τιμή</a:t>
            </a:r>
            <a:r>
              <a:rPr lang="en-US" sz="1800" b="0" dirty="0">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800" b="0" dirty="0">
                <a:cs typeface="Times New Roman" panose="02020603050405020304" pitchFamily="18" charset="0"/>
              </a:rPr>
              <a:t>Εσωτερική Θύρα</a:t>
            </a:r>
            <a:endParaRPr lang="en-US" sz="1800" b="0" dirty="0">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800" b="0" dirty="0">
                <a:cs typeface="Times New Roman" panose="02020603050405020304" pitchFamily="18" charset="0"/>
              </a:rPr>
              <a:t>Όνομα Εξωτερικού Διακομιστή</a:t>
            </a:r>
            <a:endParaRPr lang="en-US" sz="1800" b="0" dirty="0">
              <a:cs typeface="Times New Roman" panose="02020603050405020304" pitchFamily="18" charset="0"/>
            </a:endParaRPr>
          </a:p>
        </p:txBody>
      </p:sp>
    </p:spTree>
    <p:extLst>
      <p:ext uri="{BB962C8B-B14F-4D97-AF65-F5344CB8AC3E}">
        <p14:creationId xmlns:p14="http://schemas.microsoft.com/office/powerpoint/2010/main" val="770541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831622"/>
          </a:xfrm>
        </p:spPr>
        <p:txBody>
          <a:bodyPr/>
          <a:lstStyle/>
          <a:p>
            <a:r>
              <a:rPr lang="el-GR" dirty="0"/>
              <a:t>ΠΡΩΤΗ ΠΕΡΙΟΧΗ</a:t>
            </a:r>
            <a:endParaRPr lang="en-US" dirty="0"/>
          </a:p>
        </p:txBody>
      </p:sp>
      <p:sp>
        <p:nvSpPr>
          <p:cNvPr id="4" name="Content Placeholder 2">
            <a:extLst>
              <a:ext uri="{FF2B5EF4-FFF2-40B4-BE49-F238E27FC236}">
                <a16:creationId xmlns:a16="http://schemas.microsoft.com/office/drawing/2014/main" id="{F6CC31C0-5560-0B46-E887-C2D858018985}"/>
              </a:ext>
            </a:extLst>
          </p:cNvPr>
          <p:cNvSpPr txBox="1">
            <a:spLocks/>
          </p:cNvSpPr>
          <p:nvPr/>
        </p:nvSpPr>
        <p:spPr>
          <a:xfrm>
            <a:off x="107504" y="1844825"/>
            <a:ext cx="8749480" cy="3456384"/>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lgn="just">
              <a:lnSpc>
                <a:spcPct val="160000"/>
              </a:lnSpc>
              <a:spcBef>
                <a:spcPts val="600"/>
              </a:spcBef>
              <a:buFont typeface="Wingdings" panose="05000000000000000000" pitchFamily="2" charset="2"/>
              <a:buChar char="ü"/>
            </a:pPr>
            <a:r>
              <a:rPr lang="el-GR" sz="1800" dirty="0">
                <a:cs typeface="Times New Roman" panose="02020603050405020304" pitchFamily="18" charset="0"/>
              </a:rPr>
              <a:t>Όνομα Περιοχής</a:t>
            </a:r>
            <a:r>
              <a:rPr lang="el-GR" sz="1800" b="0" dirty="0">
                <a:cs typeface="Times New Roman" panose="02020603050405020304" pitchFamily="18" charset="0"/>
              </a:rPr>
              <a:t>: Ένα όνομα για την αναγνώριση της περιοχής (</a:t>
            </a:r>
            <a:r>
              <a:rPr lang="el-GR" sz="1800" b="0" dirty="0" err="1">
                <a:cs typeface="Times New Roman" panose="02020603050405020304" pitchFamily="18" charset="0"/>
              </a:rPr>
              <a:t>region</a:t>
            </a:r>
            <a:r>
              <a:rPr lang="el-GR" sz="1800" b="0" dirty="0">
                <a:cs typeface="Times New Roman" panose="02020603050405020304" pitchFamily="18" charset="0"/>
              </a:rPr>
              <a:t> / </a:t>
            </a:r>
            <a:r>
              <a:rPr lang="el-GR" sz="1800" b="0" dirty="0" err="1">
                <a:cs typeface="Times New Roman" panose="02020603050405020304" pitchFamily="18" charset="0"/>
              </a:rPr>
              <a:t>area</a:t>
            </a:r>
            <a:r>
              <a:rPr lang="el-GR" sz="1800" b="0" dirty="0">
                <a:cs typeface="Times New Roman" panose="02020603050405020304" pitchFamily="18" charset="0"/>
              </a:rPr>
              <a:t>)</a:t>
            </a:r>
          </a:p>
          <a:p>
            <a:pPr marL="457200" indent="-457200" algn="just">
              <a:lnSpc>
                <a:spcPct val="160000"/>
              </a:lnSpc>
              <a:spcBef>
                <a:spcPts val="600"/>
              </a:spcBef>
              <a:buFont typeface="Wingdings" panose="05000000000000000000" pitchFamily="2" charset="2"/>
              <a:buChar char="ü"/>
            </a:pPr>
            <a:r>
              <a:rPr lang="el-GR" sz="1800" dirty="0">
                <a:cs typeface="Times New Roman" panose="02020603050405020304" pitchFamily="18" charset="0"/>
              </a:rPr>
              <a:t>UUID Περιοχής</a:t>
            </a:r>
            <a:r>
              <a:rPr lang="el-GR" sz="1800" b="0" dirty="0">
                <a:cs typeface="Times New Roman" panose="02020603050405020304" pitchFamily="18" charset="0"/>
              </a:rPr>
              <a:t>: Ένα μοναδικό αναγνωριστικό για την Περιοχή (απλά μπορείτε απλά να πατήσετε το πλήκτρο ENTER και θα δημιουργηθεί ένα αναγνωριστικό για εσάς).</a:t>
            </a:r>
          </a:p>
          <a:p>
            <a:pPr marL="457200" indent="-457200" algn="just">
              <a:lnSpc>
                <a:spcPct val="160000"/>
              </a:lnSpc>
              <a:spcBef>
                <a:spcPts val="600"/>
              </a:spcBef>
              <a:buFont typeface="Wingdings" panose="05000000000000000000" pitchFamily="2" charset="2"/>
              <a:buChar char="ü"/>
            </a:pPr>
            <a:r>
              <a:rPr lang="el-GR" sz="1800" dirty="0">
                <a:cs typeface="Times New Roman" panose="02020603050405020304" pitchFamily="18" charset="0"/>
              </a:rPr>
              <a:t>Συντεταγμένες Θέσης</a:t>
            </a:r>
            <a:r>
              <a:rPr lang="en-US" sz="1800" dirty="0">
                <a:cs typeface="Times New Roman" panose="02020603050405020304" pitchFamily="18" charset="0"/>
              </a:rPr>
              <a:t> </a:t>
            </a:r>
            <a:r>
              <a:rPr lang="el-GR" sz="1800" dirty="0">
                <a:cs typeface="Times New Roman" panose="02020603050405020304" pitchFamily="18" charset="0"/>
              </a:rPr>
              <a:t>[X,Y]</a:t>
            </a:r>
            <a:r>
              <a:rPr lang="el-GR" sz="1800" b="0" dirty="0">
                <a:cs typeface="Times New Roman" panose="02020603050405020304" pitchFamily="18" charset="0"/>
              </a:rPr>
              <a:t>: Αυτό το σύνολο τιμών μπορεί να προσαρμόσει τη θέση της περιοχής σε σχέση με άλλες περιοχές. Για παράδειγμα, εάν η περιοχή Α βρίσκεται στις συντεταγμένες 1000, 1000 και δημιουργήσετε μια νέα περιοχή Β στο 1000, 1001, τότε η περιοχή Β θα βρίσκεται ακριβώς βόρεια της περιοχής Α.</a:t>
            </a:r>
          </a:p>
        </p:txBody>
      </p:sp>
    </p:spTree>
    <p:extLst>
      <p:ext uri="{BB962C8B-B14F-4D97-AF65-F5344CB8AC3E}">
        <p14:creationId xmlns:p14="http://schemas.microsoft.com/office/powerpoint/2010/main" val="8383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a:t>ΠΡΩΤΗ ΠΕΡΙΟΧΗ</a:t>
            </a:r>
            <a:endParaRPr lang="en-US" dirty="0"/>
          </a:p>
        </p:txBody>
      </p:sp>
      <p:sp>
        <p:nvSpPr>
          <p:cNvPr id="4" name="Content Placeholder 2">
            <a:extLst>
              <a:ext uri="{FF2B5EF4-FFF2-40B4-BE49-F238E27FC236}">
                <a16:creationId xmlns:a16="http://schemas.microsoft.com/office/drawing/2014/main" id="{E59DB2C9-6C12-B782-EEA3-5A3CAD11AC85}"/>
              </a:ext>
            </a:extLst>
          </p:cNvPr>
          <p:cNvSpPr txBox="1">
            <a:spLocks/>
          </p:cNvSpPr>
          <p:nvPr/>
        </p:nvSpPr>
        <p:spPr>
          <a:xfrm>
            <a:off x="107504" y="1844825"/>
            <a:ext cx="8749480" cy="367240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lgn="just">
              <a:lnSpc>
                <a:spcPct val="150000"/>
              </a:lnSpc>
              <a:spcBef>
                <a:spcPts val="600"/>
              </a:spcBef>
              <a:buFont typeface="Wingdings" panose="05000000000000000000" pitchFamily="2" charset="2"/>
              <a:buChar char="ü"/>
            </a:pPr>
            <a:r>
              <a:rPr lang="el-GR" sz="1800" dirty="0">
                <a:cs typeface="Times New Roman" panose="02020603050405020304" pitchFamily="18" charset="0"/>
              </a:rPr>
              <a:t>Εσωτερική διεύθυνση IP</a:t>
            </a:r>
            <a:r>
              <a:rPr lang="el-GR" sz="1800" b="0" dirty="0">
                <a:cs typeface="Times New Roman" panose="02020603050405020304" pitchFamily="18" charset="0"/>
              </a:rPr>
              <a:t>: Στις περισσότερες περιπτώσεις, μπορείτε απλά να πατήσετε το πλήκτρο ENTER και να χρησιμοποιήσετε την προεπιλεγμένη τιμή.</a:t>
            </a:r>
          </a:p>
          <a:p>
            <a:pPr marL="457200" indent="-457200" algn="just">
              <a:lnSpc>
                <a:spcPct val="150000"/>
              </a:lnSpc>
              <a:spcBef>
                <a:spcPts val="600"/>
              </a:spcBef>
              <a:buFont typeface="Wingdings" panose="05000000000000000000" pitchFamily="2" charset="2"/>
              <a:buChar char="ü"/>
            </a:pPr>
            <a:r>
              <a:rPr lang="el-GR" sz="1800" dirty="0">
                <a:cs typeface="Times New Roman" panose="02020603050405020304" pitchFamily="18" charset="0"/>
              </a:rPr>
              <a:t>Εσωτερική Θύρα (προεπιλογή 9000)</a:t>
            </a:r>
            <a:r>
              <a:rPr lang="el-GR" sz="1800" b="0" dirty="0">
                <a:cs typeface="Times New Roman" panose="02020603050405020304" pitchFamily="18" charset="0"/>
              </a:rPr>
              <a:t>: Η εσωτερική Θύρα που χρησιμοποιείται για τις επικοινωνίες. Εάν θέλετε οι άλλοι να μπορούν να έχουν πρόσβαση στον τρισδιάστατο Κόσμο, θα πρέπει να ρυθμίσετε τις παραμέτρους του τείχους προστασίας ή του δρομολογητή σας για να επιτρέψετε την κυκλοφορία TCP και UDP μέσω αυτής της Θύρας. Κάθε περιοχή του τρισδιάστατου κόσμου πρέπει να χρησιμοποιεί διαφορετική Θύρα.</a:t>
            </a:r>
          </a:p>
        </p:txBody>
      </p:sp>
    </p:spTree>
    <p:extLst>
      <p:ext uri="{BB962C8B-B14F-4D97-AF65-F5344CB8AC3E}">
        <p14:creationId xmlns:p14="http://schemas.microsoft.com/office/powerpoint/2010/main" val="81292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5791200" cy="759614"/>
          </a:xfrm>
        </p:spPr>
        <p:txBody>
          <a:bodyPr/>
          <a:lstStyle/>
          <a:p>
            <a:r>
              <a:rPr lang="el-GR" dirty="0"/>
              <a:t>ΠΡΩΤΗ ΠΕΡΙΟΧΗ</a:t>
            </a:r>
            <a:endParaRPr lang="en-US" dirty="0"/>
          </a:p>
        </p:txBody>
      </p:sp>
      <p:sp>
        <p:nvSpPr>
          <p:cNvPr id="3" name="Content Placeholder 2"/>
          <p:cNvSpPr>
            <a:spLocks noGrp="1"/>
          </p:cNvSpPr>
          <p:nvPr>
            <p:ph idx="1"/>
          </p:nvPr>
        </p:nvSpPr>
        <p:spPr>
          <a:xfrm>
            <a:off x="27065" y="1844825"/>
            <a:ext cx="8856984" cy="3384376"/>
          </a:xfrm>
        </p:spPr>
        <p:txBody>
          <a:bodyPr>
            <a:normAutofit/>
          </a:bodyPr>
          <a:lstStyle/>
          <a:p>
            <a:pPr marL="342900" indent="-342900" algn="just">
              <a:lnSpc>
                <a:spcPct val="150000"/>
              </a:lnSpc>
              <a:spcBef>
                <a:spcPts val="600"/>
              </a:spcBef>
              <a:buFont typeface="Wingdings" panose="05000000000000000000" pitchFamily="2" charset="2"/>
              <a:buChar char="ü"/>
            </a:pPr>
            <a:r>
              <a:rPr lang="el-GR" sz="1800" dirty="0">
                <a:cs typeface="Times New Roman" panose="02020603050405020304" pitchFamily="18" charset="0"/>
              </a:rPr>
              <a:t>Όνομα Εξωτερικού Διακομιστή</a:t>
            </a:r>
            <a:r>
              <a:rPr lang="en-US" sz="1800" dirty="0">
                <a:solidFill>
                  <a:srgbClr val="000000"/>
                </a:solidFill>
                <a:effectLst/>
                <a:ea typeface="Calibri" panose="020F0502020204030204" pitchFamily="34" charset="0"/>
                <a:cs typeface="Times New Roman" panose="02020603050405020304" pitchFamily="18" charset="0"/>
              </a:rPr>
              <a:t>:</a:t>
            </a:r>
          </a:p>
          <a:p>
            <a:pPr marL="800100" lvl="1" indent="-342900" algn="just">
              <a:lnSpc>
                <a:spcPct val="150000"/>
              </a:lnSpc>
              <a:spcBef>
                <a:spcPts val="600"/>
              </a:spcBef>
              <a:spcAft>
                <a:spcPts val="600"/>
              </a:spcAft>
              <a:buFont typeface="Wingdings" panose="05000000000000000000" pitchFamily="2" charset="2"/>
              <a:buChar char="ü"/>
            </a:pPr>
            <a:r>
              <a:rPr lang="el-GR" sz="1800" dirty="0">
                <a:solidFill>
                  <a:srgbClr val="000000"/>
                </a:solidFill>
                <a:ea typeface="Calibri" panose="020F0502020204030204" pitchFamily="34" charset="0"/>
                <a:cs typeface="Times New Roman" panose="02020603050405020304" pitchFamily="18" charset="0"/>
              </a:rPr>
              <a:t>Εάν θέλετε να επιτρέψετε μόνο συνδέσεις από υπολογιστές στο τοπικό δίκτυο LAN, τότε μπορείτε να χρησιμοποιήσετε το SYSTEMIP (προεπιλογή) ή τη διεύθυνση LAN των υπολογιστικών μηχανών σας (π.χ. 192.168.0.1</a:t>
            </a:r>
            <a:r>
              <a:rPr lang="en-US" sz="1800" dirty="0">
                <a:solidFill>
                  <a:srgbClr val="000000"/>
                </a:solidFill>
                <a:effectLst/>
                <a:ea typeface="Calibri" panose="020F0502020204030204" pitchFamily="34" charset="0"/>
                <a:cs typeface="Times New Roman" panose="02020603050405020304" pitchFamily="18" charset="0"/>
              </a:rPr>
              <a:t>)</a:t>
            </a:r>
          </a:p>
          <a:p>
            <a:pPr marL="800100" lvl="1" indent="-342900" algn="just">
              <a:lnSpc>
                <a:spcPct val="150000"/>
              </a:lnSpc>
              <a:spcBef>
                <a:spcPts val="600"/>
              </a:spcBef>
              <a:spcAft>
                <a:spcPts val="600"/>
              </a:spcAft>
              <a:buFont typeface="Wingdings" panose="05000000000000000000" pitchFamily="2" charset="2"/>
              <a:buChar char="ü"/>
            </a:pPr>
            <a:r>
              <a:rPr lang="el-GR" sz="1800" dirty="0">
                <a:solidFill>
                  <a:srgbClr val="000000"/>
                </a:solidFill>
                <a:ea typeface="Calibri" panose="020F0502020204030204" pitchFamily="34" charset="0"/>
                <a:cs typeface="Times New Roman" panose="02020603050405020304" pitchFamily="18" charset="0"/>
              </a:rPr>
              <a:t>Αν θέλετε κάποιος να μπορεί να συνδεθεί στον τρισδιάστατο κόσμο σας, θα πρέπει να χρησιμοποιήσετε την εξωτερική διεύθυνση IP ή το όνομα διακομιστή (</a:t>
            </a:r>
            <a:r>
              <a:rPr lang="en-US" sz="1800" dirty="0">
                <a:solidFill>
                  <a:srgbClr val="000000"/>
                </a:solidFill>
                <a:ea typeface="Calibri" panose="020F0502020204030204" pitchFamily="34" charset="0"/>
                <a:cs typeface="Times New Roman" panose="02020603050405020304" pitchFamily="18" charset="0"/>
              </a:rPr>
              <a:t>hostname</a:t>
            </a:r>
            <a:r>
              <a:rPr lang="el-GR" sz="1800" dirty="0">
                <a:solidFill>
                  <a:srgbClr val="000000"/>
                </a:solidFill>
                <a:ea typeface="Calibri" panose="020F0502020204030204" pitchFamily="34" charset="0"/>
                <a:cs typeface="Times New Roman" panose="02020603050405020304" pitchFamily="18" charset="0"/>
              </a:rPr>
              <a:t>) (π.χ. </a:t>
            </a:r>
            <a:r>
              <a:rPr lang="en-US" sz="1800" dirty="0">
                <a:solidFill>
                  <a:srgbClr val="000000"/>
                </a:solidFill>
                <a:effectLst/>
                <a:ea typeface="Calibri" panose="020F0502020204030204" pitchFamily="34" charset="0"/>
                <a:cs typeface="Times New Roman" panose="02020603050405020304" pitchFamily="18" charset="0"/>
              </a:rPr>
              <a:t>myworld.org)</a:t>
            </a:r>
          </a:p>
        </p:txBody>
      </p:sp>
    </p:spTree>
    <p:extLst>
      <p:ext uri="{BB962C8B-B14F-4D97-AF65-F5344CB8AC3E}">
        <p14:creationId xmlns:p14="http://schemas.microsoft.com/office/powerpoint/2010/main" val="346843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ΚΤΗΜΑ (</a:t>
            </a:r>
            <a:r>
              <a:rPr lang="en-US" dirty="0"/>
              <a:t>ESTATE</a:t>
            </a:r>
            <a:r>
              <a:rPr lang="el-GR" dirty="0"/>
              <a:t>)</a:t>
            </a:r>
            <a:endParaRPr lang="en-US" dirty="0"/>
          </a:p>
        </p:txBody>
      </p:sp>
      <p:sp>
        <p:nvSpPr>
          <p:cNvPr id="3" name="Content Placeholder 2"/>
          <p:cNvSpPr>
            <a:spLocks noGrp="1"/>
          </p:cNvSpPr>
          <p:nvPr>
            <p:ph idx="1"/>
          </p:nvPr>
        </p:nvSpPr>
        <p:spPr>
          <a:xfrm>
            <a:off x="291739" y="1844824"/>
            <a:ext cx="8560521" cy="2952328"/>
          </a:xfrm>
        </p:spPr>
        <p:txBody>
          <a:bodyPr>
            <a:normAutofit/>
          </a:bodyPr>
          <a:lstStyle/>
          <a:p>
            <a:pPr algn="just">
              <a:lnSpc>
                <a:spcPct val="150000"/>
              </a:lnSpc>
              <a:spcBef>
                <a:spcPts val="600"/>
              </a:spcBef>
            </a:pPr>
            <a:r>
              <a:rPr lang="el-GR" sz="1800" b="0" dirty="0">
                <a:latin typeface="Arial (Body)"/>
                <a:cs typeface="Times New Roman" panose="02020603050405020304" pitchFamily="18" charset="0"/>
              </a:rPr>
              <a:t>Δημιουργείτε επίσης ένα «Κτήμα» (</a:t>
            </a:r>
            <a:r>
              <a:rPr lang="en-US" sz="1800" b="0" dirty="0">
                <a:latin typeface="Arial (Body)"/>
                <a:cs typeface="Times New Roman" panose="02020603050405020304" pitchFamily="18" charset="0"/>
              </a:rPr>
              <a:t>Estate</a:t>
            </a:r>
            <a:r>
              <a:rPr lang="el-GR" sz="1800" b="0" dirty="0">
                <a:latin typeface="Arial (Body)"/>
                <a:cs typeface="Times New Roman" panose="02020603050405020304" pitchFamily="18" charset="0"/>
              </a:rPr>
              <a:t>) στο οποίο θα ανήκει η περιοχή και έναν ιδιοκτήτη</a:t>
            </a:r>
            <a:r>
              <a:rPr lang="en-US" sz="1800" b="0" dirty="0">
                <a:latin typeface="Arial (Body)"/>
                <a:cs typeface="Times New Roman" panose="02020603050405020304" pitchFamily="18" charset="0"/>
              </a:rPr>
              <a:t>: </a:t>
            </a:r>
          </a:p>
          <a:p>
            <a:pPr marL="285750" indent="-28575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Όνομα του </a:t>
            </a:r>
            <a:r>
              <a:rPr lang="en-US" sz="1800" b="0" dirty="0">
                <a:latin typeface="Arial (Body)"/>
                <a:cs typeface="Times New Roman" panose="02020603050405020304" pitchFamily="18" charset="0"/>
              </a:rPr>
              <a:t>Estate</a:t>
            </a:r>
          </a:p>
          <a:p>
            <a:pPr marL="285750" indent="-285750">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Κάτοχος (όνομα, επώνυμο, κωδικός πρόσβασης) Αυτός θα είναι ένας διαχειριστής χρήστης / avatar με προηγμένα δικαιώματα μέσα στον τρισδιάστατο κόσμο</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130974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5791200" cy="687606"/>
          </a:xfrm>
        </p:spPr>
        <p:txBody>
          <a:bodyPr/>
          <a:lstStyle/>
          <a:p>
            <a:r>
              <a:rPr lang="el-GR" dirty="0"/>
              <a:t>ΚΟΝΣΟΛΑ</a:t>
            </a:r>
            <a:endParaRPr lang="en-US" dirty="0"/>
          </a:p>
        </p:txBody>
      </p:sp>
      <p:sp>
        <p:nvSpPr>
          <p:cNvPr id="3" name="Content Placeholder 2"/>
          <p:cNvSpPr>
            <a:spLocks noGrp="1"/>
          </p:cNvSpPr>
          <p:nvPr>
            <p:ph idx="1"/>
          </p:nvPr>
        </p:nvSpPr>
        <p:spPr>
          <a:xfrm>
            <a:off x="27065" y="1844825"/>
            <a:ext cx="8856984" cy="4104456"/>
          </a:xfrm>
        </p:spPr>
        <p:txBody>
          <a:bodyPr>
            <a:normAutofit/>
          </a:bodyPr>
          <a:lstStyle/>
          <a:p>
            <a:pPr marL="285750" indent="-28575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Η προσομοίωση θα πρέπει τώρα να εκτελείται και να περιμένει για συνδέσεις! Θα πρέπει να έχετε πρόσβαση σε μια κονσόλα που εμφανίζει την κατάσταση της προσομοίωσης. Τώρα μπορείτε να δοκιμάσετε την προσομοίωση προσπαθώντας να συνδεθείτε σε αυτήν χρησιμοποιώντας ένα πρόγραμμα τρισδιάστατης προβολής (π.χ. </a:t>
            </a:r>
            <a:r>
              <a:rPr lang="en-US" sz="1800" b="0" dirty="0">
                <a:latin typeface="Arial (Body)"/>
                <a:cs typeface="Times New Roman" panose="02020603050405020304" pitchFamily="18" charset="0"/>
              </a:rPr>
              <a:t>Firestorm).</a:t>
            </a:r>
          </a:p>
          <a:p>
            <a:pPr marL="285750" indent="-28575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Τις επόμενες φορές απλά το εκτελείτε κάθε φορά που θέλετε να ξεκινήσετε την προσομοίωση του Κόσμου (στο διακομιστή παραγωγής θα πρέπει πιθανώς να ρυθμίσετε την εφαρμογή να εκτελείται αυτόματα κατά την εκκίνηση του συστήματος).</a:t>
            </a:r>
            <a:endParaRPr lang="en-US" sz="1800" b="0" dirty="0">
              <a:latin typeface="Arial (Body)"/>
              <a:cs typeface="Times New Roman" panose="02020603050405020304" pitchFamily="18" charset="0"/>
            </a:endParaRPr>
          </a:p>
        </p:txBody>
      </p:sp>
    </p:spTree>
    <p:extLst>
      <p:ext uri="{BB962C8B-B14F-4D97-AF65-F5344CB8AC3E}">
        <p14:creationId xmlns:p14="http://schemas.microsoft.com/office/powerpoint/2010/main" val="2653444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2584</TotalTime>
  <Words>850</Words>
  <Application>Microsoft Office PowerPoint</Application>
  <PresentationFormat>On-screen Show (4:3)</PresentationFormat>
  <Paragraphs>47</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vt:lpstr>
      <vt:lpstr>Arial (Body)</vt:lpstr>
      <vt:lpstr>Arial Black</vt:lpstr>
      <vt:lpstr>Calibri</vt:lpstr>
      <vt:lpstr>Verdana</vt:lpstr>
      <vt:lpstr>Wingdings</vt:lpstr>
      <vt:lpstr>Základné</vt:lpstr>
      <vt:lpstr>2. Εγκατάσταση του OpenSimulator</vt:lpstr>
      <vt:lpstr>ΛΗΨΗ</vt:lpstr>
      <vt:lpstr>ΠΡΩΤΗ ΠΕΡΙΟΧΗ</vt:lpstr>
      <vt:lpstr>ΠΡΩΤΗ ΠΕΡΙΟΧΗ</vt:lpstr>
      <vt:lpstr>ΠΡΩΤΗ ΠΕΡΙΟΧΗ</vt:lpstr>
      <vt:lpstr>ΠΡΩΤΗ ΠΕΡΙΟΧΗ</vt:lpstr>
      <vt:lpstr>ΠΡΩΤΗ ΠΕΡΙΟΧΗ</vt:lpstr>
      <vt:lpstr>ΚΤΗΜΑ (ESTATE)</vt:lpstr>
      <vt:lpstr>ΚΟΝΣΟΛΑ</vt:lpstr>
      <vt:lpstr>ΔΙΑΜΟΡΦΩΣΗ</vt:lpstr>
      <vt:lpstr>ΒΑΣΗ ΔΕΔΟΜΕΝΩΝ</vt:lpstr>
      <vt:lpstr>ΔΙΑΝΟΜΕΣ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179</cp:revision>
  <cp:lastPrinted>2019-02-12T08:21:40Z</cp:lastPrinted>
  <dcterms:created xsi:type="dcterms:W3CDTF">2019-02-10T21:49:04Z</dcterms:created>
  <dcterms:modified xsi:type="dcterms:W3CDTF">2022-09-17T07:20:27Z</dcterms:modified>
</cp:coreProperties>
</file>