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7315200" cy="9601200"/>
  <p:embeddedFontLst>
    <p:embeddedFont>
      <p:font typeface="Arial Black" panose="020B0A04020102020204" pitchFamily="34" charset="0"/>
      <p:regular r:id="rId12"/>
      <p:bold r:id="rId13"/>
    </p:embeddedFont>
    <p:embeddedFont>
      <p:font typeface="Calibri" panose="020F050202020403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FFKJheO1nAFXWNej3Y4XO3wLx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00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1"/>
            <a:ext cx="3169920" cy="4800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á snímka" type="title">
  <p:cSld name="TITLE">
    <p:spTree>
      <p:nvGrpSpPr>
        <p:cNvPr id="1" name="Shape 18"/>
        <p:cNvGrpSpPr/>
        <p:nvPr/>
      </p:nvGrpSpPr>
      <p:grpSpPr>
        <a:xfrm>
          <a:off x="0" y="0"/>
          <a:ext cx="0" cy="0"/>
          <a:chOff x="0" y="0"/>
          <a:chExt cx="0" cy="0"/>
        </a:xfrm>
      </p:grpSpPr>
      <p:sp>
        <p:nvSpPr>
          <p:cNvPr id="19" name="Google Shape;19;p11"/>
          <p:cNvSpPr txBox="1">
            <a:spLocks noGrp="1"/>
          </p:cNvSpPr>
          <p:nvPr>
            <p:ph type="ctrTitle"/>
          </p:nvPr>
        </p:nvSpPr>
        <p:spPr>
          <a:xfrm>
            <a:off x="457200" y="1626915"/>
            <a:ext cx="7772400" cy="31736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C000"/>
              </a:buClr>
              <a:buSzPts val="6000"/>
              <a:buFont typeface="Arial Black"/>
              <a:buNone/>
              <a:defRPr sz="6000" cap="none">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subTitle" idx="1"/>
          </p:nvPr>
        </p:nvSpPr>
        <p:spPr>
          <a:xfrm>
            <a:off x="457200" y="4800600"/>
            <a:ext cx="6858000" cy="9144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1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p:nvPr/>
        </p:nvSpPr>
        <p:spPr>
          <a:xfrm>
            <a:off x="9001124" y="4846320"/>
            <a:ext cx="142876" cy="2011680"/>
          </a:xfrm>
          <a:prstGeom prst="rect">
            <a:avLst/>
          </a:prstGeom>
          <a:solidFill>
            <a:srgbClr val="FFC000"/>
          </a:solidFill>
          <a:ln w="28575" cap="flat" cmpd="sng">
            <a:solidFill>
              <a:srgbClr val="FF99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11"/>
          <p:cNvSpPr/>
          <p:nvPr/>
        </p:nvSpPr>
        <p:spPr>
          <a:xfrm>
            <a:off x="9001124" y="0"/>
            <a:ext cx="142876" cy="4846320"/>
          </a:xfrm>
          <a:prstGeom prst="rect">
            <a:avLst/>
          </a:prstGeom>
          <a:solidFill>
            <a:srgbClr val="5330A5"/>
          </a:solidFill>
          <a:ln w="28575" cap="flat" cmpd="sng">
            <a:solidFill>
              <a:srgbClr val="5330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11"/>
          <p:cNvPicPr preferRelativeResize="0"/>
          <p:nvPr/>
        </p:nvPicPr>
        <p:blipFill rotWithShape="1">
          <a:blip r:embed="rId2">
            <a:alphaModFix/>
          </a:blip>
          <a:srcRect/>
          <a:stretch/>
        </p:blipFill>
        <p:spPr>
          <a:xfrm>
            <a:off x="6276103" y="223836"/>
            <a:ext cx="2064999" cy="11889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2080418" y="129382"/>
            <a:ext cx="4373563" cy="7620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2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rot="5400000">
            <a:off x="5157391" y="2596753"/>
            <a:ext cx="5001419"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2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36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1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1447800"/>
            <a:ext cx="7772400" cy="4321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C000"/>
              </a:buClr>
              <a:buSzPts val="7200"/>
              <a:buFont typeface="Arial Black"/>
              <a:buNone/>
              <a:defRPr sz="7200" b="0" cap="none">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228601"/>
            <a:ext cx="7772400" cy="10668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2"/>
              </a:buClr>
              <a:buSzPts val="2000"/>
              <a:buNone/>
              <a:defRPr sz="2000" b="0" cap="none">
                <a:solidFill>
                  <a:schemeClr val="dk2"/>
                </a:solidFill>
                <a:latin typeface="Arial Black"/>
                <a:ea typeface="Arial Black"/>
                <a:cs typeface="Arial Black"/>
                <a:sym typeface="Arial Black"/>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6" name="Google Shape;36;p1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1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
          <p:cNvSpPr txBox="1">
            <a:spLocks noGrp="1"/>
          </p:cNvSpPr>
          <p:nvPr>
            <p:ph type="body" idx="1"/>
          </p:nvPr>
        </p:nvSpPr>
        <p:spPr>
          <a:xfrm>
            <a:off x="163068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14"/>
          <p:cNvSpPr txBox="1">
            <a:spLocks noGrp="1"/>
          </p:cNvSpPr>
          <p:nvPr>
            <p:ph type="body" idx="2"/>
          </p:nvPr>
        </p:nvSpPr>
        <p:spPr>
          <a:xfrm>
            <a:off x="509016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1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15"/>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15"/>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15"/>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1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3600"/>
              <a:buFont typeface="Arial Black"/>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60"/>
        <p:cNvGrpSpPr/>
        <p:nvPr/>
      </p:nvGrpSpPr>
      <p:grpSpPr>
        <a:xfrm>
          <a:off x="0" y="0"/>
          <a:ext cx="0" cy="0"/>
          <a:chOff x="0" y="0"/>
          <a:chExt cx="0" cy="0"/>
        </a:xfrm>
      </p:grpSpPr>
      <p:sp>
        <p:nvSpPr>
          <p:cNvPr id="61" name="Google Shape;61;p17"/>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64"/>
        <p:cNvGrpSpPr/>
        <p:nvPr/>
      </p:nvGrpSpPr>
      <p:grpSpPr>
        <a:xfrm>
          <a:off x="0" y="0"/>
          <a:ext cx="0" cy="0"/>
          <a:chOff x="0" y="0"/>
          <a:chExt cx="0" cy="0"/>
        </a:xfrm>
      </p:grpSpPr>
      <p:sp>
        <p:nvSpPr>
          <p:cNvPr id="65" name="Google Shape;65;p18"/>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60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18"/>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18"/>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ok s popisom" type="picTx">
  <p:cSld name="PICTURE_WITH_CAPTION_TEXT">
    <p:spTree>
      <p:nvGrpSpPr>
        <p:cNvPr id="1" name="Shape 71"/>
        <p:cNvGrpSpPr/>
        <p:nvPr/>
      </p:nvGrpSpPr>
      <p:grpSpPr>
        <a:xfrm>
          <a:off x="0" y="0"/>
          <a:ext cx="0" cy="0"/>
          <a:chOff x="0" y="0"/>
          <a:chExt cx="0" cy="0"/>
        </a:xfrm>
      </p:grpSpPr>
      <p:sp>
        <p:nvSpPr>
          <p:cNvPr id="72" name="Google Shape;72;p19"/>
          <p:cNvSpPr/>
          <p:nvPr/>
        </p:nvSpPr>
        <p:spPr>
          <a:xfrm>
            <a:off x="9001124" y="4846320"/>
            <a:ext cx="142876"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19"/>
          <p:cNvSpPr>
            <a:spLocks noGrp="1"/>
          </p:cNvSpPr>
          <p:nvPr>
            <p:ph type="pic" idx="2"/>
          </p:nvPr>
        </p:nvSpPr>
        <p:spPr>
          <a:xfrm>
            <a:off x="-1" y="0"/>
            <a:ext cx="9000877" cy="4846320"/>
          </a:xfrm>
          <a:prstGeom prst="rect">
            <a:avLst/>
          </a:prstGeom>
          <a:solidFill>
            <a:srgbClr val="BFBFBF"/>
          </a:solidFill>
          <a:ln>
            <a:noFill/>
          </a:ln>
        </p:spPr>
      </p:sp>
      <p:sp>
        <p:nvSpPr>
          <p:cNvPr id="74" name="Google Shape;74;p19"/>
          <p:cNvSpPr txBox="1">
            <a:spLocks noGrp="1"/>
          </p:cNvSpPr>
          <p:nvPr>
            <p:ph type="body" idx="1"/>
          </p:nvPr>
        </p:nvSpPr>
        <p:spPr>
          <a:xfrm>
            <a:off x="457200" y="5715000"/>
            <a:ext cx="81534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19"/>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9"/>
          <p:cNvSpPr txBox="1">
            <a:spLocks noGrp="1"/>
          </p:cNvSpPr>
          <p:nvPr>
            <p:ph type="title"/>
          </p:nvPr>
        </p:nvSpPr>
        <p:spPr>
          <a:xfrm>
            <a:off x="457200" y="4953000"/>
            <a:ext cx="8153400" cy="7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C000"/>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9"/>
          <p:cNvSpPr/>
          <p:nvPr/>
        </p:nvSpPr>
        <p:spPr>
          <a:xfrm>
            <a:off x="9001124" y="0"/>
            <a:ext cx="142876"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FFC000"/>
              </a:buClr>
              <a:buSzPts val="3600"/>
              <a:buFont typeface="Arial Black"/>
              <a:buNone/>
              <a:defRPr sz="3600" b="0" i="0" u="none" strike="noStrike" cap="none">
                <a:solidFill>
                  <a:srgbClr val="FFC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2400" b="1" i="0" u="none" strike="noStrike" cap="none">
                <a:solidFill>
                  <a:schemeClr val="dk2"/>
                </a:solidFill>
                <a:latin typeface="Arial"/>
                <a:ea typeface="Arial"/>
                <a:cs typeface="Arial"/>
                <a:sym typeface="Arial"/>
              </a:defRPr>
            </a:lvl2pPr>
            <a:lvl3pPr marL="0" marR="0" lvl="2" indent="0" algn="l" rtl="0">
              <a:spcBef>
                <a:spcPts val="0"/>
              </a:spcBef>
              <a:buNone/>
              <a:defRPr sz="2400" b="1" i="0" u="none" strike="noStrike" cap="none">
                <a:solidFill>
                  <a:schemeClr val="dk2"/>
                </a:solidFill>
                <a:latin typeface="Arial"/>
                <a:ea typeface="Arial"/>
                <a:cs typeface="Arial"/>
                <a:sym typeface="Arial"/>
              </a:defRPr>
            </a:lvl3pPr>
            <a:lvl4pPr marL="0" marR="0" lvl="3" indent="0" algn="l" rtl="0">
              <a:spcBef>
                <a:spcPts val="0"/>
              </a:spcBef>
              <a:buNone/>
              <a:defRPr sz="2400" b="1" i="0" u="none" strike="noStrike" cap="none">
                <a:solidFill>
                  <a:schemeClr val="dk2"/>
                </a:solidFill>
                <a:latin typeface="Arial"/>
                <a:ea typeface="Arial"/>
                <a:cs typeface="Arial"/>
                <a:sym typeface="Arial"/>
              </a:defRPr>
            </a:lvl4pPr>
            <a:lvl5pPr marL="0" marR="0" lvl="4" indent="0" algn="l" rtl="0">
              <a:spcBef>
                <a:spcPts val="0"/>
              </a:spcBef>
              <a:buNone/>
              <a:defRPr sz="2400" b="1" i="0" u="none" strike="noStrike" cap="none">
                <a:solidFill>
                  <a:schemeClr val="dk2"/>
                </a:solidFill>
                <a:latin typeface="Arial"/>
                <a:ea typeface="Arial"/>
                <a:cs typeface="Arial"/>
                <a:sym typeface="Arial"/>
              </a:defRPr>
            </a:lvl5pPr>
            <a:lvl6pPr marL="0" marR="0" lvl="5" indent="0" algn="l" rtl="0">
              <a:spcBef>
                <a:spcPts val="0"/>
              </a:spcBef>
              <a:buNone/>
              <a:defRPr sz="2400" b="1" i="0" u="none" strike="noStrike" cap="none">
                <a:solidFill>
                  <a:schemeClr val="dk2"/>
                </a:solidFill>
                <a:latin typeface="Arial"/>
                <a:ea typeface="Arial"/>
                <a:cs typeface="Arial"/>
                <a:sym typeface="Arial"/>
              </a:defRPr>
            </a:lvl6pPr>
            <a:lvl7pPr marL="0" marR="0" lvl="6" indent="0" algn="l" rtl="0">
              <a:spcBef>
                <a:spcPts val="0"/>
              </a:spcBef>
              <a:buNone/>
              <a:defRPr sz="2400" b="1" i="0" u="none" strike="noStrike" cap="none">
                <a:solidFill>
                  <a:schemeClr val="dk2"/>
                </a:solidFill>
                <a:latin typeface="Arial"/>
                <a:ea typeface="Arial"/>
                <a:cs typeface="Arial"/>
                <a:sym typeface="Arial"/>
              </a:defRPr>
            </a:lvl7pPr>
            <a:lvl8pPr marL="0" marR="0" lvl="7" indent="0" algn="l" rtl="0">
              <a:spcBef>
                <a:spcPts val="0"/>
              </a:spcBef>
              <a:buNone/>
              <a:defRPr sz="2400" b="1" i="0" u="none" strike="noStrike" cap="none">
                <a:solidFill>
                  <a:schemeClr val="dk2"/>
                </a:solidFill>
                <a:latin typeface="Arial"/>
                <a:ea typeface="Arial"/>
                <a:cs typeface="Arial"/>
                <a:sym typeface="Arial"/>
              </a:defRPr>
            </a:lvl8pPr>
            <a:lvl9pPr marL="0" marR="0" lvl="8" indent="0" algn="l" rtl="0">
              <a:spcBef>
                <a:spcPts val="0"/>
              </a:spcBef>
              <a:buNone/>
              <a:defRPr sz="24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0"/>
          <p:cNvSpPr/>
          <p:nvPr/>
        </p:nvSpPr>
        <p:spPr>
          <a:xfrm>
            <a:off x="9001124" y="0"/>
            <a:ext cx="142876" cy="1371600"/>
          </a:xfrm>
          <a:prstGeom prst="rect">
            <a:avLst/>
          </a:prstGeom>
          <a:solidFill>
            <a:srgbClr val="FF9933"/>
          </a:solidFill>
          <a:ln w="2857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0"/>
          <p:cNvSpPr/>
          <p:nvPr/>
        </p:nvSpPr>
        <p:spPr>
          <a:xfrm>
            <a:off x="9001124" y="1371600"/>
            <a:ext cx="142876" cy="5486400"/>
          </a:xfrm>
          <a:prstGeom prst="rect">
            <a:avLst/>
          </a:prstGeom>
          <a:solidFill>
            <a:srgbClr val="5330A5"/>
          </a:solidFill>
          <a:ln w="28575" cap="flat" cmpd="sng">
            <a:solidFill>
              <a:srgbClr val="5330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0"/>
          <p:cNvPicPr preferRelativeResize="0"/>
          <p:nvPr/>
        </p:nvPicPr>
        <p:blipFill rotWithShape="1">
          <a:blip r:embed="rId13">
            <a:alphaModFix/>
          </a:blip>
          <a:srcRect/>
          <a:stretch/>
        </p:blipFill>
        <p:spPr>
          <a:xfrm>
            <a:off x="6444021" y="242469"/>
            <a:ext cx="1927945" cy="11100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95536" y="2780375"/>
            <a:ext cx="8072494" cy="1297250"/>
          </a:xfrm>
          <a:prstGeom prst="rect">
            <a:avLst/>
          </a:prstGeom>
          <a:noFill/>
          <a:ln>
            <a:noFill/>
          </a:ln>
        </p:spPr>
        <p:txBody>
          <a:bodyPr spcFirstLastPara="1" wrap="square" lIns="91425" tIns="45700" rIns="91425" bIns="45700" anchor="ctr" anchorCtr="0">
            <a:noAutofit/>
          </a:bodyPr>
          <a:lstStyle/>
          <a:p>
            <a:pPr lvl="0" algn="ctr">
              <a:buClr>
                <a:srgbClr val="08A5EF"/>
              </a:buClr>
              <a:buSzPts val="4000"/>
            </a:pPr>
            <a:r>
              <a:rPr lang="en-US" sz="4000" b="1" dirty="0">
                <a:solidFill>
                  <a:srgbClr val="08A5EF"/>
                </a:solidFill>
                <a:latin typeface="Calibri"/>
                <a:ea typeface="Calibri"/>
                <a:cs typeface="Calibri"/>
                <a:sym typeface="Calibri"/>
              </a:rPr>
              <a:t>1. </a:t>
            </a:r>
            <a:r>
              <a:rPr lang="el-GR" sz="4000" b="1" dirty="0">
                <a:solidFill>
                  <a:srgbClr val="08A5EF"/>
                </a:solidFill>
                <a:latin typeface="Calibri"/>
                <a:ea typeface="Calibri"/>
                <a:cs typeface="Calibri"/>
                <a:sym typeface="Calibri"/>
              </a:rPr>
              <a:t>Εισαγωγή</a:t>
            </a:r>
            <a:endParaRPr dirty="0"/>
          </a:p>
        </p:txBody>
      </p:sp>
      <p:pic>
        <p:nvPicPr>
          <p:cNvPr id="98" name="Google Shape;98;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99" name="Google Shape;99;p1"/>
          <p:cNvSpPr/>
          <p:nvPr/>
        </p:nvSpPr>
        <p:spPr>
          <a:xfrm>
            <a:off x="214282" y="785795"/>
            <a:ext cx="363763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small">
                <a:solidFill>
                  <a:srgbClr val="FFC000"/>
                </a:solidFill>
                <a:latin typeface="Verdana"/>
                <a:ea typeface="Verdana"/>
                <a:cs typeface="Verdana"/>
                <a:sym typeface="Verdana"/>
              </a:rPr>
              <a:t>2020-1-UK01-KA201-079177</a:t>
            </a:r>
            <a:endParaRPr sz="1000" b="0" i="0" u="none" strike="noStrike" cap="none">
              <a:solidFill>
                <a:schemeClr val="dk2"/>
              </a:solidFill>
              <a:latin typeface="Arial"/>
              <a:ea typeface="Arial"/>
              <a:cs typeface="Arial"/>
              <a:sym typeface="Arial"/>
            </a:endParaRPr>
          </a:p>
        </p:txBody>
      </p:sp>
      <p:sp>
        <p:nvSpPr>
          <p:cNvPr id="100" name="Google Shape;100;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EF8E7B"/>
                </a:solidFill>
                <a:latin typeface="Arial"/>
                <a:ea typeface="Arial"/>
                <a:cs typeface="Arial"/>
                <a:sym typeface="Arial"/>
              </a:rPr>
              <a:t>3D Worlds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501589" y="506028"/>
            <a:ext cx="5791200" cy="65430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n-US" dirty="0"/>
              <a:t>OPENSIMULATOR</a:t>
            </a:r>
            <a:endParaRPr dirty="0"/>
          </a:p>
        </p:txBody>
      </p:sp>
      <p:sp>
        <p:nvSpPr>
          <p:cNvPr id="106" name="Google Shape;106;p2"/>
          <p:cNvSpPr txBox="1">
            <a:spLocks noGrp="1"/>
          </p:cNvSpPr>
          <p:nvPr>
            <p:ph type="body" idx="1"/>
          </p:nvPr>
        </p:nvSpPr>
        <p:spPr>
          <a:xfrm>
            <a:off x="179512" y="1772816"/>
            <a:ext cx="8712968" cy="3935526"/>
          </a:xfrm>
          <a:prstGeom prst="rect">
            <a:avLst/>
          </a:prstGeom>
          <a:noFill/>
          <a:ln>
            <a:noFill/>
          </a:ln>
        </p:spPr>
        <p:txBody>
          <a:bodyPr spcFirstLastPara="1" wrap="square" lIns="91425" tIns="45700" rIns="91425" bIns="45700" anchor="t" anchorCtr="0">
            <a:normAutofit/>
          </a:bodyPr>
          <a:lstStyle/>
          <a:p>
            <a:pPr lvl="0" indent="-457200" algn="just">
              <a:lnSpc>
                <a:spcPct val="150000"/>
              </a:lnSpc>
              <a:spcBef>
                <a:spcPts val="0"/>
              </a:spcBef>
              <a:buSzPts val="1600"/>
              <a:buFont typeface="Noto Sans Symbols"/>
              <a:buChar char="✔"/>
            </a:pPr>
            <a:r>
              <a:rPr lang="el-GR" sz="1600" b="0" dirty="0"/>
              <a:t>Το OpenSimulator είναι μια πλατφόρμα διακομιστή ανοιχτού κώδικα για τη φιλοξενία εικονικών κόσμων. Επιτρέπει στον καθένα να δημιουργήσει τους δικούς του εικονικούς κόσμους, που φιλοξενούνται στα δικά του μηχανήματα</a:t>
            </a:r>
            <a:r>
              <a:rPr lang="en-US" sz="1600" b="0" dirty="0">
                <a:latin typeface="Arial"/>
                <a:ea typeface="Arial"/>
                <a:cs typeface="Arial"/>
                <a:sym typeface="Arial"/>
              </a:rPr>
              <a:t>.</a:t>
            </a:r>
            <a:endParaRPr dirty="0"/>
          </a:p>
          <a:p>
            <a:pPr lvl="0" indent="-457200" algn="just">
              <a:lnSpc>
                <a:spcPct val="150000"/>
              </a:lnSpc>
              <a:spcBef>
                <a:spcPts val="600"/>
              </a:spcBef>
              <a:buSzPts val="1600"/>
              <a:buFont typeface="Noto Sans Symbols"/>
              <a:buChar char="✔"/>
            </a:pPr>
            <a:r>
              <a:rPr lang="el-GR" sz="1600" b="0" dirty="0"/>
              <a:t>Το OpenSimulator μπορεί να χρησιμοποιηθεί για την προσομοίωση εικονικών περιβαλλόντων παρόμοιων με το </a:t>
            </a:r>
            <a:r>
              <a:rPr lang="el-GR" sz="1600" b="0" dirty="0" err="1"/>
              <a:t>Second</a:t>
            </a:r>
            <a:r>
              <a:rPr lang="el-GR" sz="1600" b="0" dirty="0"/>
              <a:t> </a:t>
            </a:r>
            <a:r>
              <a:rPr lang="el-GR" sz="1600" b="0" dirty="0" err="1"/>
              <a:t>Life</a:t>
            </a:r>
            <a:r>
              <a:rPr lang="el-GR" sz="1600" b="0" dirty="0"/>
              <a:t>, το οποίο μαζί με το OpenSimulator έχουν χρησιμοποιηθεί ευρέως στην Εκπαίδευση. 
Ως τρισδιάστατο περιβάλλον πολλαπλών χρηστών, διευκολύνει την επικοινωνία μεταξύ των χρηστών, επιτρέπει την εύκολη δημιουργία περιοχών και περιεχομένου, επιτρέπει τη χρήση </a:t>
            </a:r>
            <a:r>
              <a:rPr lang="en-US" sz="1600" b="0" dirty="0"/>
              <a:t>scripts</a:t>
            </a:r>
            <a:r>
              <a:rPr lang="el-GR" sz="1600" b="0" dirty="0"/>
              <a:t> σε αντικείμενα για την επίτευξη συγκεκριμένης συμπεριφοράς και επιτρέπει αλληλεπιδράσεις με άλλους χρήστες.</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510466" y="457042"/>
            <a:ext cx="5791200" cy="778594"/>
          </a:xfrm>
          <a:prstGeom prst="rect">
            <a:avLst/>
          </a:prstGeom>
          <a:noFill/>
          <a:ln>
            <a:noFill/>
          </a:ln>
        </p:spPr>
        <p:txBody>
          <a:bodyPr spcFirstLastPara="1" wrap="square" lIns="91425" tIns="45700" rIns="91425" bIns="45700" anchor="b" anchorCtr="0">
            <a:normAutofit/>
          </a:bodyPr>
          <a:lstStyle/>
          <a:p>
            <a:pPr lvl="0"/>
            <a:r>
              <a:rPr lang="el-GR" dirty="0"/>
              <a:t>ΑΡΧΙΤΕΚΤΟΝΙΚΗ</a:t>
            </a:r>
            <a:endParaRPr dirty="0"/>
          </a:p>
        </p:txBody>
      </p:sp>
      <p:sp>
        <p:nvSpPr>
          <p:cNvPr id="112" name="Google Shape;112;p3"/>
          <p:cNvSpPr txBox="1">
            <a:spLocks noGrp="1"/>
          </p:cNvSpPr>
          <p:nvPr>
            <p:ph type="body" idx="1"/>
          </p:nvPr>
        </p:nvSpPr>
        <p:spPr>
          <a:xfrm>
            <a:off x="27065" y="1844824"/>
            <a:ext cx="8856984" cy="3783619"/>
          </a:xfrm>
          <a:prstGeom prst="rect">
            <a:avLst/>
          </a:prstGeom>
          <a:noFill/>
          <a:ln>
            <a:noFill/>
          </a:ln>
        </p:spPr>
        <p:txBody>
          <a:bodyPr spcFirstLastPara="1" wrap="square" lIns="91425" tIns="45700" rIns="91425" bIns="45700" anchor="t" anchorCtr="0">
            <a:normAutofit/>
          </a:bodyPr>
          <a:lstStyle/>
          <a:p>
            <a:pPr lvl="0" indent="-457200" algn="just">
              <a:lnSpc>
                <a:spcPct val="150000"/>
              </a:lnSpc>
              <a:spcBef>
                <a:spcPts val="600"/>
              </a:spcBef>
              <a:spcAft>
                <a:spcPts val="600"/>
              </a:spcAft>
              <a:buSzPts val="1600"/>
              <a:buFont typeface="Noto Sans Symbols"/>
              <a:buChar char="✔"/>
            </a:pPr>
            <a:r>
              <a:rPr lang="el-GR" sz="1600" b="0" dirty="0"/>
              <a:t>Το OpenSimulator είναι γραμμένο σε C# και έχει σχεδιαστεί για να επεκτείνεται εύκολα μέσω της χρήσης προσθέτων. Το OpenSimulator χρησιμοποιεί αρχιτεκτονική διακομιστή-πελάτη, όπου οι χρήστες του εικονικού κόσμου χρησιμοποιούν προγράμματα προβολής (πελάτες) για πρόσβαση στις περιοχές του εικονικού κόσμου (διακομιστής). 
Το OpenSimulator μπορεί να λειτουργήσει σε μία από τις δύο λειτουργίες: αυτόνομη ή λειτουργία πλέγματος. Σε αυτόνομη λειτουργία, μια μόνο διαδικασία χειρίζεται ολόκληρη την προσομοίωση. Στη λειτουργία πλέγματος, διάφορες πτυχές της προσομοίωσης διαχωρίζονται μεταξύ πολλαπλών διεργασιών, οι οποίες μπορεί να υπάρχουν σε διαφορετικές μηχανές</a:t>
            </a:r>
            <a:r>
              <a:rPr lang="en-US" sz="1600" b="0" dirty="0">
                <a:latin typeface="Arial"/>
                <a:ea typeface="Arial"/>
                <a:cs typeface="Arial"/>
                <a:sym typeface="Arial"/>
              </a:rPr>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501589" y="470358"/>
            <a:ext cx="5791200" cy="751961"/>
          </a:xfrm>
          <a:prstGeom prst="rect">
            <a:avLst/>
          </a:prstGeom>
          <a:noFill/>
          <a:ln>
            <a:noFill/>
          </a:ln>
        </p:spPr>
        <p:txBody>
          <a:bodyPr spcFirstLastPara="1" wrap="square" lIns="91425" tIns="45700" rIns="91425" bIns="45700" anchor="b" anchorCtr="0">
            <a:normAutofit/>
          </a:bodyPr>
          <a:lstStyle/>
          <a:p>
            <a:pPr lvl="0"/>
            <a:r>
              <a:rPr lang="el-GR" dirty="0"/>
              <a:t>ΑΡΧΙΤΕΚΤΟΝΙΚΗ</a:t>
            </a:r>
            <a:endParaRPr dirty="0"/>
          </a:p>
        </p:txBody>
      </p:sp>
      <p:sp>
        <p:nvSpPr>
          <p:cNvPr id="118" name="Google Shape;118;p4"/>
          <p:cNvSpPr txBox="1">
            <a:spLocks noGrp="1"/>
          </p:cNvSpPr>
          <p:nvPr>
            <p:ph type="body" idx="1"/>
          </p:nvPr>
        </p:nvSpPr>
        <p:spPr>
          <a:xfrm>
            <a:off x="0" y="1590207"/>
            <a:ext cx="8856984" cy="1002073"/>
          </a:xfrm>
          <a:prstGeom prst="rect">
            <a:avLst/>
          </a:prstGeom>
          <a:noFill/>
          <a:ln>
            <a:noFill/>
          </a:ln>
        </p:spPr>
        <p:txBody>
          <a:bodyPr spcFirstLastPara="1" wrap="square" lIns="91425" tIns="45700" rIns="91425" bIns="45700" anchor="t" anchorCtr="0">
            <a:normAutofit/>
          </a:bodyPr>
          <a:lstStyle/>
          <a:p>
            <a:pPr lvl="0" indent="-457200" algn="just">
              <a:lnSpc>
                <a:spcPct val="150000"/>
              </a:lnSpc>
              <a:spcBef>
                <a:spcPts val="0"/>
              </a:spcBef>
              <a:buSzPts val="1600"/>
              <a:buFont typeface="Noto Sans Symbols"/>
              <a:buChar char="✔"/>
            </a:pPr>
            <a:r>
              <a:rPr lang="el-GR" sz="1600" b="0" dirty="0"/>
              <a:t>Η Εικόνα δείχνει το OpenSimulator να εκτελείται σε αυτόνομη λειτουργία. Τόσο ο προσομοιωτής όσο και οι υπηρεσίες εκτελούνται στην ίδια διαδικασία</a:t>
            </a:r>
            <a:r>
              <a:rPr lang="en-US" sz="1600" b="0" dirty="0">
                <a:latin typeface="Arial"/>
                <a:ea typeface="Arial"/>
                <a:cs typeface="Arial"/>
                <a:sym typeface="Arial"/>
              </a:rPr>
              <a:t> (OpenSim.exe). </a:t>
            </a:r>
            <a:endParaRPr dirty="0"/>
          </a:p>
        </p:txBody>
      </p:sp>
      <p:pic>
        <p:nvPicPr>
          <p:cNvPr id="119" name="Google Shape;119;p4"/>
          <p:cNvPicPr>
            <a:picLocks noChangeAspect="1"/>
          </p:cNvPicPr>
          <p:nvPr/>
        </p:nvPicPr>
        <p:blipFill rotWithShape="1">
          <a:blip r:embed="rId3">
            <a:alphaModFix/>
          </a:blip>
          <a:srcRect/>
          <a:stretch/>
        </p:blipFill>
        <p:spPr>
          <a:xfrm>
            <a:off x="2825521" y="2530135"/>
            <a:ext cx="4356514" cy="42442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448323" y="421532"/>
            <a:ext cx="5791200" cy="778594"/>
          </a:xfrm>
          <a:prstGeom prst="rect">
            <a:avLst/>
          </a:prstGeom>
          <a:noFill/>
          <a:ln>
            <a:noFill/>
          </a:ln>
        </p:spPr>
        <p:txBody>
          <a:bodyPr spcFirstLastPara="1" wrap="square" lIns="91425" tIns="45700" rIns="91425" bIns="45700" anchor="b" anchorCtr="0">
            <a:normAutofit/>
          </a:bodyPr>
          <a:lstStyle/>
          <a:p>
            <a:pPr lvl="0"/>
            <a:r>
              <a:rPr lang="el-GR" dirty="0"/>
              <a:t>ΑΡΧΙΤΕΚΤΟΝΙΚΗ</a:t>
            </a:r>
            <a:endParaRPr dirty="0"/>
          </a:p>
        </p:txBody>
      </p:sp>
      <p:sp>
        <p:nvSpPr>
          <p:cNvPr id="125" name="Google Shape;125;p5"/>
          <p:cNvSpPr txBox="1">
            <a:spLocks noGrp="1"/>
          </p:cNvSpPr>
          <p:nvPr>
            <p:ph type="body" idx="1"/>
          </p:nvPr>
        </p:nvSpPr>
        <p:spPr>
          <a:xfrm>
            <a:off x="0" y="1391158"/>
            <a:ext cx="8856984" cy="1584176"/>
          </a:xfrm>
          <a:prstGeom prst="rect">
            <a:avLst/>
          </a:prstGeom>
          <a:noFill/>
          <a:ln>
            <a:noFill/>
          </a:ln>
        </p:spPr>
        <p:txBody>
          <a:bodyPr spcFirstLastPara="1" wrap="square" lIns="91425" tIns="45700" rIns="91425" bIns="45700" anchor="t" anchorCtr="0">
            <a:normAutofit/>
          </a:bodyPr>
          <a:lstStyle/>
          <a:p>
            <a:pPr lvl="0" indent="-457200" algn="just">
              <a:lnSpc>
                <a:spcPct val="150000"/>
              </a:lnSpc>
              <a:spcBef>
                <a:spcPts val="0"/>
              </a:spcBef>
              <a:buSzPts val="1600"/>
              <a:buFont typeface="Noto Sans Symbols"/>
              <a:buChar char="✔"/>
            </a:pPr>
            <a:r>
              <a:rPr lang="el-GR" sz="1600" b="0" dirty="0"/>
              <a:t>Η Εικόνα δείχνει το OpenSimulator να εκτελείται σε λειτουργία πλέγματος. Σε αυτή την περίπτωση, όλες οι υπηρεσίες εκτελούνται στο πλαίσιο μιας </a:t>
            </a:r>
            <a:r>
              <a:rPr lang="en-US" sz="1600" b="0" dirty="0"/>
              <a:t>Robust</a:t>
            </a:r>
            <a:r>
              <a:rPr lang="el-GR" sz="1600" b="0" dirty="0"/>
              <a:t>.exe διαδικασίας. Πολλαπλά αντίγραφα του OpenSim.exe (συνήθως εκτελούνται σε διαφορετικά μηχανήματα) όλα χρησιμοποιούν το ίδιο σύνολο κοινών υπηρεσιών</a:t>
            </a:r>
            <a:r>
              <a:rPr lang="en-US" sz="1600" b="0" dirty="0">
                <a:latin typeface="Arial"/>
                <a:ea typeface="Arial"/>
                <a:cs typeface="Arial"/>
                <a:sym typeface="Arial"/>
              </a:rPr>
              <a:t>.</a:t>
            </a:r>
            <a:endParaRPr dirty="0"/>
          </a:p>
        </p:txBody>
      </p:sp>
      <p:pic>
        <p:nvPicPr>
          <p:cNvPr id="126" name="Google Shape;126;p5"/>
          <p:cNvPicPr>
            <a:picLocks noChangeAspect="1"/>
          </p:cNvPicPr>
          <p:nvPr/>
        </p:nvPicPr>
        <p:blipFill rotWithShape="1">
          <a:blip r:embed="rId3">
            <a:alphaModFix/>
          </a:blip>
          <a:srcRect/>
          <a:stretch/>
        </p:blipFill>
        <p:spPr>
          <a:xfrm>
            <a:off x="2987343" y="2975334"/>
            <a:ext cx="3457845" cy="38826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lvl="0"/>
            <a:r>
              <a:rPr lang="el-GR" dirty="0"/>
              <a:t>ΧΡΗΣΗ ΕΠΙΛΟΓΩΝ ΦΙΛΟΞΕΝΙΑΣ (</a:t>
            </a:r>
            <a:r>
              <a:rPr lang="en-US" dirty="0"/>
              <a:t>HOSTING</a:t>
            </a:r>
            <a:r>
              <a:rPr lang="el-GR" dirty="0"/>
              <a:t>)</a:t>
            </a:r>
            <a:endParaRPr dirty="0"/>
          </a:p>
        </p:txBody>
      </p:sp>
      <p:sp>
        <p:nvSpPr>
          <p:cNvPr id="132" name="Google Shape;132;p6"/>
          <p:cNvSpPr txBox="1">
            <a:spLocks noGrp="1"/>
          </p:cNvSpPr>
          <p:nvPr>
            <p:ph type="body" idx="1"/>
          </p:nvPr>
        </p:nvSpPr>
        <p:spPr>
          <a:xfrm>
            <a:off x="27065" y="1844824"/>
            <a:ext cx="8856984" cy="4298524"/>
          </a:xfrm>
          <a:prstGeom prst="rect">
            <a:avLst/>
          </a:prstGeom>
          <a:noFill/>
          <a:ln>
            <a:noFill/>
          </a:ln>
        </p:spPr>
        <p:txBody>
          <a:bodyPr spcFirstLastPara="1" wrap="square" lIns="91425" tIns="45700" rIns="91425" bIns="45700" anchor="t" anchorCtr="0">
            <a:noAutofit/>
          </a:bodyPr>
          <a:lstStyle/>
          <a:p>
            <a:pPr lvl="0" indent="-457200" algn="just">
              <a:lnSpc>
                <a:spcPct val="150000"/>
              </a:lnSpc>
              <a:spcBef>
                <a:spcPts val="600"/>
              </a:spcBef>
              <a:spcAft>
                <a:spcPts val="600"/>
              </a:spcAft>
              <a:buSzPts val="1600"/>
              <a:buFont typeface="Noto Sans Symbols"/>
              <a:buChar char="✔"/>
            </a:pPr>
            <a:r>
              <a:rPr lang="el-GR" sz="1800" b="0" dirty="0"/>
              <a:t>Σε αντίθεση με το </a:t>
            </a:r>
            <a:r>
              <a:rPr lang="el-GR" sz="1800" b="0" dirty="0" err="1"/>
              <a:t>Open</a:t>
            </a:r>
            <a:r>
              <a:rPr lang="en-US" sz="1800" b="0" dirty="0"/>
              <a:t>S</a:t>
            </a:r>
            <a:r>
              <a:rPr lang="el-GR" sz="1800" b="0" dirty="0" err="1"/>
              <a:t>imulator</a:t>
            </a:r>
            <a:r>
              <a:rPr lang="el-GR" sz="1800" b="0" dirty="0"/>
              <a:t>, το </a:t>
            </a:r>
            <a:r>
              <a:rPr lang="el-GR" sz="1800" b="0" dirty="0" err="1"/>
              <a:t>Secondlife</a:t>
            </a:r>
            <a:r>
              <a:rPr lang="el-GR" sz="1800" b="0" dirty="0"/>
              <a:t> λειτουργεί σε ιδιωτικούς διακομιστές που ανήκουν στην εταιρεία </a:t>
            </a:r>
            <a:r>
              <a:rPr lang="el-GR" sz="1800" b="0" dirty="0" err="1"/>
              <a:t>LindenLab</a:t>
            </a:r>
            <a:r>
              <a:rPr lang="el-GR" sz="1800" b="0" dirty="0"/>
              <a:t>. Για να αποκτηθεί μια περιοχή εκεί και να δημιουργηθεί περιεχόμενο, πρέπει να πληρωθεί κάποια συνδρομή. Το </a:t>
            </a:r>
            <a:r>
              <a:rPr lang="el-GR" sz="1800" b="0" dirty="0" err="1"/>
              <a:t>Secondlife</a:t>
            </a:r>
            <a:r>
              <a:rPr lang="el-GR" sz="1800" b="0" dirty="0"/>
              <a:t> έχει μια μεγάλη κοινότητα χρηστών, οπότε κάποιος μπορείτε να προσελκύσει άλλους να επισκεφθούν την περιοχή του</a:t>
            </a:r>
            <a:r>
              <a:rPr lang="en-US" sz="1800" b="0" dirty="0">
                <a:latin typeface="Arial"/>
                <a:ea typeface="Arial"/>
                <a:cs typeface="Arial"/>
                <a:sym typeface="Arial"/>
              </a:rPr>
              <a:t>. </a:t>
            </a:r>
            <a:endParaRPr sz="1800" dirty="0"/>
          </a:p>
          <a:p>
            <a:pPr lvl="0" indent="-457200" algn="just">
              <a:lnSpc>
                <a:spcPct val="150000"/>
              </a:lnSpc>
              <a:spcBef>
                <a:spcPts val="600"/>
              </a:spcBef>
              <a:spcAft>
                <a:spcPts val="600"/>
              </a:spcAft>
              <a:buSzPts val="1600"/>
              <a:buFont typeface="Noto Sans Symbols"/>
              <a:buChar char="✔"/>
            </a:pPr>
            <a:r>
              <a:rPr lang="el-GR" sz="1800" b="0" dirty="0"/>
              <a:t>Εναλλακτικά, υπάρχουν εταιρείες που εκτελούν τις δικές τους εκδόσεις του </a:t>
            </a:r>
            <a:r>
              <a:rPr lang="el-GR" sz="1800" b="0" dirty="0" err="1"/>
              <a:t>Open</a:t>
            </a:r>
            <a:r>
              <a:rPr lang="en-US" sz="1800" b="0" dirty="0"/>
              <a:t>S</a:t>
            </a:r>
            <a:r>
              <a:rPr lang="el-GR" sz="1800" b="0" dirty="0" err="1"/>
              <a:t>imulator</a:t>
            </a:r>
            <a:r>
              <a:rPr lang="el-GR" sz="1800" b="0" dirty="0"/>
              <a:t> στους διακομιστές τους και επιτρέπουν στους χρήστες να δημιουργούν λογαριασμούς και να κατέχουν κάποια περιοχή με ποικίλες επιλογές συνδρομής (π.χ. </a:t>
            </a:r>
            <a:r>
              <a:rPr lang="el-GR" sz="1800" b="0" dirty="0" err="1"/>
              <a:t>Kitely</a:t>
            </a:r>
            <a:r>
              <a:rPr lang="en-US" sz="1800" b="0" dirty="0">
                <a:latin typeface="Arial"/>
                <a:ea typeface="Arial"/>
                <a:cs typeface="Arial"/>
                <a:sym typeface="Arial"/>
              </a:rPr>
              <a:t>).</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l-GR" dirty="0"/>
              <a:t>ΧΡΗΣΗ ΕΠΙΛΟΓΩΝ ΦΙΛΟΞΕΝΙΑΣ (</a:t>
            </a:r>
            <a:r>
              <a:rPr lang="en-US" dirty="0"/>
              <a:t>HOSTING</a:t>
            </a:r>
            <a:r>
              <a:rPr lang="el-GR" dirty="0"/>
              <a:t>)</a:t>
            </a:r>
            <a:endParaRPr dirty="0"/>
          </a:p>
        </p:txBody>
      </p:sp>
      <p:sp>
        <p:nvSpPr>
          <p:cNvPr id="138" name="Google Shape;138;p7"/>
          <p:cNvSpPr txBox="1">
            <a:spLocks noGrp="1"/>
          </p:cNvSpPr>
          <p:nvPr>
            <p:ph type="body" idx="1"/>
          </p:nvPr>
        </p:nvSpPr>
        <p:spPr>
          <a:xfrm>
            <a:off x="27065" y="1844824"/>
            <a:ext cx="8856984" cy="4600364"/>
          </a:xfrm>
          <a:prstGeom prst="rect">
            <a:avLst/>
          </a:prstGeom>
          <a:noFill/>
          <a:ln>
            <a:noFill/>
          </a:ln>
        </p:spPr>
        <p:txBody>
          <a:bodyPr spcFirstLastPara="1" wrap="square" lIns="91425" tIns="45700" rIns="91425" bIns="45700" anchor="t" anchorCtr="0">
            <a:noAutofit/>
          </a:bodyPr>
          <a:lstStyle/>
          <a:p>
            <a:pPr lvl="0" indent="-457200" algn="just">
              <a:lnSpc>
                <a:spcPct val="150000"/>
              </a:lnSpc>
              <a:spcBef>
                <a:spcPts val="600"/>
              </a:spcBef>
              <a:spcAft>
                <a:spcPts val="600"/>
              </a:spcAft>
              <a:buSzPts val="1600"/>
              <a:buFont typeface="Noto Sans Symbols"/>
              <a:buChar char="✔"/>
            </a:pPr>
            <a:r>
              <a:rPr lang="el-GR" sz="1800" dirty="0"/>
              <a:t>Πλεονεκτήματα</a:t>
            </a:r>
            <a:r>
              <a:rPr lang="en-US" sz="1800" b="0" dirty="0">
                <a:latin typeface="Arial"/>
                <a:ea typeface="Arial"/>
                <a:cs typeface="Arial"/>
                <a:sym typeface="Arial"/>
              </a:rPr>
              <a:t>:  </a:t>
            </a:r>
            <a:r>
              <a:rPr lang="el-GR" sz="1800" b="0" dirty="0"/>
              <a:t>Δεν χρειάζεται διακομιστής και συγκεκριμένες γνώσεις δικτύωσης / ΤΠΕ. Δεν σπαταλάται χρόνος για διαμόρφωση του Κόσμου. Μπορείτε να εστιάσετε στη δημιουργία περιεχομένου στον κόσμο σας. Ο κόσμος είναι εύκολα προσβάσιμος από άλλους χρήστες (αν το επιθυμείτε) και μπορεί να έχετε πρόσβαση σε μια αγορά διαθέσιμου περιεχομένου (</a:t>
            </a:r>
            <a:r>
              <a:rPr lang="en-US" sz="1800" b="0" dirty="0"/>
              <a:t>marketplace</a:t>
            </a:r>
            <a:r>
              <a:rPr lang="el-GR" sz="1800" b="0" dirty="0"/>
              <a:t>) για αγορά και χρήση</a:t>
            </a:r>
            <a:r>
              <a:rPr lang="en-US" sz="1800" b="0" dirty="0">
                <a:latin typeface="Arial"/>
                <a:ea typeface="Arial"/>
                <a:cs typeface="Arial"/>
                <a:sym typeface="Arial"/>
              </a:rPr>
              <a:t>.</a:t>
            </a:r>
            <a:endParaRPr sz="1800" dirty="0"/>
          </a:p>
          <a:p>
            <a:pPr lvl="0" indent="-457200" algn="just">
              <a:lnSpc>
                <a:spcPct val="150000"/>
              </a:lnSpc>
              <a:spcBef>
                <a:spcPts val="600"/>
              </a:spcBef>
              <a:spcAft>
                <a:spcPts val="600"/>
              </a:spcAft>
              <a:buSzPts val="1600"/>
              <a:buFont typeface="Noto Sans Symbols"/>
              <a:buChar char="✔"/>
            </a:pPr>
            <a:r>
              <a:rPr lang="el-GR" sz="1800" dirty="0"/>
              <a:t>Μειονεκτήματα</a:t>
            </a:r>
            <a:r>
              <a:rPr lang="en-US" sz="1800" b="0" dirty="0">
                <a:latin typeface="Arial"/>
                <a:ea typeface="Arial"/>
                <a:cs typeface="Arial"/>
                <a:sym typeface="Arial"/>
              </a:rPr>
              <a:t>: </a:t>
            </a:r>
            <a:r>
              <a:rPr lang="el-GR" sz="1800" b="0" dirty="0"/>
              <a:t>Δεν υπάρχει η ελευθερία να διαμορφωθεί ο Κόσμος με μεγάλη λεπτομέρεια. Συνήθως πρέπει να πληρωθεί κάποια μηνιαία συνδρομή για να διατηρηθεί η περιοχή που έχει δημιουργηθεί. Ο Κόσμος βασίζεται σε απομακρυσμένους διακομιστές και απαιτείται καλή σύνδεση στο διαδίκτυο</a:t>
            </a:r>
            <a:r>
              <a:rPr lang="en-US" sz="1800" b="0" dirty="0">
                <a:latin typeface="Arial"/>
                <a:ea typeface="Arial"/>
                <a:cs typeface="Arial"/>
                <a:sym typeface="Arial"/>
              </a:rPr>
              <a:t>.</a:t>
            </a: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l-GR" dirty="0"/>
              <a:t>ΧΡΗΣΗ ΙΔΙΩΤΙΚΟΥ ΔΙΑΚΟΜΙΣΤΗ</a:t>
            </a:r>
            <a:endParaRPr dirty="0"/>
          </a:p>
        </p:txBody>
      </p:sp>
      <p:sp>
        <p:nvSpPr>
          <p:cNvPr id="144" name="Google Shape;144;p8"/>
          <p:cNvSpPr txBox="1">
            <a:spLocks noGrp="1"/>
          </p:cNvSpPr>
          <p:nvPr>
            <p:ph type="body" idx="1"/>
          </p:nvPr>
        </p:nvSpPr>
        <p:spPr>
          <a:xfrm>
            <a:off x="27065" y="1844824"/>
            <a:ext cx="8856984" cy="2567378"/>
          </a:xfrm>
          <a:prstGeom prst="rect">
            <a:avLst/>
          </a:prstGeom>
          <a:noFill/>
          <a:ln>
            <a:noFill/>
          </a:ln>
        </p:spPr>
        <p:txBody>
          <a:bodyPr spcFirstLastPara="1" wrap="square" lIns="91425" tIns="45700" rIns="91425" bIns="45700" anchor="t" anchorCtr="0">
            <a:noAutofit/>
          </a:bodyPr>
          <a:lstStyle/>
          <a:p>
            <a:pPr lvl="0" indent="-457200" algn="just">
              <a:lnSpc>
                <a:spcPct val="150000"/>
              </a:lnSpc>
              <a:spcBef>
                <a:spcPts val="600"/>
              </a:spcBef>
              <a:spcAft>
                <a:spcPts val="600"/>
              </a:spcAft>
              <a:buSzPts val="1600"/>
              <a:buFont typeface="Noto Sans Symbols"/>
              <a:buChar char="✔"/>
            </a:pPr>
            <a:r>
              <a:rPr lang="el-GR" sz="1800" b="0" dirty="0"/>
              <a:t>Το </a:t>
            </a:r>
            <a:r>
              <a:rPr lang="el-GR" sz="1800" b="0" dirty="0" err="1"/>
              <a:t>Open</a:t>
            </a:r>
            <a:r>
              <a:rPr lang="en-US" sz="1800" b="0" dirty="0"/>
              <a:t>S</a:t>
            </a:r>
            <a:r>
              <a:rPr lang="el-GR" sz="1800" b="0" dirty="0" err="1"/>
              <a:t>imulator</a:t>
            </a:r>
            <a:r>
              <a:rPr lang="el-GR" sz="1800" b="0" dirty="0"/>
              <a:t> από την άλλη πλευρά είναι μια έκδοση ανοιχτού κώδικα του </a:t>
            </a:r>
            <a:r>
              <a:rPr lang="el-GR" sz="1800" b="0" dirty="0" err="1"/>
              <a:t>Secondlife</a:t>
            </a:r>
            <a:r>
              <a:rPr lang="el-GR" sz="1800" b="0" dirty="0"/>
              <a:t> που ο καθένας μπορεί να κατεβάσει και να εκτελέσει στον δικό του υπολογιστή / διακομιστή. Ο χρήστης είναι ελεύθερος να ρυθμίσει την πλατφόρμα όπως επιθυμεί και να έχει όσες περιοχές θέλει. Μπορεί επίσης να συνδέσει τον τοπικό Κόσμο με πλέγματα άλλων κόσμων για να γίνει εύκολα προσβάσιμος από αυτούς</a:t>
            </a:r>
            <a:r>
              <a:rPr lang="en-US" sz="1800" b="0" dirty="0">
                <a:latin typeface="Arial"/>
                <a:ea typeface="Arial"/>
                <a:cs typeface="Arial"/>
                <a:sym typeface="Arial"/>
              </a:rPr>
              <a:t>.</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l-GR" dirty="0"/>
              <a:t>ΧΡΗΣΗ ΙΔΙΩΤΙΚΟΥ ΔΙΑΚΟΜΙΣΤΗ</a:t>
            </a:r>
            <a:endParaRPr dirty="0"/>
          </a:p>
        </p:txBody>
      </p:sp>
      <p:sp>
        <p:nvSpPr>
          <p:cNvPr id="150" name="Google Shape;150;p9"/>
          <p:cNvSpPr txBox="1">
            <a:spLocks noGrp="1"/>
          </p:cNvSpPr>
          <p:nvPr>
            <p:ph type="body" idx="1"/>
          </p:nvPr>
        </p:nvSpPr>
        <p:spPr>
          <a:xfrm>
            <a:off x="27065" y="1844824"/>
            <a:ext cx="8856984" cy="3659331"/>
          </a:xfrm>
          <a:prstGeom prst="rect">
            <a:avLst/>
          </a:prstGeom>
          <a:noFill/>
          <a:ln>
            <a:noFill/>
          </a:ln>
        </p:spPr>
        <p:txBody>
          <a:bodyPr spcFirstLastPara="1" wrap="square" lIns="91425" tIns="45700" rIns="91425" bIns="45700" anchor="t" anchorCtr="0">
            <a:normAutofit lnSpcReduction="10000"/>
          </a:bodyPr>
          <a:lstStyle/>
          <a:p>
            <a:pPr lvl="0" indent="-457200" algn="just">
              <a:lnSpc>
                <a:spcPct val="150000"/>
              </a:lnSpc>
              <a:spcBef>
                <a:spcPts val="600"/>
              </a:spcBef>
              <a:spcAft>
                <a:spcPts val="600"/>
              </a:spcAft>
              <a:buSzPts val="1600"/>
              <a:buFont typeface="Noto Sans Symbols"/>
              <a:buChar char="✔"/>
            </a:pPr>
            <a:r>
              <a:rPr lang="el-GR" sz="1800" dirty="0"/>
              <a:t>Πλεονεκτήματα</a:t>
            </a:r>
            <a:r>
              <a:rPr lang="en-US" sz="1800" b="0" dirty="0">
                <a:latin typeface="Arial"/>
                <a:ea typeface="Arial"/>
                <a:cs typeface="Arial"/>
                <a:sym typeface="Arial"/>
              </a:rPr>
              <a:t>: </a:t>
            </a:r>
            <a:r>
              <a:rPr lang="el-GR" sz="1800" b="0" dirty="0"/>
              <a:t>Μπορείτε να ρυθμίσετε λεπτομερώς τις παραμέτρους του τρισδιάστατου Κόσμου χωρίς περιορισμούς. Μπορείτε να έχετε όσες περιοχές θέλετε δωρεάν. Μπορείτε να το χρησιμοποιήσετε στο τοπικό σας δίκτυο, ώστε να μην απαιτείται σύνδεση στο Διαδίκτυο</a:t>
            </a:r>
            <a:r>
              <a:rPr lang="en-US" sz="1800" b="0" dirty="0">
                <a:latin typeface="Arial"/>
                <a:ea typeface="Arial"/>
                <a:cs typeface="Arial"/>
                <a:sym typeface="Arial"/>
              </a:rPr>
              <a:t>.</a:t>
            </a:r>
            <a:endParaRPr sz="1800" dirty="0"/>
          </a:p>
          <a:p>
            <a:pPr lvl="0" indent="-457200" algn="just">
              <a:lnSpc>
                <a:spcPct val="150000"/>
              </a:lnSpc>
              <a:spcBef>
                <a:spcPts val="600"/>
              </a:spcBef>
              <a:spcAft>
                <a:spcPts val="600"/>
              </a:spcAft>
              <a:buSzPts val="1600"/>
              <a:buFont typeface="Noto Sans Symbols"/>
              <a:buChar char="✔"/>
            </a:pPr>
            <a:r>
              <a:rPr lang="el-GR" sz="1800" dirty="0"/>
              <a:t>Μειονεκτήματα</a:t>
            </a:r>
            <a:r>
              <a:rPr lang="en-US" sz="1800" b="0" dirty="0">
                <a:latin typeface="Arial"/>
                <a:ea typeface="Arial"/>
                <a:cs typeface="Arial"/>
                <a:sym typeface="Arial"/>
              </a:rPr>
              <a:t>: </a:t>
            </a:r>
            <a:r>
              <a:rPr lang="el-GR" sz="1800" b="0" dirty="0"/>
              <a:t>Πρέπει να αφιερώσετε λίγο χρόνο για εγκατάσταση, διαμόρφωση και συντήρηση του τρισδιάστατου Κόσμου και απαιτούνται ορισμένες δεξιότητες δικτύωσης / πληροφορικής. Ο Κόσμος δεν θα είναι τόσο εύκολο να ανακαλυφθεί και να επισκεφθεί από άλλους χρήστες</a:t>
            </a:r>
            <a:r>
              <a:rPr lang="en-US" sz="1800" b="0" dirty="0">
                <a:latin typeface="Arial"/>
                <a:ea typeface="Arial"/>
                <a:cs typeface="Arial"/>
                <a:sym typeface="Arial"/>
              </a:rPr>
              <a:t>.</a:t>
            </a:r>
            <a:endParaRPr sz="1800" dirty="0"/>
          </a:p>
        </p:txBody>
      </p:sp>
    </p:spTree>
  </p:cSld>
  <p:clrMapOvr>
    <a:masterClrMapping/>
  </p:clrMapOvr>
</p:sld>
</file>

<file path=ppt/theme/theme1.xml><?xml version="1.0" encoding="utf-8"?>
<a:theme xmlns:a="http://schemas.openxmlformats.org/drawingml/2006/main"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651</Words>
  <Application>Microsoft Office PowerPoint</Application>
  <PresentationFormat>On-screen Show (4:3)</PresentationFormat>
  <Paragraphs>24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Verdana</vt:lpstr>
      <vt:lpstr>Noto Sans Symbols</vt:lpstr>
      <vt:lpstr>Arial</vt:lpstr>
      <vt:lpstr>Arial Black</vt:lpstr>
      <vt:lpstr>Calibri</vt:lpstr>
      <vt:lpstr>Základné</vt:lpstr>
      <vt:lpstr>1. Εισαγωγή</vt:lpstr>
      <vt:lpstr>OPENSIMULATOR</vt:lpstr>
      <vt:lpstr>ΑΡΧΙΤΕΚΤΟΝΙΚΗ</vt:lpstr>
      <vt:lpstr>ΑΡΧΙΤΕΚΤΟΝΙΚΗ</vt:lpstr>
      <vt:lpstr>ΑΡΧΙΤΕΚΤΟΝΙΚΗ</vt:lpstr>
      <vt:lpstr>ΧΡΗΣΗ ΕΠΙΛΟΓΩΝ ΦΙΛΟΞΕΝΙΑΣ (HOSTING)</vt:lpstr>
      <vt:lpstr>ΧΡΗΣΗ ΕΠΙΛΟΓΩΝ ΦΙΛΟΞΕΝΙΑΣ (HOSTING)</vt:lpstr>
      <vt:lpstr>ΧΡΗΣΗ ΙΔΙΩΤΙΚΟΥ ΔΙΑΚΟΜΙΣΤΗ</vt:lpstr>
      <vt:lpstr>ΧΡΗΣΗ ΙΔΙΩΤΙΚΟΥ ΔΙΑΚΟΜΙΣΤΗ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dc:title>
  <dc:creator>Zuzana Palková</dc:creator>
  <cp:lastModifiedBy>Athanasios Christopoulos</cp:lastModifiedBy>
  <cp:revision>7</cp:revision>
  <dcterms:created xsi:type="dcterms:W3CDTF">2019-02-10T21:49:04Z</dcterms:created>
  <dcterms:modified xsi:type="dcterms:W3CDTF">2022-09-17T07:14:32Z</dcterms:modified>
</cp:coreProperties>
</file>