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97" r:id="rId4"/>
    <p:sldId id="298" r:id="rId5"/>
    <p:sldId id="293" r:id="rId6"/>
    <p:sldId id="299" r:id="rId7"/>
    <p:sldId id="300" r:id="rId8"/>
    <p:sldId id="301" r:id="rId9"/>
  </p:sldIdLst>
  <p:sldSz cx="9144000" cy="6858000" type="screen4x3"/>
  <p:notesSz cx="7315200" cy="96012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5330A5"/>
    <a:srgbClr val="EF8E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78" autoAdjust="0"/>
    <p:restoredTop sz="93450" autoAdjust="0"/>
  </p:normalViewPr>
  <p:slideViewPr>
    <p:cSldViewPr>
      <p:cViewPr varScale="1">
        <p:scale>
          <a:sx n="107" d="100"/>
          <a:sy n="107" d="100"/>
        </p:scale>
        <p:origin x="157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2E2F8-8C27-4303-A77C-E724F5C8016B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CD2E3-5BDB-44FE-995E-F2DCFA94842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F3F0D-312C-4AED-8EB4-1582FE5784D7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4993F-1191-4E28-A105-C8612743DD3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7348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000" cap="none" spc="-80" baseline="0">
                <a:solidFill>
                  <a:srgbClr val="FFC000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FFC000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rgbClr val="5330A5"/>
          </a:solidFill>
          <a:ln>
            <a:solidFill>
              <a:srgbClr val="5330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11" name="Obraz 1">
            <a:extLst>
              <a:ext uri="{FF2B5EF4-FFF2-40B4-BE49-F238E27FC236}">
                <a16:creationId xmlns:a16="http://schemas.microsoft.com/office/drawing/2014/main" id="{E4468105-06B5-4679-A164-F7E5AAB071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276103" y="223836"/>
            <a:ext cx="2064999" cy="1188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24744"/>
            <a:ext cx="2057400" cy="5001419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 "/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rgbClr val="FFC000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Autofit/>
          </a:bodyPr>
          <a:lstStyle>
            <a:lvl1pPr>
              <a:defRPr sz="24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rgbClr val="FF9933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5330A5"/>
          </a:solidFill>
          <a:ln>
            <a:solidFill>
              <a:srgbClr val="5330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Obraz 1">
            <a:extLst>
              <a:ext uri="{FF2B5EF4-FFF2-40B4-BE49-F238E27FC236}">
                <a16:creationId xmlns:a16="http://schemas.microsoft.com/office/drawing/2014/main" id="{CFF2300B-5795-4089-A1A4-7F4A926A996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444021" y="242469"/>
            <a:ext cx="1927945" cy="1110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rgbClr val="FFC000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2780375"/>
            <a:ext cx="8072494" cy="1297250"/>
          </a:xfrm>
        </p:spPr>
        <p:txBody>
          <a:bodyPr/>
          <a:lstStyle/>
          <a:p>
            <a:pPr algn="ctr"/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4.	</a:t>
            </a:r>
            <a:r>
              <a:rPr lang="el-GR" sz="40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Δημιουργία Τρισδιάστατου Περιεχομένου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363763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cap="small" dirty="0">
                <a:solidFill>
                  <a:srgbClr val="FFC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2020-1-UK01-KA201-079177</a:t>
            </a:r>
            <a:endParaRPr lang="en-GB" sz="1000" dirty="0">
              <a:solidFill>
                <a:schemeClr val="tx2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293BA-587F-487F-AFB8-C156BDE7446B}"/>
              </a:ext>
            </a:extLst>
          </p:cNvPr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EF8E7B"/>
                </a:solidFill>
              </a:rPr>
              <a:t>3D Worlds</a:t>
            </a:r>
          </a:p>
        </p:txBody>
      </p:sp>
    </p:spTree>
    <p:extLst>
      <p:ext uri="{BB962C8B-B14F-4D97-AF65-F5344CB8AC3E}">
        <p14:creationId xmlns:p14="http://schemas.microsoft.com/office/powerpoint/2010/main" val="967997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419056" cy="1371600"/>
          </a:xfrm>
        </p:spPr>
        <p:txBody>
          <a:bodyPr/>
          <a:lstStyle/>
          <a:p>
            <a:r>
              <a:rPr lang="el-GR" dirty="0" err="1"/>
              <a:t>Τρισδιαστατα</a:t>
            </a:r>
            <a:r>
              <a:rPr lang="el-GR" dirty="0"/>
              <a:t> </a:t>
            </a:r>
            <a:r>
              <a:rPr lang="el-GR" dirty="0" err="1"/>
              <a:t>αντικειμενα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916832"/>
            <a:ext cx="8712968" cy="2808312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l-GR" sz="1600" b="0" dirty="0">
                <a:latin typeface="Arial (Body)"/>
                <a:cs typeface="Times New Roman" panose="02020603050405020304" pitchFamily="18" charset="0"/>
              </a:rPr>
              <a:t>Ένας τρόπος για να δημιουργήσετε τρισδιάστατα αντικείμενα, είναι χρησιμοποιώντας τις ενσωματωμένες δυνατότητες των περιβαλλόντων των προγραμμάτων Τρισδιάστατης Προβολής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. 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l-GR" sz="1600" b="0" dirty="0">
                <a:latin typeface="Arial (Body)"/>
                <a:cs typeface="Times New Roman" panose="02020603050405020304" pitchFamily="18" charset="0"/>
              </a:rPr>
              <a:t>Επιτρέπουν τη δημιουργία πολλών βασικών τρισδιάστατων αντικειμένων, γνωστά ως πρωταρχικά </a:t>
            </a:r>
            <a:r>
              <a:rPr lang="el-GR" sz="1600" b="0" dirty="0" err="1">
                <a:latin typeface="Arial (Body)"/>
                <a:cs typeface="Times New Roman" panose="02020603050405020304" pitchFamily="18" charset="0"/>
              </a:rPr>
              <a:t>prims</a:t>
            </a:r>
            <a:r>
              <a:rPr lang="el-GR" sz="1600" b="0" dirty="0">
                <a:latin typeface="Arial (Body)"/>
                <a:cs typeface="Times New Roman" panose="02020603050405020304" pitchFamily="18" charset="0"/>
              </a:rPr>
              <a:t> (κουτιά, κώνοι, κύλινδροι, σφαίρες, πυραμίδες) και το χειρισμό τους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. 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l-GR" sz="1600" b="0" dirty="0">
                <a:latin typeface="Arial (Body)"/>
                <a:cs typeface="Times New Roman" panose="02020603050405020304" pitchFamily="18" charset="0"/>
              </a:rPr>
              <a:t>Επιπλέον, δίνεται η επιλογή να συνδυάσετε (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link</a:t>
            </a:r>
            <a:r>
              <a:rPr lang="el-GR" sz="1600" b="0" dirty="0">
                <a:latin typeface="Arial (Body)"/>
                <a:cs typeface="Times New Roman" panose="02020603050405020304" pitchFamily="18" charset="0"/>
              </a:rPr>
              <a:t>) πολλά πρωταρχικά  </a:t>
            </a:r>
            <a:r>
              <a:rPr lang="el-GR" sz="1600" b="0" dirty="0" err="1">
                <a:latin typeface="Arial (Body)"/>
                <a:cs typeface="Times New Roman" panose="02020603050405020304" pitchFamily="18" charset="0"/>
              </a:rPr>
              <a:t>prims</a:t>
            </a:r>
            <a:r>
              <a:rPr lang="el-GR" sz="1600" b="0" dirty="0">
                <a:latin typeface="Arial (Body)"/>
                <a:cs typeface="Times New Roman" panose="02020603050405020304" pitchFamily="18" charset="0"/>
              </a:rPr>
              <a:t>, για τη δημιουργία πιο σύνθετων αντικειμένων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.</a:t>
            </a:r>
            <a:endParaRPr lang="en-US" sz="1600" dirty="0">
              <a:latin typeface="Arial (Body)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ΔΗΜΙΟΥΡΓΙΑ ΚΑΙ ΕΠΕΞΕΡΓΑΣΙΑ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23" y="1827376"/>
            <a:ext cx="8712968" cy="2825052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l-GR" sz="1600" b="0" dirty="0">
                <a:latin typeface="Arial (Body)"/>
                <a:cs typeface="Times New Roman" panose="02020603050405020304" pitchFamily="18" charset="0"/>
              </a:rPr>
              <a:t>Η Δημιουργία 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prims </a:t>
            </a:r>
            <a:r>
              <a:rPr lang="el-GR" sz="1600" b="0" dirty="0">
                <a:latin typeface="Arial (Body)"/>
                <a:cs typeface="Times New Roman" panose="02020603050405020304" pitchFamily="18" charset="0"/>
              </a:rPr>
              <a:t>είναι τόσο απλή όσο το δεξί κλικ σε οποιαδήποτε θέση στην οθόνη και επιλέγοντας «Δημιουργία» (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Create</a:t>
            </a:r>
            <a:r>
              <a:rPr lang="el-GR" sz="1600" b="0" dirty="0">
                <a:latin typeface="Arial (Body)"/>
                <a:cs typeface="Times New Roman" panose="02020603050405020304" pitchFamily="18" charset="0"/>
              </a:rPr>
              <a:t>). Θα εμφανιστεί ένα μενού και ο χρήστης μπορεί να επιλέξει ένα από τα βασικά σχήματα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. </a:t>
            </a:r>
            <a:endParaRPr lang="el-GR" sz="1600" b="0" dirty="0">
              <a:latin typeface="Arial (Body)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l-GR" sz="1600" b="0" dirty="0">
                <a:latin typeface="Arial (Body)"/>
                <a:cs typeface="Times New Roman" panose="02020603050405020304" pitchFamily="18" charset="0"/>
              </a:rPr>
              <a:t>Για την Επεξεργασία ενός αντικειμένου, οι χρήστες μπορούν να κάνουν δεξί κλικ σε αυτό και να επιλέξουν «Επεξεργασία»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(Edit)</a:t>
            </a:r>
            <a:r>
              <a:rPr lang="el-GR" sz="1600" b="0" dirty="0">
                <a:latin typeface="Arial (Body)"/>
                <a:cs typeface="Times New Roman" panose="02020603050405020304" pitchFamily="18" charset="0"/>
              </a:rPr>
              <a:t>. Το μενού που εμφανίζεται έχει πολλές καρτέλες που μπορούν να χρησιμοποιηθούν για το χειρισμό διαφόρων πτυχών. Στην πρώτη καρτέλα, έχετε την επιλογή να δώσετε στο αντικείμενο ένα όνομα και μια περιγραφή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A360BA4-BF35-40D3-954D-D874D86A365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64" t="16666" r="46199" b="25000"/>
          <a:stretch/>
        </p:blipFill>
        <p:spPr bwMode="auto">
          <a:xfrm>
            <a:off x="6732240" y="4653136"/>
            <a:ext cx="2016551" cy="211237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29998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ΕΠΕΞΕΡΓΑΣΙΑ</a:t>
            </a:r>
            <a:r>
              <a:rPr lang="en-US" dirty="0"/>
              <a:t> </a:t>
            </a:r>
            <a:r>
              <a:rPr lang="el-GR" dirty="0" err="1"/>
              <a:t>ΑντικειμΕνων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84" y="1772816"/>
            <a:ext cx="7380312" cy="4680520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l-GR" sz="1600" b="0" dirty="0">
                <a:latin typeface="Arial (Body)"/>
                <a:cs typeface="Times New Roman" panose="02020603050405020304" pitchFamily="18" charset="0"/>
              </a:rPr>
              <a:t>Ενώ το αντικείμενο είναι επιλεγμένο, μπορείτε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: </a:t>
            </a:r>
            <a:endParaRPr lang="el-GR" sz="1600" b="0" dirty="0">
              <a:latin typeface="Arial (Body)"/>
              <a:cs typeface="Times New Roman" panose="02020603050405020304" pitchFamily="18" charset="0"/>
            </a:endParaRPr>
          </a:p>
          <a:p>
            <a:pPr marL="914400" lvl="1" indent="-4572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l-GR" sz="1600" dirty="0">
                <a:latin typeface="Arial (Body)"/>
                <a:cs typeface="Times New Roman" panose="02020603050405020304" pitchFamily="18" charset="0"/>
              </a:rPr>
              <a:t>να χρησιμοποιήστε το ποντίκι για να το μετακινήσετε (προς έναν από τους 3 άξονες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), </a:t>
            </a:r>
            <a:endParaRPr lang="el-GR" sz="1600" b="0" dirty="0">
              <a:latin typeface="Arial (Body)"/>
              <a:cs typeface="Times New Roman" panose="02020603050405020304" pitchFamily="18" charset="0"/>
            </a:endParaRPr>
          </a:p>
          <a:p>
            <a:pPr marL="914400" lvl="1" indent="-4572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l-GR" sz="1600" dirty="0">
                <a:latin typeface="Arial (Body)"/>
                <a:cs typeface="Times New Roman" panose="02020603050405020304" pitchFamily="18" charset="0"/>
              </a:rPr>
              <a:t>να το περιστρέψτε (πατήστε παρατεταμένα το πλήκτρο </a:t>
            </a:r>
            <a:r>
              <a:rPr lang="el-GR" sz="1600" dirty="0" err="1">
                <a:latin typeface="Arial (Body)"/>
                <a:cs typeface="Times New Roman" panose="02020603050405020304" pitchFamily="18" charset="0"/>
              </a:rPr>
              <a:t>Ctrl</a:t>
            </a:r>
            <a:r>
              <a:rPr lang="el-GR" sz="1600" dirty="0">
                <a:latin typeface="Arial (Body)"/>
                <a:cs typeface="Times New Roman" panose="02020603050405020304" pitchFamily="18" charset="0"/>
              </a:rPr>
              <a:t> για να εμφανίσετε τον άξονα περιστροφής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), </a:t>
            </a:r>
            <a:endParaRPr lang="el-GR" sz="1600" b="0" dirty="0">
              <a:latin typeface="Arial (Body)"/>
              <a:cs typeface="Times New Roman" panose="02020603050405020304" pitchFamily="18" charset="0"/>
            </a:endParaRPr>
          </a:p>
          <a:p>
            <a:pPr marL="914400" lvl="1" indent="-4572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l-GR" sz="1600" dirty="0">
                <a:latin typeface="Arial (Body)"/>
                <a:cs typeface="Times New Roman" panose="02020603050405020304" pitchFamily="18" charset="0"/>
              </a:rPr>
              <a:t>Ή να αλλάξτε το μέγεθός του (πατήστε παρατεταμένα το συνδυασμό πλήκτρων </a:t>
            </a:r>
            <a:r>
              <a:rPr lang="el-GR" sz="1600" dirty="0" err="1">
                <a:latin typeface="Arial (Body)"/>
                <a:cs typeface="Times New Roman" panose="02020603050405020304" pitchFamily="18" charset="0"/>
              </a:rPr>
              <a:t>Ctrl+Shift</a:t>
            </a:r>
            <a:r>
              <a:rPr lang="el-GR" sz="1600" dirty="0">
                <a:latin typeface="Arial (Body)"/>
                <a:cs typeface="Times New Roman" panose="02020603050405020304" pitchFamily="18" charset="0"/>
              </a:rPr>
              <a:t> για να εμφανίσετε τα κουμπιά αλλαγής μεγέθους στις άκρες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). </a:t>
            </a:r>
            <a:endParaRPr lang="el-GR" sz="1600" b="0" dirty="0">
              <a:latin typeface="Arial (Body)"/>
              <a:cs typeface="Times New Roman" panose="02020603050405020304" pitchFamily="18" charset="0"/>
            </a:endParaRPr>
          </a:p>
          <a:p>
            <a:pPr marL="914400" lvl="1" indent="-4572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l-GR" sz="1600" dirty="0">
                <a:latin typeface="Arial (Body)"/>
                <a:cs typeface="Times New Roman" panose="02020603050405020304" pitchFamily="18" charset="0"/>
              </a:rPr>
              <a:t>Μπορείτε επίσης να μεταβείτε στη δεύτερη καρτέλα του μενού επεξεργασίας και να προσαρμόσετε τις τιμές Θέση, Περιστροφή και Μέγεθος.</a:t>
            </a:r>
            <a:endParaRPr lang="en-US" sz="1600" b="0" dirty="0">
              <a:latin typeface="Arial (Body)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641D83E-D312-490B-8C5D-060E7F5FD1B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9" y="4402301"/>
            <a:ext cx="1243330" cy="97091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CFB791E-1D96-42AA-AD42-2BED0A2BBD5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9" y="3394189"/>
            <a:ext cx="1238250" cy="955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2AA466C-9AFB-44E0-8D9D-D196E8D2D399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348880"/>
            <a:ext cx="1238249" cy="9884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7933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ΧΕΙΡΑΓΩΓΗΣΗ ΑΝΤΙΚΕΙΜΕΝΩΝ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516" y="1739748"/>
            <a:ext cx="8712968" cy="1656184"/>
          </a:xfrm>
        </p:spPr>
        <p:txBody>
          <a:bodyPr>
            <a:normAutofit fontScale="92500" lnSpcReduction="10000"/>
          </a:bodyPr>
          <a:lstStyle/>
          <a:p>
            <a:pPr marL="457200" indent="-457200" algn="just">
              <a:lnSpc>
                <a:spcPct val="16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l-GR" sz="1800" b="0" dirty="0">
                <a:latin typeface="Arial (Body)"/>
                <a:cs typeface="Times New Roman" panose="02020603050405020304" pitchFamily="18" charset="0"/>
              </a:rPr>
              <a:t>Μπορείτε να αλλάξετε περαιτέρω το σχήμα ενός βασικού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prim</a:t>
            </a:r>
            <a:r>
              <a:rPr lang="el-GR" sz="1800" b="0" dirty="0">
                <a:latin typeface="Arial (Body)"/>
                <a:cs typeface="Times New Roman" panose="02020603050405020304" pitchFamily="18" charset="0"/>
              </a:rPr>
              <a:t> - Αντικειμένου - τροποποιώντας τις τιμές για: Περικοπή διαδρομής (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Path Cut</a:t>
            </a:r>
            <a:r>
              <a:rPr lang="el-GR" sz="1800" b="0" dirty="0">
                <a:latin typeface="Arial (Body)"/>
                <a:cs typeface="Times New Roman" panose="02020603050405020304" pitchFamily="18" charset="0"/>
              </a:rPr>
              <a:t>), Άδειασμα (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Hollow</a:t>
            </a:r>
            <a:r>
              <a:rPr lang="el-GR" sz="1800" b="0" dirty="0">
                <a:latin typeface="Arial (Body)"/>
                <a:cs typeface="Times New Roman" panose="02020603050405020304" pitchFamily="18" charset="0"/>
              </a:rPr>
              <a:t>), Στρέβλωση (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Skew</a:t>
            </a:r>
            <a:r>
              <a:rPr lang="el-GR" sz="1800" b="0" dirty="0">
                <a:latin typeface="Arial (Body)"/>
                <a:cs typeface="Times New Roman" panose="02020603050405020304" pitchFamily="18" charset="0"/>
              </a:rPr>
              <a:t>), Συστροφή (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Twist</a:t>
            </a:r>
            <a:r>
              <a:rPr lang="el-GR" sz="1800" b="0" dirty="0">
                <a:latin typeface="Arial (Body)"/>
                <a:cs typeface="Times New Roman" panose="02020603050405020304" pitchFamily="18" charset="0"/>
              </a:rPr>
              <a:t>), Στένωση (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Taper</a:t>
            </a:r>
            <a:r>
              <a:rPr lang="el-GR" sz="1800" b="0" dirty="0">
                <a:latin typeface="Arial (Body)"/>
                <a:cs typeface="Times New Roman" panose="02020603050405020304" pitchFamily="18" charset="0"/>
              </a:rPr>
              <a:t>), Διάτμηση κορυφής (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Top Shear</a:t>
            </a:r>
            <a:r>
              <a:rPr lang="el-GR" sz="1800" b="0" dirty="0">
                <a:latin typeface="Arial (Body)"/>
                <a:cs typeface="Times New Roman" panose="02020603050405020304" pitchFamily="18" charset="0"/>
              </a:rPr>
              <a:t>):</a:t>
            </a:r>
            <a:endParaRPr lang="en-US" sz="1400" dirty="0">
              <a:latin typeface="Arial (Body)"/>
              <a:cs typeface="Times New Roman" panose="02020603050405020304" pitchFamily="18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9FF19AB-519A-44FE-9284-E0C0DA082A9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599" y="3411832"/>
            <a:ext cx="1319543" cy="1421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F1B5432-F13D-40D1-8B55-8DE33273D2F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402533"/>
            <a:ext cx="1354730" cy="14320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033AB7A-813F-449B-80C7-B09741F3447C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7426" y="3402533"/>
            <a:ext cx="1610428" cy="14139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AFEBBDC6-FA7E-4194-B7DA-2D19F2459371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599" y="5133986"/>
            <a:ext cx="1319542" cy="139493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64000529-BE80-4603-B122-1AFE9B9D0368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5133128"/>
            <a:ext cx="1354730" cy="139579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04328772-AD9F-4179-8ED0-24614421595E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7425" y="5133128"/>
            <a:ext cx="1610427" cy="13957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47279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5791200" cy="759614"/>
          </a:xfrm>
        </p:spPr>
        <p:txBody>
          <a:bodyPr/>
          <a:lstStyle/>
          <a:p>
            <a:r>
              <a:rPr lang="el-GR" dirty="0"/>
              <a:t>ΣΥΝΔΕΔΕΜΕΝΑ ΣΥΝΟΛΑ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81364"/>
            <a:ext cx="8712968" cy="5621714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ct val="17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l-GR" sz="1600" b="0" dirty="0">
                <a:latin typeface="Arial (Body)"/>
                <a:cs typeface="Times New Roman" panose="02020603050405020304" pitchFamily="18" charset="0"/>
              </a:rPr>
              <a:t>Μπορείτε να επιλέξετε πολλά 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prims </a:t>
            </a:r>
            <a:r>
              <a:rPr lang="el-GR" sz="1600" b="0" dirty="0">
                <a:latin typeface="Arial (Body)"/>
                <a:cs typeface="Times New Roman" panose="02020603050405020304" pitchFamily="18" charset="0"/>
              </a:rPr>
              <a:t>(κρατώντας πατημένο το πλήκτρο </a:t>
            </a:r>
            <a:r>
              <a:rPr lang="el-GR" sz="1600" b="0" dirty="0" err="1">
                <a:latin typeface="Arial (Body)"/>
                <a:cs typeface="Times New Roman" panose="02020603050405020304" pitchFamily="18" charset="0"/>
              </a:rPr>
              <a:t>Shift</a:t>
            </a:r>
            <a:r>
              <a:rPr lang="el-GR" sz="1600" b="0" dirty="0">
                <a:latin typeface="Arial (Body)"/>
                <a:cs typeface="Times New Roman" panose="02020603050405020304" pitchFamily="18" charset="0"/>
              </a:rPr>
              <a:t>, κάντε κλικ στο καθένα) και, στη συνέχεια, κάντε κλικ στην επιλογή «Σύνδεση» (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Link</a:t>
            </a:r>
            <a:r>
              <a:rPr lang="el-GR" sz="1600" b="0" dirty="0">
                <a:latin typeface="Arial (Body)"/>
                <a:cs typeface="Times New Roman" panose="02020603050405020304" pitchFamily="18" charset="0"/>
              </a:rPr>
              <a:t>) στο μενού επεξεργασίας για να τα συνδυάσετε σε ένα σύνθετο αντικείμενο (ένα συνδεδεμένο σύνολο από 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prims</a:t>
            </a:r>
            <a:r>
              <a:rPr lang="el-GR" sz="1600" b="0" dirty="0">
                <a:latin typeface="Arial (Body)"/>
                <a:cs typeface="Times New Roman" panose="02020603050405020304" pitchFamily="18" charset="0"/>
              </a:rPr>
              <a:t>). 
Το συνδεδεμένο σύνολο θα συμπεριφέρεται ως ένα αντικείμενο (π.χ. όταν προσπαθείτε να το μετακινήσετε). </a:t>
            </a:r>
            <a:endParaRPr lang="en-US" sz="1600" b="0" dirty="0">
              <a:latin typeface="Arial (Body)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7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l-GR" sz="1600" b="0" dirty="0">
                <a:latin typeface="Arial (Body)"/>
                <a:cs typeface="Times New Roman" panose="02020603050405020304" pitchFamily="18" charset="0"/>
              </a:rPr>
              <a:t>Το τελευταίο 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prim</a:t>
            </a:r>
            <a:r>
              <a:rPr lang="el-GR" sz="1600" b="0" dirty="0">
                <a:latin typeface="Arial (Body)"/>
                <a:cs typeface="Times New Roman" panose="02020603050405020304" pitchFamily="18" charset="0"/>
              </a:rPr>
              <a:t> που επιλέξατε όταν δημιουργήσατε το συνδεδεμένο σύνολο ονομάζεται «</a:t>
            </a:r>
            <a:r>
              <a:rPr lang="el-GR" sz="1600" b="0" dirty="0" err="1">
                <a:latin typeface="Arial (Body)"/>
                <a:cs typeface="Times New Roman" panose="02020603050405020304" pitchFamily="18" charset="0"/>
              </a:rPr>
              <a:t>root</a:t>
            </a:r>
            <a:r>
              <a:rPr lang="el-GR" sz="1600" b="0" dirty="0">
                <a:latin typeface="Arial (Body)"/>
                <a:cs typeface="Times New Roman" panose="02020603050405020304" pitchFamily="18" charset="0"/>
              </a:rPr>
              <a:t>» 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prim</a:t>
            </a:r>
            <a:r>
              <a:rPr lang="el-GR" sz="1600" b="0" dirty="0">
                <a:latin typeface="Arial (Body)"/>
                <a:cs typeface="Times New Roman" panose="02020603050405020304" pitchFamily="18" charset="0"/>
              </a:rPr>
              <a:t> του συνόλου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. </a:t>
            </a:r>
          </a:p>
          <a:p>
            <a:pPr marL="457200" indent="-457200" algn="just">
              <a:lnSpc>
                <a:spcPct val="17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l-GR" sz="1600" b="0" dirty="0">
                <a:latin typeface="Arial (Body)"/>
                <a:cs typeface="Times New Roman" panose="02020603050405020304" pitchFamily="18" charset="0"/>
              </a:rPr>
              <a:t>Εάν έχετε ένα συνδεδεμένο σύνολο και θέλετε να χειριστείτε ένα από τα 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prims </a:t>
            </a:r>
            <a:r>
              <a:rPr lang="el-GR" sz="1600" b="0" dirty="0">
                <a:latin typeface="Arial (Body)"/>
                <a:cs typeface="Times New Roman" panose="02020603050405020304" pitchFamily="18" charset="0"/>
              </a:rPr>
              <a:t>που το συνθέτουν, επιλέξτε το πλαίσιο «επεξεργασία συνδεδεμένου» πριν επιλέξετε το 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prim. </a:t>
            </a:r>
          </a:p>
          <a:p>
            <a:pPr marL="457200" indent="-457200" algn="just">
              <a:lnSpc>
                <a:spcPct val="17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l-GR" sz="1600" b="0" dirty="0">
                <a:latin typeface="Arial (Body)"/>
                <a:cs typeface="Times New Roman" panose="02020603050405020304" pitchFamily="18" charset="0"/>
              </a:rPr>
              <a:t>Παρατηρήστε ότι κατά την επιλογή ενός 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prim</a:t>
            </a:r>
            <a:r>
              <a:rPr lang="el-GR" sz="1600" b="0" dirty="0">
                <a:latin typeface="Arial (Body)"/>
                <a:cs typeface="Times New Roman" panose="02020603050405020304" pitchFamily="18" charset="0"/>
              </a:rPr>
              <a:t> από σύνολο, εμφανίζεται το συνδεδεμένο αναγνωριστικό του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3502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ΔΙΑΧΕΙΡΙΣΗ ΑΝΤΙΚΕΙΜΕΝΩΝ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44824"/>
            <a:ext cx="8630035" cy="4176464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l-GR" sz="1600" b="0" dirty="0">
                <a:latin typeface="Arial (Body)"/>
                <a:cs typeface="Times New Roman" panose="02020603050405020304" pitchFamily="18" charset="0"/>
              </a:rPr>
              <a:t>Αφού δημιουργήσετε ένα απλό ή σύνθετο αντικείμενο, μπορείτε να το πάρετε στο 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inventory</a:t>
            </a:r>
            <a:r>
              <a:rPr lang="el-GR" sz="1600" b="0" dirty="0">
                <a:latin typeface="Arial (Body)"/>
                <a:cs typeface="Times New Roman" panose="02020603050405020304" pitchFamily="18" charset="0"/>
              </a:rPr>
              <a:t> σας κάνοντας δεξί κλικ σε αυτό και επιλέγοντας «Λήψη» (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Take</a:t>
            </a:r>
            <a:r>
              <a:rPr lang="el-GR" sz="1600" b="0" dirty="0">
                <a:latin typeface="Arial (Body)"/>
                <a:cs typeface="Times New Roman" panose="02020603050405020304" pitchFamily="18" charset="0"/>
              </a:rPr>
              <a:t>) ή «Λήψη αντιγράφου» (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Take copy</a:t>
            </a:r>
            <a:r>
              <a:rPr lang="el-GR" sz="1600" b="0" dirty="0">
                <a:latin typeface="Arial (Body)"/>
                <a:cs typeface="Times New Roman" panose="02020603050405020304" pitchFamily="18" charset="0"/>
              </a:rPr>
              <a:t>). 
Δίνοντας του ένα σχετικό όνομα θα σας διευκολύνει να το βρείτε αργότερα. Μπορείτε επίσης να εξάγετε το αντικείμενο ως τρισδιάστατο αρχείο (με τη μορφή </a:t>
            </a:r>
            <a:r>
              <a:rPr lang="el-GR" sz="1600" b="0" dirty="0" err="1">
                <a:latin typeface="Arial (Body)"/>
                <a:cs typeface="Times New Roman" panose="02020603050405020304" pitchFamily="18" charset="0"/>
              </a:rPr>
              <a:t>collada</a:t>
            </a:r>
            <a:r>
              <a:rPr lang="el-GR" sz="1600" b="0" dirty="0">
                <a:latin typeface="Arial (Body)"/>
                <a:cs typeface="Times New Roman" panose="02020603050405020304" pitchFamily="18" charset="0"/>
              </a:rPr>
              <a:t> .</a:t>
            </a:r>
            <a:r>
              <a:rPr lang="el-GR" sz="1600" b="0" dirty="0" err="1">
                <a:latin typeface="Arial (Body)"/>
                <a:cs typeface="Times New Roman" panose="02020603050405020304" pitchFamily="18" charset="0"/>
              </a:rPr>
              <a:t>dae</a:t>
            </a:r>
            <a:r>
              <a:rPr lang="el-GR" sz="1600" b="0" dirty="0">
                <a:latin typeface="Arial (Body)"/>
                <a:cs typeface="Times New Roman" panose="02020603050405020304" pitchFamily="18" charset="0"/>
              </a:rPr>
              <a:t>), κάνοντας δεξί κλικ και επιλέγοντας «Εξαγωγή»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. 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l-GR" sz="1600" b="0" dirty="0">
                <a:latin typeface="Arial (Body)"/>
                <a:cs typeface="Times New Roman" panose="02020603050405020304" pitchFamily="18" charset="0"/>
              </a:rPr>
              <a:t>Μπορείτε να ανοίξετε το εξαγόμενο αρχείο με άλλο λογισμικό τρισδιάστατης μοντελοποίησης, όπως το </a:t>
            </a:r>
            <a:r>
              <a:rPr lang="el-GR" sz="1600" b="0" dirty="0" err="1">
                <a:latin typeface="Arial (Body)"/>
                <a:cs typeface="Times New Roman" panose="02020603050405020304" pitchFamily="18" charset="0"/>
              </a:rPr>
              <a:t>Blender</a:t>
            </a:r>
            <a:r>
              <a:rPr lang="el-GR" sz="1600" b="0" dirty="0">
                <a:latin typeface="Arial (Body)"/>
                <a:cs typeface="Times New Roman" panose="02020603050405020304" pitchFamily="18" charset="0"/>
              </a:rPr>
              <a:t> και να το επεξεργαστείτε περαιτέρω. Τα αρχεία σε μορφή </a:t>
            </a:r>
            <a:r>
              <a:rPr lang="el-GR" sz="1600" b="0" dirty="0" err="1">
                <a:latin typeface="Arial (Body)"/>
                <a:cs typeface="Times New Roman" panose="02020603050405020304" pitchFamily="18" charset="0"/>
              </a:rPr>
              <a:t>collada</a:t>
            </a:r>
            <a:r>
              <a:rPr lang="el-GR" sz="1600" b="0" dirty="0">
                <a:latin typeface="Arial (Body)"/>
                <a:cs typeface="Times New Roman" panose="02020603050405020304" pitchFamily="18" charset="0"/>
              </a:rPr>
              <a:t> μπορούν να εισαχθούν στο 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inventory</a:t>
            </a:r>
            <a:r>
              <a:rPr lang="el-GR" sz="1600" b="0" dirty="0">
                <a:latin typeface="Arial (Body)"/>
                <a:cs typeface="Times New Roman" panose="02020603050405020304" pitchFamily="18" charset="0"/>
              </a:rPr>
              <a:t> σας, επιλέγοντας την επιλογή εισαγωγής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48346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5791200" cy="687606"/>
          </a:xfrm>
        </p:spPr>
        <p:txBody>
          <a:bodyPr/>
          <a:lstStyle/>
          <a:p>
            <a:r>
              <a:rPr lang="el-GR" dirty="0"/>
              <a:t>ΧΡΗΣΙΜΕΣ ΕΠΙΛΟΓΕΣ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6" y="1179512"/>
            <a:ext cx="8870848" cy="5561856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l-GR" sz="1500" b="0" dirty="0">
                <a:latin typeface="Arial (Body)"/>
                <a:cs typeface="Times New Roman" panose="02020603050405020304" pitchFamily="18" charset="0"/>
              </a:rPr>
              <a:t>Άλλες χρήσιμες επιλογές στο μενού «Επεξεργασία»</a:t>
            </a:r>
            <a:r>
              <a:rPr lang="en-US" sz="1500" b="0" dirty="0">
                <a:latin typeface="Arial (Body)"/>
                <a:cs typeface="Times New Roman" panose="02020603050405020304" pitchFamily="18" charset="0"/>
              </a:rPr>
              <a:t>:</a:t>
            </a:r>
            <a:endParaRPr lang="el-GR" sz="1500" b="0" dirty="0">
              <a:latin typeface="Arial (Body)"/>
              <a:cs typeface="Times New Roman" panose="02020603050405020304" pitchFamily="18" charset="0"/>
            </a:endParaRPr>
          </a:p>
          <a:p>
            <a:pPr marL="914400" lvl="1" indent="-4572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ü"/>
            </a:pPr>
            <a:r>
              <a:rPr lang="el-GR" sz="1500" dirty="0">
                <a:latin typeface="Arial (Body)"/>
                <a:cs typeface="Times New Roman" panose="02020603050405020304" pitchFamily="18" charset="0"/>
              </a:rPr>
              <a:t>Η ιδιότητα «</a:t>
            </a:r>
            <a:r>
              <a:rPr lang="el-GR" sz="1500" dirty="0" err="1">
                <a:latin typeface="Arial (Body)"/>
                <a:cs typeface="Times New Roman" panose="02020603050405020304" pitchFamily="18" charset="0"/>
              </a:rPr>
              <a:t>Locked</a:t>
            </a:r>
            <a:r>
              <a:rPr lang="el-GR" sz="1500" dirty="0">
                <a:latin typeface="Arial (Body)"/>
                <a:cs typeface="Times New Roman" panose="02020603050405020304" pitchFamily="18" charset="0"/>
              </a:rPr>
              <a:t>», θα προστατεύει τα αντικείμενα από οποιαδήποτε τροποποίηση όσον αφορά τις ιδιότητες ή τις διαστάσεις και τη θέση</a:t>
            </a:r>
            <a:r>
              <a:rPr lang="en-US" sz="1500" b="0" dirty="0">
                <a:latin typeface="Arial (Body)"/>
                <a:cs typeface="Times New Roman" panose="02020603050405020304" pitchFamily="18" charset="0"/>
              </a:rPr>
              <a:t>. </a:t>
            </a:r>
            <a:endParaRPr lang="el-GR" sz="1500" b="0" dirty="0">
              <a:latin typeface="Arial (Body)"/>
              <a:cs typeface="Times New Roman" panose="02020603050405020304" pitchFamily="18" charset="0"/>
            </a:endParaRPr>
          </a:p>
          <a:p>
            <a:pPr marL="914400" lvl="1" indent="-4572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ü"/>
            </a:pPr>
            <a:r>
              <a:rPr lang="el-GR" sz="1500" dirty="0">
                <a:latin typeface="Arial (Body)"/>
                <a:cs typeface="Times New Roman" panose="02020603050405020304" pitchFamily="18" charset="0"/>
              </a:rPr>
              <a:t>Η ιδιότητα «</a:t>
            </a:r>
            <a:r>
              <a:rPr lang="el-GR" sz="1500" dirty="0" err="1">
                <a:latin typeface="Arial (Body)"/>
                <a:cs typeface="Times New Roman" panose="02020603050405020304" pitchFamily="18" charset="0"/>
              </a:rPr>
              <a:t>Physical</a:t>
            </a:r>
            <a:r>
              <a:rPr lang="el-GR" sz="1500" dirty="0">
                <a:latin typeface="Arial (Body)"/>
                <a:cs typeface="Times New Roman" panose="02020603050405020304" pitchFamily="18" charset="0"/>
              </a:rPr>
              <a:t>» θα κάνει ένα αντικείμενο για να ακολουθήσει κανόνες φυσικής όπως η Βαρύτητα, η Τριβή και οι Συγκρούσεις</a:t>
            </a:r>
            <a:r>
              <a:rPr lang="en-US" sz="1500" b="0" dirty="0">
                <a:latin typeface="Arial (Body)"/>
                <a:cs typeface="Times New Roman" panose="02020603050405020304" pitchFamily="18" charset="0"/>
              </a:rPr>
              <a:t>.</a:t>
            </a:r>
            <a:endParaRPr lang="el-GR" sz="1500" b="0" dirty="0">
              <a:latin typeface="Arial (Body)"/>
              <a:cs typeface="Times New Roman" panose="02020603050405020304" pitchFamily="18" charset="0"/>
            </a:endParaRPr>
          </a:p>
          <a:p>
            <a:pPr marL="914400" lvl="1" indent="-4572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ü"/>
            </a:pPr>
            <a:r>
              <a:rPr lang="el-GR" sz="1500" dirty="0">
                <a:latin typeface="Arial (Body)"/>
                <a:cs typeface="Times New Roman" panose="02020603050405020304" pitchFamily="18" charset="0"/>
              </a:rPr>
              <a:t>Η ιδιοκτησία «</a:t>
            </a:r>
            <a:r>
              <a:rPr lang="en-US" sz="1500" dirty="0">
                <a:latin typeface="Arial (Body)"/>
                <a:cs typeface="Times New Roman" panose="02020603050405020304" pitchFamily="18" charset="0"/>
              </a:rPr>
              <a:t>Phantom</a:t>
            </a:r>
            <a:r>
              <a:rPr lang="el-GR" sz="1500" dirty="0">
                <a:latin typeface="Arial (Body)"/>
                <a:cs typeface="Times New Roman" panose="02020603050405020304" pitchFamily="18" charset="0"/>
              </a:rPr>
              <a:t>» θα ακυρώσει την ιδιότητα «</a:t>
            </a:r>
            <a:r>
              <a:rPr lang="el-GR" sz="1500" dirty="0" err="1">
                <a:latin typeface="Arial (Body)"/>
                <a:cs typeface="Times New Roman" panose="02020603050405020304" pitchFamily="18" charset="0"/>
              </a:rPr>
              <a:t>Collision</a:t>
            </a:r>
            <a:r>
              <a:rPr lang="el-GR" sz="1500" dirty="0">
                <a:latin typeface="Arial (Body)"/>
                <a:cs typeface="Times New Roman" panose="02020603050405020304" pitchFamily="18" charset="0"/>
              </a:rPr>
              <a:t>», ώστε ένα avatar να μπορεί να περάσει μέσα από αυτό</a:t>
            </a:r>
            <a:r>
              <a:rPr lang="en-US" sz="1500" b="0" dirty="0">
                <a:latin typeface="Arial (Body)"/>
                <a:cs typeface="Times New Roman" panose="02020603050405020304" pitchFamily="18" charset="0"/>
              </a:rPr>
              <a:t>. </a:t>
            </a:r>
            <a:endParaRPr lang="el-GR" sz="1500" b="0" dirty="0">
              <a:latin typeface="Arial (Body)"/>
              <a:cs typeface="Times New Roman" panose="02020603050405020304" pitchFamily="18" charset="0"/>
            </a:endParaRPr>
          </a:p>
          <a:p>
            <a:pPr marL="914400" lvl="1" indent="-4572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ü"/>
            </a:pPr>
            <a:r>
              <a:rPr lang="el-GR" sz="1500" dirty="0">
                <a:latin typeface="Arial (Body)"/>
                <a:cs typeface="Times New Roman" panose="02020603050405020304" pitchFamily="18" charset="0"/>
              </a:rPr>
              <a:t>Η ιδιότητα «</a:t>
            </a:r>
            <a:r>
              <a:rPr lang="en-US" sz="1500" dirty="0">
                <a:latin typeface="Arial (Body)"/>
                <a:cs typeface="Times New Roman" panose="02020603050405020304" pitchFamily="18" charset="0"/>
              </a:rPr>
              <a:t>Temporary</a:t>
            </a:r>
            <a:r>
              <a:rPr lang="el-GR" sz="1500" dirty="0">
                <a:latin typeface="Arial (Body)"/>
                <a:cs typeface="Times New Roman" panose="02020603050405020304" pitchFamily="18" charset="0"/>
              </a:rPr>
              <a:t>» θα κάνει τη διάρκεια ζωής ενός αντικειμένου σύμφωνη με κάποιο χρονικό διάστημα, οπότε θα εξαφανιστεί μετά από κάποιο χρονικό διάστημα - μπορεί να είναι χρήσιμο να δημιουργηθεί κάποιο προσωρινό αντικείμενο όπως μια σφαίρα που εκτοξεύθηκε από ένα κανόνι. </a:t>
            </a:r>
            <a:r>
              <a:rPr lang="en-US" sz="1500" dirty="0">
                <a:latin typeface="Arial (Body)"/>
                <a:cs typeface="Times New Roman" panose="02020603050405020304" pitchFamily="18" charset="0"/>
              </a:rPr>
              <a:t> </a:t>
            </a:r>
            <a:endParaRPr lang="el-GR" sz="1500" dirty="0">
              <a:latin typeface="Arial (Body)"/>
              <a:cs typeface="Times New Roman" panose="02020603050405020304" pitchFamily="18" charset="0"/>
            </a:endParaRPr>
          </a:p>
          <a:p>
            <a:pPr marL="914400" lvl="1" indent="-4572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ü"/>
            </a:pPr>
            <a:r>
              <a:rPr lang="el-GR" sz="1500" dirty="0">
                <a:latin typeface="Arial (Body)"/>
                <a:cs typeface="Times New Roman" panose="02020603050405020304" pitchFamily="18" charset="0"/>
              </a:rPr>
              <a:t>Οι επιλογές «</a:t>
            </a:r>
            <a:r>
              <a:rPr lang="en-US" sz="1500" dirty="0">
                <a:latin typeface="Arial (Body)"/>
                <a:cs typeface="Times New Roman" panose="02020603050405020304" pitchFamily="18" charset="0"/>
              </a:rPr>
              <a:t>Flexible Path</a:t>
            </a:r>
            <a:r>
              <a:rPr lang="el-GR" sz="1500" dirty="0">
                <a:latin typeface="Arial (Body)"/>
                <a:cs typeface="Times New Roman" panose="02020603050405020304" pitchFamily="18" charset="0"/>
              </a:rPr>
              <a:t>» μπορούν να προσαρμόσουν τα αποτελέσματα της απαλότητας, της βαρύτητας, της έλξης, του ανέμου, της έντασης, των δυνάμεων στο X/Y/Z (χρήσιμο για τη δημιουργία αντικειμένων που επηρεάζονται από τον άνεμο, όπως μια σημαία) </a:t>
            </a:r>
          </a:p>
        </p:txBody>
      </p:sp>
    </p:spTree>
    <p:extLst>
      <p:ext uri="{BB962C8B-B14F-4D97-AF65-F5344CB8AC3E}">
        <p14:creationId xmlns:p14="http://schemas.microsoft.com/office/powerpoint/2010/main" val="32844774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2611</TotalTime>
  <Words>745</Words>
  <Application>Microsoft Office PowerPoint</Application>
  <PresentationFormat>On-screen Show (4:3)</PresentationFormat>
  <Paragraphs>34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Arial </vt:lpstr>
      <vt:lpstr>Arial (Body)</vt:lpstr>
      <vt:lpstr>Arial Black</vt:lpstr>
      <vt:lpstr>Calibri</vt:lpstr>
      <vt:lpstr>Verdana</vt:lpstr>
      <vt:lpstr>Wingdings</vt:lpstr>
      <vt:lpstr>Základné</vt:lpstr>
      <vt:lpstr>4. Δημιουργία Τρισδιάστατου Περιεχομένου</vt:lpstr>
      <vt:lpstr>Τρισδιαστατα αντικειμενα</vt:lpstr>
      <vt:lpstr>ΔΗΜΙΟΥΡΓΙΑ ΚΑΙ ΕΠΕΞΕΡΓΑΣΙΑ</vt:lpstr>
      <vt:lpstr>ΕΠΕΞΕΡΓΑΣΙΑ ΑντικειμΕνων</vt:lpstr>
      <vt:lpstr>ΧΕΙΡΑΓΩΓΗΣΗ ΑΝΤΙΚΕΙΜΕΝΩΝ</vt:lpstr>
      <vt:lpstr>ΣΥΝΔΕΔΕΜΕΝΑ ΣΥΝΟΛΑ</vt:lpstr>
      <vt:lpstr>ΔΙΑΧΕΙΡΙΣΗ ΑΝΤΙΚΕΙΜΕΝΩΝ</vt:lpstr>
      <vt:lpstr>ΧΡΗΣΙΜΕΣ ΕΠΙΛΟΓΕΣ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lastModifiedBy>Athanasios Christopoulos</cp:lastModifiedBy>
  <cp:revision>192</cp:revision>
  <cp:lastPrinted>2019-02-12T08:21:40Z</cp:lastPrinted>
  <dcterms:created xsi:type="dcterms:W3CDTF">2019-02-10T21:49:04Z</dcterms:created>
  <dcterms:modified xsi:type="dcterms:W3CDTF">2022-09-17T07:31:06Z</dcterms:modified>
</cp:coreProperties>
</file>