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57" r:id="rId3"/>
    <p:sldId id="308" r:id="rId4"/>
    <p:sldId id="307" r:id="rId5"/>
    <p:sldId id="309" r:id="rId6"/>
    <p:sldId id="310" r:id="rId7"/>
    <p:sldId id="311" r:id="rId8"/>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p:scale>
          <a:sx n="75" d="100"/>
          <a:sy n="75" d="100"/>
        </p:scale>
        <p:origin x="2472" y="7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17. 9. 2022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17. 9. 2022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17. 9. 2022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freesound.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a:lstStyle/>
          <a:p>
            <a:pPr algn="ct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6.	</a:t>
            </a:r>
            <a:r>
              <a:rPr lang="el-GR" sz="4000" b="1" dirty="0">
                <a:solidFill>
                  <a:schemeClr val="accent6">
                    <a:lumMod val="75000"/>
                  </a:schemeClr>
                </a:solidFill>
                <a:latin typeface="Calibri" panose="020F0502020204030204" pitchFamily="34" charset="0"/>
                <a:cs typeface="Calibri" panose="020F0502020204030204" pitchFamily="34" charset="0"/>
              </a:rPr>
              <a:t>Κινήσεις, Ήχοι, Εξαρτήματα</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a:spAutoFit/>
          </a:bodyPr>
          <a:lstStyle/>
          <a:p>
            <a:pPr algn="ctr"/>
            <a:r>
              <a:rPr lang="en-US" dirty="0">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759614"/>
          </a:xfrm>
        </p:spPr>
        <p:txBody>
          <a:bodyPr/>
          <a:lstStyle/>
          <a:p>
            <a:r>
              <a:rPr lang="el-GR" dirty="0" err="1"/>
              <a:t>κινησεισ</a:t>
            </a:r>
            <a:endParaRPr lang="en-US" dirty="0"/>
          </a:p>
        </p:txBody>
      </p:sp>
      <p:sp>
        <p:nvSpPr>
          <p:cNvPr id="3" name="Content Placeholder 2"/>
          <p:cNvSpPr>
            <a:spLocks noGrp="1"/>
          </p:cNvSpPr>
          <p:nvPr>
            <p:ph idx="1"/>
          </p:nvPr>
        </p:nvSpPr>
        <p:spPr>
          <a:xfrm>
            <a:off x="179512" y="1772816"/>
            <a:ext cx="8712968" cy="324036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Οι «κινήσεις» (</a:t>
            </a:r>
            <a:r>
              <a:rPr lang="en-US" sz="1800" b="0" dirty="0">
                <a:latin typeface="Arial (Body)"/>
                <a:cs typeface="Times New Roman" panose="02020603050405020304" pitchFamily="18" charset="0"/>
              </a:rPr>
              <a:t>animations</a:t>
            </a:r>
            <a:r>
              <a:rPr lang="el-GR" sz="1800" b="0" dirty="0">
                <a:latin typeface="Arial (Body)"/>
                <a:cs typeface="Times New Roman" panose="02020603050405020304" pitchFamily="18" charset="0"/>
              </a:rPr>
              <a:t>) είναι αρχεία που καθορίζουν συγκεκριμένες κινήσεις που πραγματοποιεί ένα </a:t>
            </a:r>
            <a:r>
              <a:rPr lang="el-GR" sz="1800" b="0" dirty="0" err="1">
                <a:latin typeface="Arial (Body)"/>
                <a:cs typeface="Times New Roman" panose="02020603050405020304" pitchFamily="18" charset="0"/>
              </a:rPr>
              <a:t>avatar</a:t>
            </a:r>
            <a:r>
              <a:rPr lang="el-GR" sz="1800" b="0" dirty="0">
                <a:latin typeface="Arial (Body)"/>
                <a:cs typeface="Times New Roman" panose="02020603050405020304" pitchFamily="18" charset="0"/>
              </a:rPr>
              <a:t>.</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Η μορφή αρχείου που χρησιμοποιείται είναι «</a:t>
            </a:r>
            <a:r>
              <a:rPr lang="el-GR" sz="1800" b="0" dirty="0" err="1">
                <a:latin typeface="Arial (Body)"/>
                <a:cs typeface="Times New Roman" panose="02020603050405020304" pitchFamily="18" charset="0"/>
              </a:rPr>
              <a:t>bvh</a:t>
            </a:r>
            <a:r>
              <a:rPr lang="el-GR" sz="1800" b="0" dirty="0">
                <a:latin typeface="Arial (Body)"/>
                <a:cs typeface="Times New Roman" panose="02020603050405020304" pitchFamily="18" charset="0"/>
              </a:rPr>
              <a:t>» και περιέχει δεδομένα καταγραφής κίνησης για τρισδιάστατο χαρακτήρα.</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Ορισμένες βασικές κινήσεις είναι ενσωματωμένες στο OpenSimulator και μπορούν να χρησιμοποιηθούν με το όνομά τους από </a:t>
            </a:r>
            <a:r>
              <a:rPr lang="en-US" sz="1800" b="0" dirty="0">
                <a:latin typeface="Arial (Body)"/>
                <a:cs typeface="Times New Roman" panose="02020603050405020304" pitchFamily="18" charset="0"/>
              </a:rPr>
              <a:t>scripts</a:t>
            </a:r>
            <a:r>
              <a:rPr lang="el-GR" sz="1800" b="0" dirty="0">
                <a:latin typeface="Arial (Body)"/>
                <a:cs typeface="Times New Roman" panose="02020603050405020304" pitchFamily="18" charset="0"/>
              </a:rPr>
              <a:t>, όπως παρουσιάζεται σε επόμενα κεφάλαια</a:t>
            </a:r>
            <a:r>
              <a:rPr lang="en-US" sz="1800" b="0" dirty="0">
                <a:latin typeface="Arial (Body)"/>
                <a:cs typeface="Times New Roman" panose="02020603050405020304"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err="1"/>
              <a:t>κινησεισ</a:t>
            </a:r>
            <a:endParaRPr lang="en-US" dirty="0"/>
          </a:p>
        </p:txBody>
      </p:sp>
      <p:sp>
        <p:nvSpPr>
          <p:cNvPr id="3" name="Content Placeholder 2"/>
          <p:cNvSpPr>
            <a:spLocks noGrp="1"/>
          </p:cNvSpPr>
          <p:nvPr>
            <p:ph idx="1"/>
          </p:nvPr>
        </p:nvSpPr>
        <p:spPr>
          <a:xfrm>
            <a:off x="179512" y="1772816"/>
            <a:ext cx="8712968" cy="1944216"/>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Μια μεγάλη ποικιλία κοινών κινήσεων για τα </a:t>
            </a:r>
            <a:r>
              <a:rPr lang="el-GR" sz="1800" b="0" dirty="0" err="1">
                <a:latin typeface="Arial (Body)"/>
                <a:cs typeface="Times New Roman" panose="02020603050405020304" pitchFamily="18" charset="0"/>
              </a:rPr>
              <a:t>avatars</a:t>
            </a:r>
            <a:r>
              <a:rPr lang="el-GR" sz="1800" b="0" dirty="0">
                <a:latin typeface="Arial (Body)"/>
                <a:cs typeface="Times New Roman" panose="02020603050405020304" pitchFamily="18" charset="0"/>
              </a:rPr>
              <a:t> μπορεί να βρεθεί διαδικτυακά</a:t>
            </a:r>
            <a:r>
              <a:rPr lang="en-US" sz="1800" b="0" dirty="0">
                <a:latin typeface="Arial (Body)"/>
                <a:cs typeface="Times New Roman" panose="02020603050405020304" pitchFamily="18" charset="0"/>
              </a:rPr>
              <a:t>. </a:t>
            </a:r>
            <a:endParaRPr lang="el-GR" sz="18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προσαρμοσμένες κινήσεις, μπορεί να χρησιμοποιηθεί λογισμικό όπως το </a:t>
            </a:r>
            <a:r>
              <a:rPr lang="en-US" sz="1800" b="0" dirty="0" err="1">
                <a:latin typeface="Arial (Body)"/>
                <a:cs typeface="Times New Roman" panose="02020603050405020304" pitchFamily="18" charset="0"/>
              </a:rPr>
              <a:t>QAvimator</a:t>
            </a:r>
            <a:r>
              <a:rPr lang="el-GR" sz="1800" b="0" dirty="0">
                <a:latin typeface="Arial (Body)"/>
                <a:cs typeface="Times New Roman" panose="02020603050405020304" pitchFamily="18" charset="0"/>
              </a:rPr>
              <a:t> και το </a:t>
            </a:r>
            <a:r>
              <a:rPr lang="en-US" sz="1800" b="0" dirty="0" err="1">
                <a:latin typeface="Arial (Body)"/>
                <a:cs typeface="Times New Roman" panose="02020603050405020304" pitchFamily="18" charset="0"/>
              </a:rPr>
              <a:t>BVHacker</a:t>
            </a:r>
            <a:r>
              <a:rPr lang="el-GR" sz="1800" b="0" dirty="0">
                <a:latin typeface="Arial (Body)"/>
                <a:cs typeface="Times New Roman" panose="02020603050405020304" pitchFamily="18" charset="0"/>
              </a:rPr>
              <a:t>.</a:t>
            </a:r>
            <a:endParaRPr lang="en-US" sz="1800" b="0" dirty="0">
              <a:latin typeface="Arial (Body)"/>
              <a:cs typeface="Times New Roman" panose="02020603050405020304" pitchFamily="18" charset="0"/>
            </a:endParaRPr>
          </a:p>
        </p:txBody>
      </p:sp>
    </p:spTree>
    <p:extLst>
      <p:ext uri="{BB962C8B-B14F-4D97-AF65-F5344CB8AC3E}">
        <p14:creationId xmlns:p14="http://schemas.microsoft.com/office/powerpoint/2010/main" val="1987370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759614"/>
          </a:xfrm>
        </p:spPr>
        <p:txBody>
          <a:bodyPr/>
          <a:lstStyle/>
          <a:p>
            <a:r>
              <a:rPr lang="el-GR" dirty="0" err="1"/>
              <a:t>ηχοι</a:t>
            </a:r>
            <a:endParaRPr lang="en-US" dirty="0"/>
          </a:p>
        </p:txBody>
      </p:sp>
      <p:sp>
        <p:nvSpPr>
          <p:cNvPr id="3" name="Content Placeholder 2"/>
          <p:cNvSpPr>
            <a:spLocks noGrp="1"/>
          </p:cNvSpPr>
          <p:nvPr>
            <p:ph idx="1"/>
          </p:nvPr>
        </p:nvSpPr>
        <p:spPr>
          <a:xfrm>
            <a:off x="107504" y="1772816"/>
            <a:ext cx="8712968" cy="2808312"/>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Οι ήχοι είναι ένας πολύ καλός τρόπος για να γίνει ο Εικονικός Κόσμος πιο ενδιαφέρων και ελκυστικός. Τα αποσπάσματα ήχων (που ανεβαίνουν στον κόσμο ως .</a:t>
            </a:r>
            <a:r>
              <a:rPr lang="el-GR" sz="1800" b="0" dirty="0" err="1">
                <a:latin typeface="Arial (Body)"/>
                <a:cs typeface="Times New Roman" panose="02020603050405020304" pitchFamily="18" charset="0"/>
              </a:rPr>
              <a:t>wav</a:t>
            </a:r>
            <a:r>
              <a:rPr lang="el-GR" sz="1800" b="0" dirty="0">
                <a:latin typeface="Arial (Body)"/>
                <a:cs typeface="Times New Roman" panose="02020603050405020304" pitchFamily="18" charset="0"/>
              </a:rPr>
              <a:t> αρχεία ήχου) μπορούν να χρησιμοποιηθούν μέσα σε αντικείμενα (με </a:t>
            </a:r>
            <a:r>
              <a:rPr lang="el-GR" sz="1800" b="0" dirty="0" err="1">
                <a:latin typeface="Arial (Body)"/>
                <a:cs typeface="Times New Roman" panose="02020603050405020304" pitchFamily="18" charset="0"/>
              </a:rPr>
              <a:t>scripts</a:t>
            </a:r>
            <a:r>
              <a:rPr lang="el-GR" sz="1800" b="0" dirty="0">
                <a:latin typeface="Arial (Body)"/>
                <a:cs typeface="Times New Roman" panose="02020603050405020304" pitchFamily="18" charset="0"/>
              </a:rPr>
              <a:t>) και ως μέρος των χειρονομιών</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Οι τρέχουσες μορφές ήχου στο OpenSimulator είναι PCM WAVE (.</a:t>
            </a:r>
            <a:r>
              <a:rPr lang="el-GR" sz="1800" b="0" dirty="0" err="1">
                <a:latin typeface="Arial (Body)"/>
                <a:cs typeface="Times New Roman" panose="02020603050405020304" pitchFamily="18" charset="0"/>
              </a:rPr>
              <a:t>wav</a:t>
            </a:r>
            <a:r>
              <a:rPr lang="el-GR" sz="1800" b="0" dirty="0">
                <a:latin typeface="Arial (Body)"/>
                <a:cs typeface="Times New Roman" panose="02020603050405020304" pitchFamily="18" charset="0"/>
              </a:rPr>
              <a:t>) 16-bit/44.1KHz/</a:t>
            </a:r>
            <a:r>
              <a:rPr lang="el-GR" sz="1800" b="0" dirty="0" err="1">
                <a:latin typeface="Arial (Body)"/>
                <a:cs typeface="Times New Roman" panose="02020603050405020304" pitchFamily="18" charset="0"/>
              </a:rPr>
              <a:t>mono</a:t>
            </a:r>
            <a:r>
              <a:rPr lang="el-GR" sz="1800" b="0" dirty="0">
                <a:latin typeface="Arial (Body)"/>
                <a:cs typeface="Times New Roman" panose="02020603050405020304" pitchFamily="18" charset="0"/>
              </a:rPr>
              <a:t> ή στερεοφωνικό με μέγιστο μήκος 10,00 δευτερόλεπτα</a:t>
            </a:r>
            <a:r>
              <a:rPr lang="en-US" sz="1800" b="0" dirty="0">
                <a:latin typeface="Arial (Body)"/>
                <a:cs typeface="Times New Roman" panose="02020603050405020304" pitchFamily="18" charset="0"/>
              </a:rPr>
              <a:t>. </a:t>
            </a:r>
            <a:endParaRPr lang="en-US" sz="1800" dirty="0">
              <a:latin typeface="Arial (Body)"/>
              <a:cs typeface="Times New Roman" panose="02020603050405020304" pitchFamily="18" charset="0"/>
            </a:endParaRPr>
          </a:p>
        </p:txBody>
      </p:sp>
    </p:spTree>
    <p:extLst>
      <p:ext uri="{BB962C8B-B14F-4D97-AF65-F5344CB8AC3E}">
        <p14:creationId xmlns:p14="http://schemas.microsoft.com/office/powerpoint/2010/main" val="224156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58534"/>
            <a:ext cx="5791200" cy="759614"/>
          </a:xfrm>
        </p:spPr>
        <p:txBody>
          <a:bodyPr/>
          <a:lstStyle/>
          <a:p>
            <a:r>
              <a:rPr lang="el-GR" dirty="0" err="1"/>
              <a:t>ηχοι</a:t>
            </a:r>
            <a:endParaRPr lang="en-US" dirty="0"/>
          </a:p>
        </p:txBody>
      </p:sp>
      <p:sp>
        <p:nvSpPr>
          <p:cNvPr id="3" name="Content Placeholder 2"/>
          <p:cNvSpPr>
            <a:spLocks noGrp="1"/>
          </p:cNvSpPr>
          <p:nvPr>
            <p:ph idx="1"/>
          </p:nvPr>
        </p:nvSpPr>
        <p:spPr>
          <a:xfrm>
            <a:off x="107504" y="1518447"/>
            <a:ext cx="8712968" cy="4824536"/>
          </a:xfrm>
        </p:spPr>
        <p:txBody>
          <a:bodyPr>
            <a:normAutofit/>
          </a:bodyPr>
          <a:lstStyle/>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Μια μεγάλη βάση δεδομένων με ήχους που έχουν </a:t>
            </a:r>
            <a:r>
              <a:rPr lang="el-GR" sz="1600" b="0" dirty="0" err="1">
                <a:latin typeface="Arial (Body)"/>
                <a:cs typeface="Times New Roman" panose="02020603050405020304" pitchFamily="18" charset="0"/>
              </a:rPr>
              <a:t>αδειοδοτηθεί</a:t>
            </a:r>
            <a:r>
              <a:rPr lang="el-GR" sz="1600" b="0" dirty="0">
                <a:latin typeface="Arial (Body)"/>
                <a:cs typeface="Times New Roman" panose="02020603050405020304" pitchFamily="18" charset="0"/>
              </a:rPr>
              <a:t> (CC </a:t>
            </a:r>
            <a:r>
              <a:rPr lang="el-GR" sz="1600" b="0" dirty="0" err="1">
                <a:latin typeface="Arial (Body)"/>
                <a:cs typeface="Times New Roman" panose="02020603050405020304" pitchFamily="18" charset="0"/>
              </a:rPr>
              <a:t>licensed</a:t>
            </a:r>
            <a:r>
              <a:rPr lang="el-GR" sz="1600" b="0" dirty="0">
                <a:latin typeface="Arial (Body)"/>
                <a:cs typeface="Times New Roman" panose="02020603050405020304" pitchFamily="18" charset="0"/>
              </a:rPr>
              <a:t>) μπορεί να βρεθεί εδώ</a:t>
            </a:r>
            <a:r>
              <a:rPr lang="en-US" sz="1600" b="0" dirty="0">
                <a:latin typeface="Arial (Body)"/>
                <a:cs typeface="Times New Roman" panose="02020603050405020304" pitchFamily="18" charset="0"/>
              </a:rPr>
              <a:t>:</a:t>
            </a:r>
            <a:r>
              <a:rPr lang="el-GR" sz="1600" b="0" dirty="0">
                <a:latin typeface="Arial (Body)"/>
                <a:cs typeface="Times New Roman" panose="02020603050405020304" pitchFamily="18" charset="0"/>
              </a:rPr>
              <a:t> </a:t>
            </a:r>
            <a:r>
              <a:rPr lang="en-US" sz="1600" b="0" dirty="0">
                <a:latin typeface="Arial (Body)"/>
                <a:cs typeface="Times New Roman" panose="02020603050405020304" pitchFamily="18" charset="0"/>
                <a:hlinkClick r:id="rId2"/>
              </a:rPr>
              <a:t>https://freesound.org/</a:t>
            </a:r>
            <a:endParaRPr lang="en-US" sz="16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Εάν χρησιμοποιείτε το </a:t>
            </a:r>
            <a:r>
              <a:rPr lang="el-GR" sz="1600" b="0" dirty="0" err="1">
                <a:latin typeface="Arial (Body)"/>
                <a:cs typeface="Times New Roman" panose="02020603050405020304" pitchFamily="18" charset="0"/>
              </a:rPr>
              <a:t>Audacity</a:t>
            </a:r>
            <a:r>
              <a:rPr lang="el-GR" sz="1600" b="0" dirty="0">
                <a:latin typeface="Arial (Body)"/>
                <a:cs typeface="Times New Roman" panose="02020603050405020304" pitchFamily="18" charset="0"/>
              </a:rPr>
              <a:t>, μπορείτε να ανοίξετε ένα αρχείο ήχου και να χρησιμοποιήσετε τα ακόλουθα βήματα πριν από την προσθήκη σε ένα πρόγραμμα προβολής </a:t>
            </a:r>
            <a:r>
              <a:rPr lang="en-US" sz="1600" b="0" dirty="0">
                <a:latin typeface="Arial (Body)"/>
                <a:cs typeface="Times New Roman" panose="02020603050405020304" pitchFamily="18" charset="0"/>
              </a:rPr>
              <a:t>:</a:t>
            </a:r>
          </a:p>
          <a:p>
            <a:pPr marL="800100" lvl="1" indent="-342900" algn="just">
              <a:lnSpc>
                <a:spcPct val="150000"/>
              </a:lnSpc>
              <a:spcBef>
                <a:spcPts val="600"/>
              </a:spcBef>
              <a:spcAft>
                <a:spcPts val="600"/>
              </a:spcAft>
              <a:buClrTx/>
              <a:buFont typeface="+mj-lt"/>
              <a:buAutoNum type="arabicPeriod"/>
            </a:pPr>
            <a:r>
              <a:rPr lang="el-GR" sz="1600" b="0" dirty="0">
                <a:latin typeface="Arial (Body)"/>
                <a:cs typeface="Times New Roman" panose="02020603050405020304" pitchFamily="18" charset="0"/>
              </a:rPr>
              <a:t>Επιλογή «</a:t>
            </a:r>
            <a:r>
              <a:rPr lang="en-US" sz="1600" b="0" dirty="0">
                <a:latin typeface="Arial (Body)"/>
                <a:cs typeface="Times New Roman" panose="02020603050405020304" pitchFamily="18" charset="0"/>
              </a:rPr>
              <a:t>Tracks </a:t>
            </a:r>
            <a:r>
              <a:rPr lang="el-GR" sz="1600" b="0" dirty="0">
                <a:latin typeface="Arial (Body)"/>
                <a:cs typeface="Times New Roman" panose="02020603050405020304" pitchFamily="18" charset="0"/>
                <a:sym typeface="Wingdings" panose="05000000000000000000" pitchFamily="2" charset="2"/>
              </a:rPr>
              <a:t></a:t>
            </a:r>
            <a:r>
              <a:rPr lang="el-GR" sz="1600" b="0" dirty="0">
                <a:latin typeface="Arial (Body)"/>
                <a:cs typeface="Times New Roman" panose="02020603050405020304" pitchFamily="18" charset="0"/>
              </a:rPr>
              <a:t> </a:t>
            </a:r>
            <a:r>
              <a:rPr lang="en-US" sz="1600" b="0" dirty="0">
                <a:latin typeface="Arial (Body)"/>
                <a:cs typeface="Times New Roman" panose="02020603050405020304" pitchFamily="18" charset="0"/>
              </a:rPr>
              <a:t>Resample</a:t>
            </a:r>
            <a:r>
              <a:rPr lang="el-GR" sz="1600" b="0" dirty="0">
                <a:latin typeface="Arial (Body)"/>
                <a:cs typeface="Times New Roman" panose="02020603050405020304" pitchFamily="18" charset="0"/>
              </a:rPr>
              <a:t>...» για τον καθορισμό του ρυθμού δειγματοληψίας σε 44100</a:t>
            </a:r>
          </a:p>
          <a:p>
            <a:pPr marL="914400" lvl="1" indent="-457200" algn="just">
              <a:lnSpc>
                <a:spcPct val="150000"/>
              </a:lnSpc>
              <a:spcBef>
                <a:spcPts val="600"/>
              </a:spcBef>
              <a:spcAft>
                <a:spcPts val="600"/>
              </a:spcAft>
              <a:buClrTx/>
              <a:buFont typeface="+mj-lt"/>
              <a:buAutoNum type="arabicPeriod"/>
            </a:pPr>
            <a:r>
              <a:rPr lang="el-GR" sz="1600" dirty="0">
                <a:latin typeface="Arial (Body)"/>
                <a:cs typeface="Times New Roman" panose="02020603050405020304" pitchFamily="18" charset="0"/>
              </a:rPr>
              <a:t>Επιλογή «</a:t>
            </a:r>
            <a:r>
              <a:rPr lang="en-US" sz="1600" dirty="0">
                <a:latin typeface="Arial (Body)"/>
                <a:cs typeface="Times New Roman" panose="02020603050405020304" pitchFamily="18" charset="0"/>
              </a:rPr>
              <a:t>Tracks </a:t>
            </a:r>
            <a:r>
              <a:rPr lang="el-GR" sz="1600" dirty="0">
                <a:latin typeface="Arial (Body)"/>
                <a:cs typeface="Times New Roman" panose="02020603050405020304" pitchFamily="18" charset="0"/>
                <a:sym typeface="Wingdings" panose="05000000000000000000" pitchFamily="2" charset="2"/>
              </a:rPr>
              <a:t></a:t>
            </a:r>
            <a:r>
              <a:rPr lang="el-GR" sz="1600" dirty="0">
                <a:latin typeface="Arial (Body)"/>
                <a:cs typeface="Times New Roman" panose="02020603050405020304" pitchFamily="18" charset="0"/>
              </a:rPr>
              <a:t> </a:t>
            </a:r>
            <a:r>
              <a:rPr lang="en-US" sz="1600" dirty="0">
                <a:latin typeface="Arial (Body)"/>
                <a:cs typeface="Times New Roman" panose="02020603050405020304" pitchFamily="18" charset="0"/>
              </a:rPr>
              <a:t>Mix </a:t>
            </a:r>
            <a:r>
              <a:rPr lang="el-GR" sz="1600" dirty="0">
                <a:latin typeface="Arial (Body)"/>
                <a:cs typeface="Times New Roman" panose="02020603050405020304" pitchFamily="18" charset="0"/>
                <a:sym typeface="Wingdings" panose="05000000000000000000" pitchFamily="2" charset="2"/>
              </a:rPr>
              <a:t></a:t>
            </a:r>
            <a:r>
              <a:rPr lang="el-GR" sz="1600" dirty="0">
                <a:latin typeface="Arial (Body)"/>
                <a:cs typeface="Times New Roman" panose="02020603050405020304" pitchFamily="18" charset="0"/>
              </a:rPr>
              <a:t> </a:t>
            </a:r>
            <a:r>
              <a:rPr lang="en-US" sz="1600" dirty="0">
                <a:latin typeface="Arial (Body)"/>
                <a:cs typeface="Times New Roman" panose="02020603050405020304" pitchFamily="18" charset="0"/>
              </a:rPr>
              <a:t>Mix Stereo down to Mono</a:t>
            </a:r>
            <a:r>
              <a:rPr lang="el-GR" sz="1600" dirty="0">
                <a:latin typeface="Arial (Body)"/>
                <a:cs typeface="Times New Roman" panose="02020603050405020304" pitchFamily="18" charset="0"/>
              </a:rPr>
              <a:t>» για τη μετατροπή σε μονοφωνικό</a:t>
            </a:r>
            <a:r>
              <a:rPr lang="en-US" sz="160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mj-lt"/>
              <a:buAutoNum type="arabicPeriod"/>
            </a:pPr>
            <a:r>
              <a:rPr lang="el-GR" sz="1600" dirty="0">
                <a:latin typeface="Arial (Body)"/>
                <a:cs typeface="Times New Roman" panose="02020603050405020304" pitchFamily="18" charset="0"/>
              </a:rPr>
              <a:t>Εξαγωγή του αρχείου ως ".</a:t>
            </a:r>
            <a:r>
              <a:rPr lang="el-GR" sz="1600" dirty="0" err="1">
                <a:latin typeface="Arial (Body)"/>
                <a:cs typeface="Times New Roman" panose="02020603050405020304" pitchFamily="18" charset="0"/>
              </a:rPr>
              <a:t>wav</a:t>
            </a:r>
            <a:r>
              <a:rPr lang="el-GR" sz="1600" dirty="0">
                <a:latin typeface="Arial (Body)"/>
                <a:cs typeface="Times New Roman" panose="02020603050405020304" pitchFamily="18" charset="0"/>
              </a:rPr>
              <a:t>" επιλέγοντας την κωδικοποίηση «</a:t>
            </a:r>
            <a:r>
              <a:rPr lang="en-US" sz="1600" dirty="0">
                <a:latin typeface="Arial (Body)"/>
                <a:cs typeface="Times New Roman" panose="02020603050405020304" pitchFamily="18" charset="0"/>
              </a:rPr>
              <a:t>Signed</a:t>
            </a:r>
            <a:r>
              <a:rPr lang="el-GR" sz="1600" dirty="0">
                <a:latin typeface="Arial (Body)"/>
                <a:cs typeface="Times New Roman" panose="02020603050405020304" pitchFamily="18" charset="0"/>
              </a:rPr>
              <a:t> 16-</a:t>
            </a:r>
            <a:r>
              <a:rPr lang="en-US" sz="1600" dirty="0">
                <a:latin typeface="Arial (Body)"/>
                <a:cs typeface="Times New Roman" panose="02020603050405020304" pitchFamily="18" charset="0"/>
              </a:rPr>
              <a:t>bit PCM</a:t>
            </a:r>
            <a:r>
              <a:rPr lang="el-GR" sz="1600" dirty="0">
                <a:latin typeface="Arial (Body)"/>
                <a:cs typeface="Times New Roman" panose="02020603050405020304" pitchFamily="18" charset="0"/>
              </a:rPr>
              <a:t>»</a:t>
            </a:r>
            <a:endParaRPr lang="en-US" sz="1600" dirty="0">
              <a:latin typeface="Arial (Body)"/>
              <a:cs typeface="Times New Roman" panose="02020603050405020304" pitchFamily="18" charset="0"/>
            </a:endParaRPr>
          </a:p>
        </p:txBody>
      </p:sp>
    </p:spTree>
    <p:extLst>
      <p:ext uri="{BB962C8B-B14F-4D97-AF65-F5344CB8AC3E}">
        <p14:creationId xmlns:p14="http://schemas.microsoft.com/office/powerpoint/2010/main" val="1030384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εξαρτηματα</a:t>
            </a:r>
            <a:endParaRPr lang="en-US" dirty="0"/>
          </a:p>
        </p:txBody>
      </p:sp>
      <p:sp>
        <p:nvSpPr>
          <p:cNvPr id="3" name="Content Placeholder 2"/>
          <p:cNvSpPr>
            <a:spLocks noGrp="1"/>
          </p:cNvSpPr>
          <p:nvPr>
            <p:ph idx="1"/>
          </p:nvPr>
        </p:nvSpPr>
        <p:spPr>
          <a:xfrm>
            <a:off x="179512" y="1772816"/>
            <a:ext cx="8712968" cy="3672408"/>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Τα «εξαρτήματα» (</a:t>
            </a:r>
            <a:r>
              <a:rPr lang="en-US" sz="1800" b="0" dirty="0">
                <a:latin typeface="Arial (Body)"/>
                <a:cs typeface="Times New Roman" panose="02020603050405020304" pitchFamily="18" charset="0"/>
              </a:rPr>
              <a:t>attachments</a:t>
            </a:r>
            <a:r>
              <a:rPr lang="el-GR" sz="1800" b="0" dirty="0">
                <a:latin typeface="Arial (Body)"/>
                <a:cs typeface="Times New Roman" panose="02020603050405020304" pitchFamily="18" charset="0"/>
              </a:rPr>
              <a:t>) είναι τρισδιάστατα αντικείμενα (απλό </a:t>
            </a:r>
            <a:r>
              <a:rPr lang="en-US" sz="1800" b="0" dirty="0">
                <a:latin typeface="Arial (Body)"/>
                <a:cs typeface="Times New Roman" panose="02020603050405020304" pitchFamily="18" charset="0"/>
              </a:rPr>
              <a:t>prim</a:t>
            </a:r>
            <a:r>
              <a:rPr lang="el-GR" sz="1800" b="0" dirty="0">
                <a:latin typeface="Arial (Body)"/>
                <a:cs typeface="Times New Roman" panose="02020603050405020304" pitchFamily="18" charset="0"/>
              </a:rPr>
              <a:t> ή συνδεδεμένο σύνολο) που μπορεί να φορέσει ένα avatar σε ένα συγκεκριμένο μέρος του σώματός του (για παράδειγμα ένα καπέλο τοποθετημένο στο κεφάλι του avatar</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Μπορεί να χρησιμοποιηθεί οποιοδήποτε τρισδιάστατο αντικείμενο (απλό </a:t>
            </a:r>
            <a:r>
              <a:rPr lang="en-US" sz="1800" b="0" dirty="0">
                <a:latin typeface="Arial (Body)"/>
                <a:cs typeface="Times New Roman" panose="02020603050405020304" pitchFamily="18" charset="0"/>
              </a:rPr>
              <a:t>prim</a:t>
            </a:r>
            <a:r>
              <a:rPr lang="el-GR" sz="1800" b="0" dirty="0">
                <a:latin typeface="Arial (Body)"/>
                <a:cs typeface="Times New Roman" panose="02020603050405020304" pitchFamily="18" charset="0"/>
              </a:rPr>
              <a:t> ή συνδεδεμένο σύνολο) ως εξάρτημα, που βρίσκεται στο </a:t>
            </a:r>
            <a:r>
              <a:rPr lang="en-US" sz="1800" b="0" dirty="0">
                <a:latin typeface="Arial (Body)"/>
                <a:cs typeface="Times New Roman" panose="02020603050405020304" pitchFamily="18" charset="0"/>
              </a:rPr>
              <a:t>inventory</a:t>
            </a:r>
            <a:r>
              <a:rPr lang="el-GR" sz="1800" b="0" dirty="0">
                <a:latin typeface="Arial (Body)"/>
                <a:cs typeface="Times New Roman" panose="02020603050405020304" pitchFamily="18" charset="0"/>
              </a:rPr>
              <a:t>, κάνοντας δεξί κλικ και επιλέγοντας «Επισύναψη σε» (</a:t>
            </a:r>
            <a:r>
              <a:rPr lang="en-US" sz="1800" b="0" dirty="0">
                <a:latin typeface="Arial (Body)"/>
                <a:cs typeface="Times New Roman" panose="02020603050405020304" pitchFamily="18" charset="0"/>
              </a:rPr>
              <a:t>Attach To</a:t>
            </a:r>
            <a:r>
              <a:rPr lang="el-GR" sz="1800" b="0" dirty="0">
                <a:latin typeface="Arial (Body)"/>
                <a:cs typeface="Times New Roman" panose="02020603050405020304" pitchFamily="18" charset="0"/>
              </a:rPr>
              <a:t>) και επιλέγοντας μία από τις διαθέσιμες θέσεις στο σώμα</a:t>
            </a:r>
            <a:r>
              <a:rPr lang="en-US" sz="1800" b="0" dirty="0">
                <a:latin typeface="Arial (Body)"/>
                <a:cs typeface="Times New Roman" panose="02020603050405020304" pitchFamily="18" charset="0"/>
              </a:rPr>
              <a:t>. </a:t>
            </a:r>
          </a:p>
        </p:txBody>
      </p:sp>
    </p:spTree>
    <p:extLst>
      <p:ext uri="{BB962C8B-B14F-4D97-AF65-F5344CB8AC3E}">
        <p14:creationId xmlns:p14="http://schemas.microsoft.com/office/powerpoint/2010/main" val="3408249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εξαρτηματα</a:t>
            </a:r>
            <a:endParaRPr lang="en-US" dirty="0"/>
          </a:p>
        </p:txBody>
      </p:sp>
      <p:sp>
        <p:nvSpPr>
          <p:cNvPr id="3" name="Content Placeholder 2"/>
          <p:cNvSpPr>
            <a:spLocks noGrp="1"/>
          </p:cNvSpPr>
          <p:nvPr>
            <p:ph idx="1"/>
          </p:nvPr>
        </p:nvSpPr>
        <p:spPr>
          <a:xfrm>
            <a:off x="179512" y="1772816"/>
            <a:ext cx="8712968" cy="180020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Στη συνέχεια, μπορεί να γίνει η επεξεργασία του μεγέθους, του προσανατολισμού και της θέσης του αντικειμένου και αυτές οι ρυθμίσεις θα αποθηκευτούν, οπότε την επόμενη φορά μπορεί απλά να γίνει διπλό κλικ στο αντικείμενο για να «φορεθεί» στην ίδια θέση</a:t>
            </a:r>
            <a:r>
              <a:rPr lang="en-US" sz="1800" b="0" dirty="0">
                <a:latin typeface="Arial (Body)"/>
                <a:cs typeface="Times New Roman" panose="02020603050405020304" pitchFamily="18" charset="0"/>
              </a:rPr>
              <a:t>.</a:t>
            </a:r>
          </a:p>
        </p:txBody>
      </p:sp>
      <p:pic>
        <p:nvPicPr>
          <p:cNvPr id="4" name="Picture 3">
            <a:extLst>
              <a:ext uri="{FF2B5EF4-FFF2-40B4-BE49-F238E27FC236}">
                <a16:creationId xmlns:a16="http://schemas.microsoft.com/office/drawing/2014/main" id="{7244CC72-8EFE-4D8C-9CBB-413553D2EA02}"/>
              </a:ext>
            </a:extLst>
          </p:cNvPr>
          <p:cNvPicPr>
            <a:picLocks noChangeAspect="1"/>
          </p:cNvPicPr>
          <p:nvPr/>
        </p:nvPicPr>
        <p:blipFill>
          <a:blip r:embed="rId2"/>
          <a:stretch>
            <a:fillRect/>
          </a:stretch>
        </p:blipFill>
        <p:spPr>
          <a:xfrm>
            <a:off x="4886896" y="3573016"/>
            <a:ext cx="4001888" cy="3127540"/>
          </a:xfrm>
          <a:prstGeom prst="rect">
            <a:avLst/>
          </a:prstGeom>
        </p:spPr>
      </p:pic>
    </p:spTree>
    <p:extLst>
      <p:ext uri="{BB962C8B-B14F-4D97-AF65-F5344CB8AC3E}">
        <p14:creationId xmlns:p14="http://schemas.microsoft.com/office/powerpoint/2010/main" val="9245328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2597</TotalTime>
  <Words>408</Words>
  <Application>Microsoft Office PowerPoint</Application>
  <PresentationFormat>On-screen Show (4:3)</PresentationFormat>
  <Paragraphs>25</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vt:lpstr>
      <vt:lpstr>Arial (Body)</vt:lpstr>
      <vt:lpstr>Arial Black</vt:lpstr>
      <vt:lpstr>Calibri</vt:lpstr>
      <vt:lpstr>Verdana</vt:lpstr>
      <vt:lpstr>Wingdings</vt:lpstr>
      <vt:lpstr>Základné</vt:lpstr>
      <vt:lpstr>6. Κινήσεις, Ήχοι, Εξαρτήματα</vt:lpstr>
      <vt:lpstr>κινησεισ</vt:lpstr>
      <vt:lpstr>κινησεισ</vt:lpstr>
      <vt:lpstr>ηχοι</vt:lpstr>
      <vt:lpstr>ηχοι</vt:lpstr>
      <vt:lpstr>εξαρτηματα</vt:lpstr>
      <vt:lpstr>εξαρτηματα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188</cp:revision>
  <cp:lastPrinted>2019-02-12T08:21:40Z</cp:lastPrinted>
  <dcterms:created xsi:type="dcterms:W3CDTF">2019-02-10T21:49:04Z</dcterms:created>
  <dcterms:modified xsi:type="dcterms:W3CDTF">2022-09-17T07:36:42Z</dcterms:modified>
</cp:coreProperties>
</file>