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56" r:id="rId2"/>
    <p:sldId id="257" r:id="rId3"/>
    <p:sldId id="333" r:id="rId4"/>
    <p:sldId id="334" r:id="rId5"/>
    <p:sldId id="335" r:id="rId6"/>
    <p:sldId id="336" r:id="rId7"/>
    <p:sldId id="337" r:id="rId8"/>
    <p:sldId id="338" r:id="rId9"/>
    <p:sldId id="339" r:id="rId10"/>
    <p:sldId id="340" r:id="rId11"/>
  </p:sldIdLst>
  <p:sldSz cx="9144000" cy="6858000" type="screen4x3"/>
  <p:notesSz cx="7315200" cy="9601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78" autoAdjust="0"/>
    <p:restoredTop sz="93450" autoAdjust="0"/>
  </p:normalViewPr>
  <p:slideViewPr>
    <p:cSldViewPr>
      <p:cViewPr varScale="1">
        <p:scale>
          <a:sx n="107" d="100"/>
          <a:sy n="107" d="100"/>
        </p:scale>
        <p:origin x="157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fld id="{1372E2F8-8C27-4303-A77C-E724F5C8016B}" type="datetimeFigureOut">
              <a:rPr lang="sk-SK" smtClean="0"/>
              <a:pPr/>
              <a:t>17. 9. 2022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fld id="{1F5F3F0D-312C-4AED-8EB4-1582FE5784D7}" type="datetimeFigureOut">
              <a:rPr lang="sk-SK" smtClean="0"/>
              <a:pPr/>
              <a:t>17. 9. 2022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10</a:t>
            </a:fld>
            <a:endParaRPr lang="sk-SK"/>
          </a:p>
        </p:txBody>
      </p:sp>
    </p:spTree>
    <p:extLst>
      <p:ext uri="{BB962C8B-B14F-4D97-AF65-F5344CB8AC3E}">
        <p14:creationId xmlns:p14="http://schemas.microsoft.com/office/powerpoint/2010/main" val="2381947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2</a:t>
            </a:fld>
            <a:endParaRPr lang="sk-SK"/>
          </a:p>
        </p:txBody>
      </p:sp>
    </p:spTree>
    <p:extLst>
      <p:ext uri="{BB962C8B-B14F-4D97-AF65-F5344CB8AC3E}">
        <p14:creationId xmlns:p14="http://schemas.microsoft.com/office/powerpoint/2010/main" val="3504770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3</a:t>
            </a:fld>
            <a:endParaRPr lang="sk-SK"/>
          </a:p>
        </p:txBody>
      </p:sp>
    </p:spTree>
    <p:extLst>
      <p:ext uri="{BB962C8B-B14F-4D97-AF65-F5344CB8AC3E}">
        <p14:creationId xmlns:p14="http://schemas.microsoft.com/office/powerpoint/2010/main" val="2000050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4</a:t>
            </a:fld>
            <a:endParaRPr lang="sk-SK"/>
          </a:p>
        </p:txBody>
      </p:sp>
    </p:spTree>
    <p:extLst>
      <p:ext uri="{BB962C8B-B14F-4D97-AF65-F5344CB8AC3E}">
        <p14:creationId xmlns:p14="http://schemas.microsoft.com/office/powerpoint/2010/main" val="1151599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5</a:t>
            </a:fld>
            <a:endParaRPr lang="sk-SK"/>
          </a:p>
        </p:txBody>
      </p:sp>
    </p:spTree>
    <p:extLst>
      <p:ext uri="{BB962C8B-B14F-4D97-AF65-F5344CB8AC3E}">
        <p14:creationId xmlns:p14="http://schemas.microsoft.com/office/powerpoint/2010/main" val="6343749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6</a:t>
            </a:fld>
            <a:endParaRPr lang="sk-SK"/>
          </a:p>
        </p:txBody>
      </p:sp>
    </p:spTree>
    <p:extLst>
      <p:ext uri="{BB962C8B-B14F-4D97-AF65-F5344CB8AC3E}">
        <p14:creationId xmlns:p14="http://schemas.microsoft.com/office/powerpoint/2010/main" val="32588185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7</a:t>
            </a:fld>
            <a:endParaRPr lang="sk-SK"/>
          </a:p>
        </p:txBody>
      </p:sp>
    </p:spTree>
    <p:extLst>
      <p:ext uri="{BB962C8B-B14F-4D97-AF65-F5344CB8AC3E}">
        <p14:creationId xmlns:p14="http://schemas.microsoft.com/office/powerpoint/2010/main" val="3859461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8</a:t>
            </a:fld>
            <a:endParaRPr lang="sk-SK"/>
          </a:p>
        </p:txBody>
      </p:sp>
    </p:spTree>
    <p:extLst>
      <p:ext uri="{BB962C8B-B14F-4D97-AF65-F5344CB8AC3E}">
        <p14:creationId xmlns:p14="http://schemas.microsoft.com/office/powerpoint/2010/main" val="7205100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14993F-1191-4E28-A105-C8612743DD3B}" type="slidenum">
              <a:rPr lang="sk-SK" smtClean="0"/>
              <a:pPr/>
              <a:t>9</a:t>
            </a:fld>
            <a:endParaRPr lang="sk-SK"/>
          </a:p>
        </p:txBody>
      </p:sp>
    </p:spTree>
    <p:extLst>
      <p:ext uri="{BB962C8B-B14F-4D97-AF65-F5344CB8AC3E}">
        <p14:creationId xmlns:p14="http://schemas.microsoft.com/office/powerpoint/2010/main" val="41078380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anchor="ctr">
            <a:noAutofit/>
          </a:bodyPr>
          <a:lstStyle>
            <a:lvl1pPr>
              <a:lnSpc>
                <a:spcPct val="100000"/>
              </a:lnSpc>
              <a:defRPr sz="6000" cap="none" spc="-80" baseline="0">
                <a:solidFill>
                  <a:srgbClr val="FFC000"/>
                </a:solidFill>
              </a:defRPr>
            </a:lvl1pPr>
          </a:lstStyle>
          <a:p>
            <a:r>
              <a:rPr lang="sk-SK" dirty="0"/>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a:norm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
              </a:defRPr>
            </a:lvl1pPr>
          </a:lstStyle>
          <a:p>
            <a:r>
              <a:rPr lang="sk-SK" dirty="0"/>
              <a:t>Kliknutím upravte štýl predlohy nadpisu</a:t>
            </a:r>
            <a:endParaRPr lang="en-US" dirty="0"/>
          </a:p>
        </p:txBody>
      </p:sp>
      <p:sp>
        <p:nvSpPr>
          <p:cNvPr id="3" name="Content Placeholder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7200" b="0" cap="none" spc="-80" baseline="0">
                <a:solidFill>
                  <a:srgbClr val="FFC000"/>
                </a:solidFill>
              </a:defRPr>
            </a:lvl1pPr>
          </a:lstStyle>
          <a:p>
            <a:r>
              <a:rPr lang="sk-SK" dirty="0"/>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7" name="Date Placeholder 6"/>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8" name="Slide Number Placeholder 7"/>
          <p:cNvSpPr>
            <a:spLocks noGrp="1"/>
          </p:cNvSpPr>
          <p:nvPr>
            <p:ph type="sldNum" sz="quarter" idx="11"/>
          </p:nvPr>
        </p:nvSpPr>
        <p:spPr/>
        <p:txBody>
          <a:bodyPr/>
          <a:lstStyle/>
          <a:p>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a:lstStyle/>
          <a:p>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k-SK"/>
              <a:t>Upraviť štýly predlohy textu</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
        <p:nvSpPr>
          <p:cNvPr id="8" name="Title 7"/>
          <p:cNvSpPr>
            <a:spLocks noGrp="1"/>
          </p:cNvSpPr>
          <p:nvPr>
            <p:ph type="title"/>
          </p:nvPr>
        </p:nvSpPr>
        <p:spPr/>
        <p:txBody>
          <a:bodyPr>
            <a:noAutofit/>
          </a:bodyPr>
          <a:lstStyle>
            <a:lvl1pPr>
              <a:defRPr sz="2800"/>
            </a:lvl1pPr>
          </a:lstStyle>
          <a:p>
            <a:r>
              <a:rPr lang="sk-SK"/>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17. 9. 2022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anchor="t">
            <a:noAutofit/>
          </a:bodyPr>
          <a:lstStyle>
            <a:lvl1pPr>
              <a:defRPr sz="2400"/>
            </a:lvl1pPr>
          </a:lstStyle>
          <a:p>
            <a:r>
              <a:rPr lang="sk-SK" dirty="0"/>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sk-SK" dirty="0"/>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A76AC6C-1845-4AD9-86CE-459EC2905EDA}" type="datetimeFigureOut">
              <a:rPr lang="sk-SK" smtClean="0"/>
              <a:pPr/>
              <a:t>17. 9. 2022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95536" y="2780375"/>
            <a:ext cx="8072494" cy="1297250"/>
          </a:xfrm>
        </p:spPr>
        <p:txBody>
          <a:bodyPr/>
          <a:lstStyle/>
          <a:p>
            <a:pPr algn="ctr"/>
            <a:r>
              <a:rPr lang="fr-F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10.	</a:t>
            </a:r>
            <a:r>
              <a:rPr lang="el-G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Στοιχεία </a:t>
            </a:r>
            <a:r>
              <a:rPr lang="fr-F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HUD, </a:t>
            </a:r>
            <a:r>
              <a:rPr lang="el-G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Σωματίδια</a:t>
            </a:r>
            <a:r>
              <a:rPr lang="fr-F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 </a:t>
            </a:r>
            <a:r>
              <a:rPr lang="el-G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Βλήματα</a:t>
            </a:r>
            <a:endPar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endParaRP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a:spAutoFit/>
          </a:bodyPr>
          <a:lstStyle/>
          <a:p>
            <a:pPr algn="ctr"/>
            <a:r>
              <a:rPr lang="en-GB" sz="1600" b="1" cap="small" dirty="0">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00034" y="6286520"/>
            <a:ext cx="8101770" cy="369332"/>
          </a:xfrm>
          <a:prstGeom prst="rect">
            <a:avLst/>
          </a:prstGeom>
        </p:spPr>
        <p:txBody>
          <a:bodyPr wrap="square">
            <a:spAutoFit/>
          </a:bodyPr>
          <a:lstStyle/>
          <a:p>
            <a:pPr algn="ctr"/>
            <a:r>
              <a:rPr lang="en-US" dirty="0">
                <a:solidFill>
                  <a:srgbClr val="EF8E7B"/>
                </a:solidFill>
              </a:rPr>
              <a:t>3D Worlds</a:t>
            </a:r>
          </a:p>
        </p:txBody>
      </p:sp>
    </p:spTree>
    <p:extLst>
      <p:ext uri="{BB962C8B-B14F-4D97-AF65-F5344CB8AC3E}">
        <p14:creationId xmlns:p14="http://schemas.microsoft.com/office/powerpoint/2010/main" val="967997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a:lstStyle/>
          <a:p>
            <a:r>
              <a:rPr lang="el-GR" dirty="0" err="1"/>
              <a:t>σωματιδια</a:t>
            </a:r>
            <a:endParaRPr lang="en-US" dirty="0"/>
          </a:p>
        </p:txBody>
      </p:sp>
      <p:sp>
        <p:nvSpPr>
          <p:cNvPr id="3" name="Content Placeholder 2"/>
          <p:cNvSpPr>
            <a:spLocks noGrp="1"/>
          </p:cNvSpPr>
          <p:nvPr>
            <p:ph idx="1"/>
          </p:nvPr>
        </p:nvSpPr>
        <p:spPr>
          <a:xfrm>
            <a:off x="179512" y="1772816"/>
            <a:ext cx="8712968" cy="2664296"/>
          </a:xfrm>
        </p:spPr>
        <p:txBody>
          <a:bodyPr>
            <a:normAutofit lnSpcReduction="10000"/>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Μπορούν να χρησιμοποιηθούν </a:t>
            </a:r>
            <a:r>
              <a:rPr lang="el-GR" sz="1800" b="0" dirty="0" err="1">
                <a:latin typeface="Arial (Body)"/>
                <a:cs typeface="Times New Roman" panose="02020603050405020304" pitchFamily="18" charset="0"/>
              </a:rPr>
              <a:t>scripts</a:t>
            </a:r>
            <a:r>
              <a:rPr lang="el-GR" sz="1800" b="0" dirty="0">
                <a:latin typeface="Arial (Body)"/>
                <a:cs typeface="Times New Roman" panose="02020603050405020304" pitchFamily="18" charset="0"/>
              </a:rPr>
              <a:t> για να παραχθούν σωματίδια</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Αυτά είναι εικόνες που εκπέμπονται από το αντικείμενο σε ένα συγκεκριμένο μοτίβο και μπορούν να χρησιμοποιηθούν για να δημιουργηθούν εφέ όπως καπνός, φύλλα που πέφτουν, ακτίνες λέιζερ κ.λπ.</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Η συνάρτηση LSL για σωματίδια είναι η «</a:t>
            </a:r>
            <a:r>
              <a:rPr lang="el-GR" sz="1800" b="0" dirty="0" err="1">
                <a:latin typeface="Arial (Body)"/>
                <a:cs typeface="Times New Roman" panose="02020603050405020304" pitchFamily="18" charset="0"/>
              </a:rPr>
              <a:t>llParticleSystem</a:t>
            </a:r>
            <a:r>
              <a:rPr lang="el-GR" sz="1800" b="0" dirty="0">
                <a:latin typeface="Arial (Body)"/>
                <a:cs typeface="Times New Roman" panose="02020603050405020304" pitchFamily="18" charset="0"/>
              </a:rPr>
              <a:t>», η οποία μπορεί να προσαρμοστεί με τη χρήση μιας λίστας τιμών</a:t>
            </a:r>
            <a:r>
              <a:rPr lang="en-US" sz="1800" b="0" dirty="0">
                <a:latin typeface="Arial (Body)"/>
                <a:cs typeface="Times New Roman" panose="02020603050405020304" pitchFamily="18" charset="0"/>
              </a:rPr>
              <a:t>. </a:t>
            </a:r>
          </a:p>
        </p:txBody>
      </p:sp>
      <p:sp>
        <p:nvSpPr>
          <p:cNvPr id="6" name="TextBox 5">
            <a:extLst>
              <a:ext uri="{FF2B5EF4-FFF2-40B4-BE49-F238E27FC236}">
                <a16:creationId xmlns:a16="http://schemas.microsoft.com/office/drawing/2014/main" id="{89559039-5AFC-49E4-893F-D1D711D6ABC5}"/>
              </a:ext>
            </a:extLst>
          </p:cNvPr>
          <p:cNvSpPr txBox="1"/>
          <p:nvPr/>
        </p:nvSpPr>
        <p:spPr>
          <a:xfrm>
            <a:off x="2051720" y="5229200"/>
            <a:ext cx="5904656" cy="369332"/>
          </a:xfrm>
          <a:prstGeom prst="rect">
            <a:avLst/>
          </a:prstGeom>
          <a:noFill/>
        </p:spPr>
        <p:txBody>
          <a:bodyPr wrap="square">
            <a:spAutoFit/>
          </a:bodyPr>
          <a:lstStyle/>
          <a:p>
            <a:r>
              <a:rPr lang="en-US" b="1" dirty="0" err="1">
                <a:latin typeface="Courier New" panose="02070309020205020404" pitchFamily="49" charset="0"/>
                <a:cs typeface="Courier New" panose="02070309020205020404" pitchFamily="49" charset="0"/>
              </a:rPr>
              <a:t>llParticleSystem</a:t>
            </a:r>
            <a:r>
              <a:rPr lang="en-US" dirty="0">
                <a:latin typeface="Courier New" panose="02070309020205020404" pitchFamily="49" charset="0"/>
                <a:cs typeface="Courier New" panose="02070309020205020404" pitchFamily="49" charset="0"/>
              </a:rPr>
              <a:t>( list rules );</a:t>
            </a:r>
          </a:p>
        </p:txBody>
      </p:sp>
    </p:spTree>
    <p:extLst>
      <p:ext uri="{BB962C8B-B14F-4D97-AF65-F5344CB8AC3E}">
        <p14:creationId xmlns:p14="http://schemas.microsoft.com/office/powerpoint/2010/main" val="428873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a:lstStyle/>
          <a:p>
            <a:r>
              <a:rPr lang="el-GR" dirty="0" err="1"/>
              <a:t>Στοιχεια</a:t>
            </a:r>
            <a:r>
              <a:rPr lang="el-GR" dirty="0"/>
              <a:t> </a:t>
            </a:r>
            <a:r>
              <a:rPr lang="en-US" dirty="0"/>
              <a:t>HUD</a:t>
            </a:r>
          </a:p>
        </p:txBody>
      </p:sp>
      <p:sp>
        <p:nvSpPr>
          <p:cNvPr id="3" name="Content Placeholder 2"/>
          <p:cNvSpPr>
            <a:spLocks noGrp="1"/>
          </p:cNvSpPr>
          <p:nvPr>
            <p:ph idx="1"/>
          </p:nvPr>
        </p:nvSpPr>
        <p:spPr>
          <a:xfrm>
            <a:off x="179512" y="1772816"/>
            <a:ext cx="8712968" cy="3744416"/>
          </a:xfrm>
        </p:spPr>
        <p:txBody>
          <a:bodyPr>
            <a:normAutofit/>
          </a:bodyPr>
          <a:lstStyle/>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Τα στοιχεία HUD (</a:t>
            </a:r>
            <a:r>
              <a:rPr lang="el-GR" sz="1600" b="0" dirty="0" err="1">
                <a:latin typeface="Arial (Body)"/>
                <a:cs typeface="Times New Roman" panose="02020603050405020304" pitchFamily="18" charset="0"/>
              </a:rPr>
              <a:t>Head-up</a:t>
            </a:r>
            <a:r>
              <a:rPr lang="el-GR" sz="1600" b="0" dirty="0">
                <a:latin typeface="Arial (Body)"/>
                <a:cs typeface="Times New Roman" panose="02020603050405020304" pitchFamily="18" charset="0"/>
              </a:rPr>
              <a:t> </a:t>
            </a:r>
            <a:r>
              <a:rPr lang="el-GR" sz="1600" b="0" dirty="0" err="1">
                <a:latin typeface="Arial (Body)"/>
                <a:cs typeface="Times New Roman" panose="02020603050405020304" pitchFamily="18" charset="0"/>
              </a:rPr>
              <a:t>Display</a:t>
            </a:r>
            <a:r>
              <a:rPr lang="el-GR" sz="1600" b="0" dirty="0">
                <a:latin typeface="Arial (Body)"/>
                <a:cs typeface="Times New Roman" panose="02020603050405020304" pitchFamily="18" charset="0"/>
              </a:rPr>
              <a:t>) είναι γραφικά που εμφανίζονται σε συγκεκριμένα μέρη της οθόνης του χρήστη και παραμένουν εκεί ενώ ο χρήστης περιηγείται στον κόσμο</a:t>
            </a:r>
            <a:r>
              <a:rPr lang="en-US" sz="16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Στο OpenSimulator μπορεί να ανατεθεί ένα </a:t>
            </a:r>
            <a:r>
              <a:rPr lang="el-GR" sz="1600" b="0" dirty="0" err="1">
                <a:latin typeface="Arial (Body)"/>
                <a:cs typeface="Times New Roman" panose="02020603050405020304" pitchFamily="18" charset="0"/>
              </a:rPr>
              <a:t>prim</a:t>
            </a:r>
            <a:r>
              <a:rPr lang="el-GR" sz="1600" b="0" dirty="0">
                <a:latin typeface="Arial (Body)"/>
                <a:cs typeface="Times New Roman" panose="02020603050405020304" pitchFamily="18" charset="0"/>
              </a:rPr>
              <a:t> ή ένα συνδεδεμένο σύνολο ως στοιχείο HUD απλά βρίσκοντάς το στο </a:t>
            </a:r>
            <a:r>
              <a:rPr lang="el-GR" sz="1600" b="0" dirty="0" err="1">
                <a:latin typeface="Arial (Body)"/>
                <a:cs typeface="Times New Roman" panose="02020603050405020304" pitchFamily="18" charset="0"/>
              </a:rPr>
              <a:t>inventory</a:t>
            </a:r>
            <a:r>
              <a:rPr lang="el-GR" sz="1600" b="0" dirty="0">
                <a:latin typeface="Arial (Body)"/>
                <a:cs typeface="Times New Roman" panose="02020603050405020304" pitchFamily="18" charset="0"/>
              </a:rPr>
              <a:t> και επιλέγοντας να φορεθεί (διπλό κλικ για να φορεθεί ή δεξί κλικ </a:t>
            </a:r>
            <a:r>
              <a:rPr lang="el-GR" sz="1600" b="0" dirty="0">
                <a:latin typeface="Arial (Body)"/>
                <a:cs typeface="Times New Roman" panose="02020603050405020304" pitchFamily="18" charset="0"/>
                <a:sym typeface="Wingdings" panose="05000000000000000000" pitchFamily="2" charset="2"/>
              </a:rPr>
              <a:t></a:t>
            </a:r>
            <a:r>
              <a:rPr lang="el-GR" sz="1600" b="0" dirty="0">
                <a:latin typeface="Arial (Body)"/>
                <a:cs typeface="Times New Roman" panose="02020603050405020304" pitchFamily="18" charset="0"/>
              </a:rPr>
              <a:t> </a:t>
            </a:r>
            <a:r>
              <a:rPr lang="el-GR" sz="1600" b="0" dirty="0" err="1">
                <a:latin typeface="Arial (Body)"/>
                <a:cs typeface="Times New Roman" panose="02020603050405020304" pitchFamily="18" charset="0"/>
              </a:rPr>
              <a:t>Attach</a:t>
            </a:r>
            <a:r>
              <a:rPr lang="el-GR" sz="1600" b="0" dirty="0">
                <a:latin typeface="Arial (Body)"/>
                <a:cs typeface="Times New Roman" panose="02020603050405020304" pitchFamily="18" charset="0"/>
              </a:rPr>
              <a:t> </a:t>
            </a:r>
            <a:r>
              <a:rPr lang="el-GR" sz="1600" b="0" dirty="0" err="1">
                <a:latin typeface="Arial (Body)"/>
                <a:cs typeface="Times New Roman" panose="02020603050405020304" pitchFamily="18" charset="0"/>
              </a:rPr>
              <a:t>Hud</a:t>
            </a:r>
            <a:r>
              <a:rPr lang="el-GR" sz="1600" b="0" dirty="0">
                <a:latin typeface="Arial (Body)"/>
                <a:cs typeface="Times New Roman" panose="02020603050405020304" pitchFamily="18" charset="0"/>
              </a:rPr>
              <a:t> </a:t>
            </a:r>
            <a:r>
              <a:rPr lang="el-GR" sz="1600" b="0" dirty="0">
                <a:latin typeface="Arial (Body)"/>
                <a:cs typeface="Times New Roman" panose="02020603050405020304" pitchFamily="18" charset="0"/>
                <a:sym typeface="Wingdings" panose="05000000000000000000" pitchFamily="2" charset="2"/>
              </a:rPr>
              <a:t></a:t>
            </a:r>
            <a:r>
              <a:rPr lang="el-GR" sz="1600" b="0" dirty="0">
                <a:latin typeface="Arial (Body)"/>
                <a:cs typeface="Times New Roman" panose="02020603050405020304" pitchFamily="18" charset="0"/>
              </a:rPr>
              <a:t> </a:t>
            </a:r>
            <a:r>
              <a:rPr lang="el-GR" sz="1600" b="0" dirty="0" err="1">
                <a:latin typeface="Arial (Body)"/>
                <a:cs typeface="Times New Roman" panose="02020603050405020304" pitchFamily="18" charset="0"/>
              </a:rPr>
              <a:t>Preferred</a:t>
            </a:r>
            <a:r>
              <a:rPr lang="el-GR" sz="1600" b="0" dirty="0">
                <a:latin typeface="Arial (Body)"/>
                <a:cs typeface="Times New Roman" panose="02020603050405020304" pitchFamily="18" charset="0"/>
              </a:rPr>
              <a:t> </a:t>
            </a:r>
            <a:r>
              <a:rPr lang="el-GR" sz="1600" b="0" dirty="0" err="1">
                <a:latin typeface="Arial (Body)"/>
                <a:cs typeface="Times New Roman" panose="02020603050405020304" pitchFamily="18" charset="0"/>
              </a:rPr>
              <a:t>Area</a:t>
            </a:r>
            <a:r>
              <a:rPr lang="el-GR" sz="16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Μπορεί να γίνει επεξεργασία του μεγέθους, του προσανατολισμού και της ακριβούς θέσης του αντικειμένου στην οθόνη και αυτές οι ρυθμίσεις θα αποθηκευτούν, οπότε την επόμενη φορά απλά θα πρέπει να γίνει διπλό κλικ στο </a:t>
            </a:r>
            <a:r>
              <a:rPr lang="el-GR" sz="1600" b="0" dirty="0" err="1">
                <a:latin typeface="Arial (Body)"/>
                <a:cs typeface="Times New Roman" panose="02020603050405020304" pitchFamily="18" charset="0"/>
              </a:rPr>
              <a:t>inventory</a:t>
            </a:r>
            <a:r>
              <a:rPr lang="el-GR" sz="1600" b="0" dirty="0">
                <a:latin typeface="Arial (Body)"/>
                <a:cs typeface="Times New Roman" panose="02020603050405020304" pitchFamily="18" charset="0"/>
              </a:rPr>
              <a:t> και θα εμφανιστεί στη συγκεκριμένη θέση</a:t>
            </a:r>
            <a:r>
              <a:rPr lang="en-US" sz="1600" b="0" dirty="0">
                <a:latin typeface="Arial (Body)"/>
                <a:cs typeface="Times New Roman" panose="02020603050405020304" pitchFamily="18"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a:lstStyle/>
          <a:p>
            <a:r>
              <a:rPr lang="el-GR" dirty="0" err="1"/>
              <a:t>Στοιχεια</a:t>
            </a:r>
            <a:r>
              <a:rPr lang="el-GR" dirty="0"/>
              <a:t> </a:t>
            </a:r>
            <a:r>
              <a:rPr lang="en-US" dirty="0"/>
              <a:t>HUD</a:t>
            </a:r>
          </a:p>
        </p:txBody>
      </p:sp>
      <p:sp>
        <p:nvSpPr>
          <p:cNvPr id="3" name="Content Placeholder 2"/>
          <p:cNvSpPr>
            <a:spLocks noGrp="1"/>
          </p:cNvSpPr>
          <p:nvPr>
            <p:ph idx="1"/>
          </p:nvPr>
        </p:nvSpPr>
        <p:spPr>
          <a:xfrm>
            <a:off x="179512" y="1772816"/>
            <a:ext cx="8712968" cy="4248472"/>
          </a:xfrm>
        </p:spPr>
        <p:txBody>
          <a:bodyPr>
            <a:normAutofit/>
          </a:bodyPr>
          <a:lstStyle/>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Το αντικείμενο HUD μπορεί να έχει διάφορα </a:t>
            </a:r>
            <a:r>
              <a:rPr lang="el-GR" sz="1600" b="0" dirty="0" err="1">
                <a:latin typeface="Arial (Body)"/>
                <a:cs typeface="Times New Roman" panose="02020603050405020304" pitchFamily="18" charset="0"/>
              </a:rPr>
              <a:t>τμήμτα</a:t>
            </a:r>
            <a:r>
              <a:rPr lang="el-GR" sz="1600" b="0" dirty="0">
                <a:latin typeface="Arial (Body)"/>
                <a:cs typeface="Times New Roman" panose="02020603050405020304" pitchFamily="18" charset="0"/>
              </a:rPr>
              <a:t> και μπορούν να χρησιμοποιηθούν </a:t>
            </a:r>
            <a:r>
              <a:rPr lang="el-GR" sz="1600" b="0" dirty="0" err="1">
                <a:latin typeface="Arial (Body)"/>
                <a:cs typeface="Times New Roman" panose="02020603050405020304" pitchFamily="18" charset="0"/>
              </a:rPr>
              <a:t>scripts</a:t>
            </a:r>
            <a:r>
              <a:rPr lang="el-GR" sz="1600" b="0" dirty="0">
                <a:latin typeface="Arial (Body)"/>
                <a:cs typeface="Times New Roman" panose="02020603050405020304" pitchFamily="18" charset="0"/>
              </a:rPr>
              <a:t> για να εισαχθούν κουμπιά και άλλα στοιχεία σε αυτό</a:t>
            </a:r>
            <a:r>
              <a:rPr lang="en-US" sz="16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Το αντικείμενο HUD μπορεί να είναι κάτι γενικό που παραμένει με το χρήστη όλη την ώρα ή μπορεί να χρησιμοποιηθεί μόνο για μια συγκεκριμένη δραστηριότητα</a:t>
            </a:r>
            <a:r>
              <a:rPr lang="en-US" sz="16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Είναι ένας πολύ καλός τρόπος για να εισαχθεί ένα προσωπικό μενού διαλόγου για τους χρήστες, αντί να χρησιμοποιείται η λειτουργία </a:t>
            </a:r>
            <a:r>
              <a:rPr lang="el-GR" sz="1600" b="0" dirty="0" err="1">
                <a:latin typeface="Arial (Body)"/>
                <a:cs typeface="Times New Roman" panose="02020603050405020304" pitchFamily="18" charset="0"/>
              </a:rPr>
              <a:t>llDialogue</a:t>
            </a:r>
            <a:r>
              <a:rPr lang="en-US" sz="1600" b="0" dirty="0">
                <a:latin typeface="Arial (Body)"/>
                <a:cs typeface="Times New Roman" panose="02020603050405020304" pitchFamily="18" charset="0"/>
              </a:rPr>
              <a:t>. </a:t>
            </a:r>
            <a:r>
              <a:rPr lang="el-GR" sz="1600" b="0" dirty="0">
                <a:latin typeface="Arial (Body)"/>
                <a:cs typeface="Times New Roman" panose="02020603050405020304" pitchFamily="18" charset="0"/>
              </a:rPr>
              <a:t>Με αυτόν τον τρόπο μπορεί να προσαρμοστεί ο ακριβής τρόπος με τον οποίο θα εμφανίζονται τα μηνύματα και τα κουμπιά</a:t>
            </a:r>
            <a:r>
              <a:rPr lang="en-US" sz="16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600" b="0" dirty="0">
                <a:latin typeface="Arial (Body)"/>
                <a:cs typeface="Times New Roman" panose="02020603050405020304" pitchFamily="18" charset="0"/>
              </a:rPr>
              <a:t>Το HUD είναι επίσης πολύ χρήσιμο για την αποθήκευση δεδομένων σχετικά με την αλληλεπίδραση του χρήστη στο παιχνίδι και την παροχή σχετικών πληροφοριών</a:t>
            </a:r>
            <a:r>
              <a:rPr lang="en-US" sz="1600" b="0" dirty="0">
                <a:latin typeface="Arial (Body)"/>
                <a:cs typeface="Times New Roman" panose="02020603050405020304" pitchFamily="18" charset="0"/>
              </a:rPr>
              <a:t>. </a:t>
            </a:r>
          </a:p>
        </p:txBody>
      </p:sp>
    </p:spTree>
    <p:extLst>
      <p:ext uri="{BB962C8B-B14F-4D97-AF65-F5344CB8AC3E}">
        <p14:creationId xmlns:p14="http://schemas.microsoft.com/office/powerpoint/2010/main" val="3489851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5791200" cy="687606"/>
          </a:xfrm>
        </p:spPr>
        <p:txBody>
          <a:bodyPr/>
          <a:lstStyle/>
          <a:p>
            <a:r>
              <a:rPr lang="el-GR" dirty="0" err="1"/>
              <a:t>Γεγονοσ</a:t>
            </a:r>
            <a:r>
              <a:rPr lang="el-GR" dirty="0"/>
              <a:t> </a:t>
            </a:r>
            <a:r>
              <a:rPr lang="en-US" dirty="0"/>
              <a:t>ATTACH</a:t>
            </a:r>
          </a:p>
        </p:txBody>
      </p:sp>
      <p:sp>
        <p:nvSpPr>
          <p:cNvPr id="3" name="Content Placeholder 2"/>
          <p:cNvSpPr>
            <a:spLocks noGrp="1"/>
          </p:cNvSpPr>
          <p:nvPr>
            <p:ph idx="1"/>
          </p:nvPr>
        </p:nvSpPr>
        <p:spPr>
          <a:xfrm>
            <a:off x="179512" y="1772816"/>
            <a:ext cx="8712968" cy="1800200"/>
          </a:xfrm>
        </p:spPr>
        <p:txBody>
          <a:bodyPr>
            <a:normAutofit fontScale="85000" lnSpcReduction="10000"/>
          </a:bodyPr>
          <a:lstStyle/>
          <a:p>
            <a:pPr marL="457200" indent="-457200" algn="just">
              <a:lnSpc>
                <a:spcPct val="160000"/>
              </a:lnSpc>
              <a:spcBef>
                <a:spcPts val="600"/>
              </a:spcBef>
              <a:buFont typeface="Wingdings" panose="05000000000000000000" pitchFamily="2" charset="2"/>
              <a:buChar char="ü"/>
            </a:pPr>
            <a:r>
              <a:rPr lang="el-GR" b="0" dirty="0">
                <a:latin typeface="Arial (Body)"/>
                <a:cs typeface="Times New Roman" panose="02020603050405020304" pitchFamily="18" charset="0"/>
              </a:rPr>
              <a:t>Ένα χρήσιμο γεγονός όταν χρησιμοποιείται ένα στοιχείο HUD είναι το γεγονός «επισύναψη» (</a:t>
            </a:r>
            <a:r>
              <a:rPr lang="el-GR" b="0" dirty="0" err="1">
                <a:latin typeface="Arial (Body)"/>
                <a:cs typeface="Times New Roman" panose="02020603050405020304" pitchFamily="18" charset="0"/>
              </a:rPr>
              <a:t>attach</a:t>
            </a:r>
            <a:r>
              <a:rPr lang="el-GR" b="0" dirty="0">
                <a:latin typeface="Arial (Body)"/>
                <a:cs typeface="Times New Roman" panose="02020603050405020304" pitchFamily="18" charset="0"/>
              </a:rPr>
              <a:t>), το οποίο ενεργοποιείται όταν ένα avatar φοράει το αντικείμενο HUD. Αυτό το γεγονός μπορεί να χρησιμοποιηθεί για την αποθήκευση του αναγνωριστικού ή του ονόματος αυτού που φοράει το HUD</a:t>
            </a:r>
            <a:r>
              <a:rPr lang="en-US" b="0" dirty="0">
                <a:latin typeface="Arial (Body)"/>
                <a:cs typeface="Times New Roman" panose="02020603050405020304" pitchFamily="18" charset="0"/>
              </a:rPr>
              <a:t>. </a:t>
            </a:r>
          </a:p>
        </p:txBody>
      </p:sp>
      <p:sp>
        <p:nvSpPr>
          <p:cNvPr id="6" name="TextBox 5">
            <a:extLst>
              <a:ext uri="{FF2B5EF4-FFF2-40B4-BE49-F238E27FC236}">
                <a16:creationId xmlns:a16="http://schemas.microsoft.com/office/drawing/2014/main" id="{19FA805F-8CDB-4CA6-89C5-16BBAFAAD1CC}"/>
              </a:ext>
            </a:extLst>
          </p:cNvPr>
          <p:cNvSpPr txBox="1"/>
          <p:nvPr/>
        </p:nvSpPr>
        <p:spPr>
          <a:xfrm>
            <a:off x="2339752" y="3855959"/>
            <a:ext cx="4583288" cy="369332"/>
          </a:xfrm>
          <a:prstGeom prst="rect">
            <a:avLst/>
          </a:prstGeom>
          <a:noFill/>
        </p:spPr>
        <p:txBody>
          <a:bodyPr wrap="square">
            <a:spAutoFit/>
          </a:bodyPr>
          <a:lstStyle/>
          <a:p>
            <a:r>
              <a:rPr lang="en-US" dirty="0">
                <a:latin typeface="Courier New" panose="02070309020205020404" pitchFamily="49" charset="0"/>
                <a:cs typeface="Courier New" panose="02070309020205020404" pitchFamily="49" charset="0"/>
              </a:rPr>
              <a:t>attach( key id ){ ; }</a:t>
            </a:r>
          </a:p>
        </p:txBody>
      </p:sp>
    </p:spTree>
    <p:extLst>
      <p:ext uri="{BB962C8B-B14F-4D97-AF65-F5344CB8AC3E}">
        <p14:creationId xmlns:p14="http://schemas.microsoft.com/office/powerpoint/2010/main" val="12347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a:lstStyle/>
          <a:p>
            <a:r>
              <a:rPr lang="el-GR" dirty="0" err="1"/>
              <a:t>Παραδειγματα</a:t>
            </a:r>
            <a:r>
              <a:rPr lang="el-GR" dirty="0"/>
              <a:t> </a:t>
            </a:r>
            <a:r>
              <a:rPr lang="en-US" dirty="0"/>
              <a:t>HUD</a:t>
            </a:r>
          </a:p>
        </p:txBody>
      </p:sp>
      <p:sp>
        <p:nvSpPr>
          <p:cNvPr id="3" name="Content Placeholder 2"/>
          <p:cNvSpPr>
            <a:spLocks noGrp="1"/>
          </p:cNvSpPr>
          <p:nvPr>
            <p:ph idx="1"/>
          </p:nvPr>
        </p:nvSpPr>
        <p:spPr>
          <a:xfrm>
            <a:off x="179512" y="1772816"/>
            <a:ext cx="8712968" cy="1152128"/>
          </a:xfrm>
        </p:spPr>
        <p:txBody>
          <a:bodyPr>
            <a:normAutofit/>
          </a:bodyPr>
          <a:lstStyle/>
          <a:p>
            <a:pPr marL="457200" indent="-457200" algn="just">
              <a:lnSpc>
                <a:spcPct val="150000"/>
              </a:lnSpc>
              <a:spcBef>
                <a:spcPts val="0"/>
              </a:spcBef>
              <a:buFont typeface="Wingdings" panose="05000000000000000000" pitchFamily="2" charset="2"/>
              <a:buChar char="ü"/>
            </a:pPr>
            <a:r>
              <a:rPr lang="el-GR" b="0" dirty="0">
                <a:latin typeface="Arial (Body)"/>
                <a:cs typeface="Times New Roman" panose="02020603050405020304" pitchFamily="18" charset="0"/>
              </a:rPr>
              <a:t>Ακολουθούν δύο παραδείγματα, με δραστηριότητες για τις οποίες χρησιμοποιείται ένα στοιχείο HUD</a:t>
            </a:r>
            <a:r>
              <a:rPr lang="en-US" b="0" dirty="0">
                <a:latin typeface="Arial (Body)"/>
                <a:cs typeface="Times New Roman" panose="02020603050405020304" pitchFamily="18" charset="0"/>
              </a:rPr>
              <a:t>:</a:t>
            </a:r>
          </a:p>
        </p:txBody>
      </p:sp>
    </p:spTree>
    <p:extLst>
      <p:ext uri="{BB962C8B-B14F-4D97-AF65-F5344CB8AC3E}">
        <p14:creationId xmlns:p14="http://schemas.microsoft.com/office/powerpoint/2010/main" val="1095442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5791200" cy="903630"/>
          </a:xfrm>
        </p:spPr>
        <p:txBody>
          <a:bodyPr/>
          <a:lstStyle/>
          <a:p>
            <a:r>
              <a:rPr lang="en-US" dirty="0"/>
              <a:t>HUD: </a:t>
            </a:r>
            <a:r>
              <a:rPr lang="el-GR" dirty="0" err="1"/>
              <a:t>παραδειγμα</a:t>
            </a:r>
            <a:r>
              <a:rPr lang="en-US" dirty="0"/>
              <a:t> 1</a:t>
            </a:r>
          </a:p>
        </p:txBody>
      </p:sp>
      <p:sp>
        <p:nvSpPr>
          <p:cNvPr id="3" name="Content Placeholder 2"/>
          <p:cNvSpPr>
            <a:spLocks noGrp="1"/>
          </p:cNvSpPr>
          <p:nvPr>
            <p:ph idx="1"/>
          </p:nvPr>
        </p:nvSpPr>
        <p:spPr>
          <a:xfrm>
            <a:off x="179512" y="1772816"/>
            <a:ext cx="8712968" cy="3384376"/>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Ο χρήστης φοράει ένα στοιχείο που εμφανίζει ένα μικρό παράθυρο στην οθόνη του με μια βαθμολογία (</a:t>
            </a:r>
            <a:r>
              <a:rPr lang="el-GR" sz="1800" b="0" dirty="0" err="1">
                <a:latin typeface="Arial (Body)"/>
                <a:cs typeface="Times New Roman" panose="02020603050405020304" pitchFamily="18" charset="0"/>
              </a:rPr>
              <a:t>Tokens</a:t>
            </a:r>
            <a:r>
              <a:rPr lang="el-GR" sz="1800" b="0" dirty="0">
                <a:latin typeface="Arial (Body)"/>
                <a:cs typeface="Times New Roman" panose="02020603050405020304" pitchFamily="18" charset="0"/>
              </a:rPr>
              <a:t> που συλλέγονται και βραβεία που κερδίζονται</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Ενώ φοράει αυτό το στοιχείο κερδίζει συμβολικά </a:t>
            </a:r>
            <a:r>
              <a:rPr lang="el-GR" sz="1800" b="0" dirty="0" err="1">
                <a:latin typeface="Arial (Body)"/>
                <a:cs typeface="Times New Roman" panose="02020603050405020304" pitchFamily="18" charset="0"/>
              </a:rPr>
              <a:t>tokens</a:t>
            </a:r>
            <a:r>
              <a:rPr lang="el-GR" sz="1800" b="0" dirty="0">
                <a:latin typeface="Arial (Body)"/>
                <a:cs typeface="Times New Roman" panose="02020603050405020304" pitchFamily="18" charset="0"/>
              </a:rPr>
              <a:t> όταν κάνει κλικ (συλλέγει) κάποιο συγκεκριμένο στοιχείο ή κάνει κάποια συγκεκριμένη ενέργεια</a:t>
            </a:r>
            <a:r>
              <a:rPr lang="en-US" sz="1800" b="0" dirty="0">
                <a:latin typeface="Arial (Body)"/>
                <a:cs typeface="Times New Roman" panose="02020603050405020304" pitchFamily="18" charset="0"/>
              </a:rPr>
              <a:t>. </a:t>
            </a:r>
            <a:r>
              <a:rPr lang="el-GR" sz="1800" b="0" dirty="0">
                <a:latin typeface="Arial (Body)"/>
                <a:cs typeface="Times New Roman" panose="02020603050405020304" pitchFamily="18" charset="0"/>
              </a:rPr>
              <a:t>Ορισμένα αντικείμενα ενδέχεται να δίνουν περισσότερους πόντους από άλλα</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Επίσης, φορώντας αυτό το στοιχείο μπορεί να χάσει </a:t>
            </a:r>
            <a:r>
              <a:rPr lang="el-GR" sz="1800" b="0" dirty="0" err="1">
                <a:latin typeface="Arial (Body)"/>
                <a:cs typeface="Times New Roman" panose="02020603050405020304" pitchFamily="18" charset="0"/>
              </a:rPr>
              <a:t>tokens</a:t>
            </a:r>
            <a:r>
              <a:rPr lang="el-GR" sz="1800" b="0" dirty="0">
                <a:latin typeface="Arial (Body)"/>
                <a:cs typeface="Times New Roman" panose="02020603050405020304" pitchFamily="18" charset="0"/>
              </a:rPr>
              <a:t> εάν ενεργοποιήσει ορισμένες παγίδες (πλησιάζοντας ή αγγίζοντας συγκεκριμένα αντικείμενα)</a:t>
            </a:r>
            <a:r>
              <a:rPr lang="en-US" sz="1800" b="0" dirty="0">
                <a:latin typeface="Arial (Body)"/>
                <a:cs typeface="Times New Roman" panose="02020603050405020304" pitchFamily="18" charset="0"/>
              </a:rPr>
              <a:t>. </a:t>
            </a:r>
          </a:p>
        </p:txBody>
      </p:sp>
    </p:spTree>
    <p:extLst>
      <p:ext uri="{BB962C8B-B14F-4D97-AF65-F5344CB8AC3E}">
        <p14:creationId xmlns:p14="http://schemas.microsoft.com/office/powerpoint/2010/main" val="1723608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a:lstStyle/>
          <a:p>
            <a:r>
              <a:rPr lang="en-US" dirty="0"/>
              <a:t>HUD: </a:t>
            </a:r>
            <a:r>
              <a:rPr lang="el-GR" dirty="0" err="1"/>
              <a:t>παραδειγμα</a:t>
            </a:r>
            <a:r>
              <a:rPr lang="en-US" dirty="0"/>
              <a:t> 1</a:t>
            </a:r>
          </a:p>
        </p:txBody>
      </p:sp>
      <p:sp>
        <p:nvSpPr>
          <p:cNvPr id="3" name="Content Placeholder 2"/>
          <p:cNvSpPr>
            <a:spLocks noGrp="1"/>
          </p:cNvSpPr>
          <p:nvPr>
            <p:ph idx="1"/>
          </p:nvPr>
        </p:nvSpPr>
        <p:spPr>
          <a:xfrm>
            <a:off x="107504" y="1556792"/>
            <a:ext cx="8712968" cy="4536504"/>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Ορισμένα </a:t>
            </a:r>
            <a:r>
              <a:rPr lang="el-GR" sz="1800" b="0" dirty="0" err="1">
                <a:latin typeface="Arial (Body)"/>
                <a:cs typeface="Times New Roman" panose="02020603050405020304" pitchFamily="18" charset="0"/>
              </a:rPr>
              <a:t>tokens</a:t>
            </a:r>
            <a:r>
              <a:rPr lang="el-GR" sz="1800" b="0" dirty="0">
                <a:latin typeface="Arial (Body)"/>
                <a:cs typeface="Times New Roman" panose="02020603050405020304" pitchFamily="18" charset="0"/>
              </a:rPr>
              <a:t> μπορούν να απονεμηθούν μόνο εάν πληρείται μια προϋπόθεση, π.χ. ο χρήστης φοράει ή έχει εξοπλιστεί με ένα συγκεκριμένο αντικείμενο/εργαλείο ή εάν έχει κερδίσει προηγουμένως μια συγκεκριμένη ανταμοιβή</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Για παράδειγμα , ο χρήστης κάνει κλικ σε ένα σπασμένο μπουκάλι και χάνει πόντους επειδή κόπηκε. Εάν ο χρήστης έχει προηγουμένως εξοπλιστεί με γάντια , τότε κάνει κλικ στο σπασμένο μπουκάλι και του απονέμονται </a:t>
            </a:r>
            <a:r>
              <a:rPr lang="el-GR" sz="1800" b="0" dirty="0" err="1">
                <a:latin typeface="Arial (Body)"/>
                <a:cs typeface="Times New Roman" panose="02020603050405020304" pitchFamily="18" charset="0"/>
              </a:rPr>
              <a:t>tokens</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Σε γενικές γραμμές , κάθε περίπτωση που αναφέρθηκε προηγουμένως μπορεί να προκαλέσει ως μία από τις ενέργειες για την αύξηση ή τη μείωση της βαθμολογίας του χρήστη</a:t>
            </a:r>
            <a:r>
              <a:rPr lang="en-US" sz="1800" b="0" dirty="0">
                <a:latin typeface="Arial (Body)"/>
                <a:cs typeface="Times New Roman" panose="02020603050405020304" pitchFamily="18" charset="0"/>
              </a:rPr>
              <a:t>.</a:t>
            </a:r>
          </a:p>
        </p:txBody>
      </p:sp>
    </p:spTree>
    <p:extLst>
      <p:ext uri="{BB962C8B-B14F-4D97-AF65-F5344CB8AC3E}">
        <p14:creationId xmlns:p14="http://schemas.microsoft.com/office/powerpoint/2010/main" val="2811447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759614"/>
          </a:xfrm>
        </p:spPr>
        <p:txBody>
          <a:bodyPr/>
          <a:lstStyle/>
          <a:p>
            <a:r>
              <a:rPr lang="en-US" dirty="0"/>
              <a:t>HUD: </a:t>
            </a:r>
            <a:r>
              <a:rPr lang="el-GR" dirty="0" err="1"/>
              <a:t>παραδειγμα</a:t>
            </a:r>
            <a:r>
              <a:rPr lang="en-US" dirty="0"/>
              <a:t> </a:t>
            </a:r>
            <a:r>
              <a:rPr lang="el-GR" dirty="0"/>
              <a:t>2</a:t>
            </a:r>
            <a:endParaRPr lang="en-US" dirty="0"/>
          </a:p>
        </p:txBody>
      </p:sp>
      <p:sp>
        <p:nvSpPr>
          <p:cNvPr id="3" name="Content Placeholder 2"/>
          <p:cNvSpPr>
            <a:spLocks noGrp="1"/>
          </p:cNvSpPr>
          <p:nvPr>
            <p:ph idx="1"/>
          </p:nvPr>
        </p:nvSpPr>
        <p:spPr>
          <a:xfrm>
            <a:off x="179512" y="1772816"/>
            <a:ext cx="8496944" cy="3024336"/>
          </a:xfrm>
        </p:spPr>
        <p:txBody>
          <a:bodyPr>
            <a:normAutofit/>
          </a:bodyPr>
          <a:lstStyle/>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Ο χρήστης φοράει το αντικείμενο HUD και στη συνέχεια προχωρά στην εξερεύνηση του κόσμου και την επίλυση ορισμένων κουίζ/αποστολών</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Όταν ολοκληρώνει με επιτυχία μια αναζήτηση, του απονέμεται ένα κομμάτι παζλ/χάρτη που εμφανίζεται στην οθόνη</a:t>
            </a:r>
            <a:r>
              <a:rPr lang="en-US" sz="1800" b="0" dirty="0">
                <a:latin typeface="Arial (Body)"/>
                <a:cs typeface="Times New Roman" panose="02020603050405020304" pitchFamily="18" charset="0"/>
              </a:rPr>
              <a:t>. </a:t>
            </a:r>
          </a:p>
          <a:p>
            <a:pPr marL="457200" indent="-457200" algn="just">
              <a:lnSpc>
                <a:spcPct val="150000"/>
              </a:lnSpc>
              <a:spcBef>
                <a:spcPts val="600"/>
              </a:spcBef>
              <a:buFont typeface="Wingdings" panose="05000000000000000000" pitchFamily="2" charset="2"/>
              <a:buChar char="ü"/>
            </a:pPr>
            <a:r>
              <a:rPr lang="el-GR" sz="1800" b="0" dirty="0">
                <a:latin typeface="Arial (Body)"/>
                <a:cs typeface="Times New Roman" panose="02020603050405020304" pitchFamily="18" charset="0"/>
              </a:rPr>
              <a:t>Όταν ολοκληρωθούν όλες οι αποστολές, ο πλήρης Χάρτης εμφανίζεται στην οθόνη του που δείχνει τη θέση ενός κρυμμένου θαλάμου/θησαυρού</a:t>
            </a:r>
            <a:r>
              <a:rPr lang="en-US" sz="1800" b="0" dirty="0">
                <a:latin typeface="Arial (Body)"/>
                <a:cs typeface="Times New Roman" panose="02020603050405020304" pitchFamily="18" charset="0"/>
              </a:rPr>
              <a:t>.</a:t>
            </a:r>
          </a:p>
        </p:txBody>
      </p:sp>
    </p:spTree>
    <p:extLst>
      <p:ext uri="{BB962C8B-B14F-4D97-AF65-F5344CB8AC3E}">
        <p14:creationId xmlns:p14="http://schemas.microsoft.com/office/powerpoint/2010/main" val="3281664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5791200" cy="687606"/>
          </a:xfrm>
        </p:spPr>
        <p:txBody>
          <a:bodyPr/>
          <a:lstStyle/>
          <a:p>
            <a:r>
              <a:rPr lang="el-GR" dirty="0" err="1"/>
              <a:t>βληματα</a:t>
            </a:r>
            <a:endParaRPr lang="en-US" dirty="0"/>
          </a:p>
        </p:txBody>
      </p:sp>
      <p:sp>
        <p:nvSpPr>
          <p:cNvPr id="3" name="Content Placeholder 2"/>
          <p:cNvSpPr>
            <a:spLocks noGrp="1"/>
          </p:cNvSpPr>
          <p:nvPr>
            <p:ph idx="1"/>
          </p:nvPr>
        </p:nvSpPr>
        <p:spPr>
          <a:xfrm>
            <a:off x="179512" y="1772816"/>
            <a:ext cx="8712968" cy="2664296"/>
          </a:xfrm>
        </p:spPr>
        <p:txBody>
          <a:bodyPr>
            <a:normAutofit fontScale="92500" lnSpcReduction="20000"/>
          </a:bodyPr>
          <a:lstStyle/>
          <a:p>
            <a:pPr marL="457200" indent="-457200" algn="just">
              <a:lnSpc>
                <a:spcPct val="160000"/>
              </a:lnSpc>
              <a:spcBef>
                <a:spcPts val="600"/>
              </a:spcBef>
              <a:buFont typeface="Wingdings" panose="05000000000000000000" pitchFamily="2" charset="2"/>
              <a:buChar char="ü"/>
            </a:pPr>
            <a:r>
              <a:rPr lang="el-GR" b="0" dirty="0">
                <a:latin typeface="Arial (Body)"/>
                <a:cs typeface="Times New Roman" panose="02020603050405020304" pitchFamily="18" charset="0"/>
              </a:rPr>
              <a:t>Μπορούν να χρησιμοποιηθούν </a:t>
            </a:r>
            <a:r>
              <a:rPr lang="el-GR" b="0" dirty="0" err="1">
                <a:latin typeface="Arial (Body)"/>
                <a:cs typeface="Times New Roman" panose="02020603050405020304" pitchFamily="18" charset="0"/>
              </a:rPr>
              <a:t>scripts</a:t>
            </a:r>
            <a:r>
              <a:rPr lang="el-GR" b="0" dirty="0">
                <a:latin typeface="Arial (Body)"/>
                <a:cs typeface="Times New Roman" panose="02020603050405020304" pitchFamily="18" charset="0"/>
              </a:rPr>
              <a:t> για να εισαχθούν αντικείμενα που δημιουργούν, δυναμικά, τρισδιάστατα αντικείμενα. Αυτό επιτρέπει ενδιαφέρουσες λειτουργίες όπως η ρίψη βλημάτων, εκμεταλλευόμενες τη Μηχανή της Φυσικής</a:t>
            </a:r>
            <a:r>
              <a:rPr lang="en-US" b="0" dirty="0">
                <a:latin typeface="Arial (Body)"/>
                <a:cs typeface="Times New Roman" panose="02020603050405020304" pitchFamily="18" charset="0"/>
              </a:rPr>
              <a:t>. </a:t>
            </a:r>
          </a:p>
          <a:p>
            <a:pPr marL="457200" indent="-457200" algn="just">
              <a:lnSpc>
                <a:spcPct val="160000"/>
              </a:lnSpc>
              <a:spcBef>
                <a:spcPts val="600"/>
              </a:spcBef>
              <a:buFont typeface="Wingdings" panose="05000000000000000000" pitchFamily="2" charset="2"/>
              <a:buChar char="ü"/>
            </a:pPr>
            <a:r>
              <a:rPr lang="el-GR" b="0" dirty="0">
                <a:latin typeface="Arial (Body)"/>
                <a:cs typeface="Times New Roman" panose="02020603050405020304" pitchFamily="18" charset="0"/>
              </a:rPr>
              <a:t>Η αντίστοιχη εντολή LSL είναι </a:t>
            </a:r>
            <a:r>
              <a:rPr lang="el-GR" b="0" dirty="0" err="1">
                <a:latin typeface="Arial (Body)"/>
                <a:cs typeface="Times New Roman" panose="02020603050405020304" pitchFamily="18" charset="0"/>
              </a:rPr>
              <a:t>llRezObject</a:t>
            </a:r>
            <a:r>
              <a:rPr lang="el-GR" b="0" dirty="0">
                <a:latin typeface="Arial (Body)"/>
                <a:cs typeface="Times New Roman" panose="02020603050405020304" pitchFamily="18" charset="0"/>
              </a:rPr>
              <a:t>, η οποία δημιουργεί ένα αντικείμενο σε μια καθορισμένη θέση με μια αρχική ταχύτητα</a:t>
            </a:r>
            <a:r>
              <a:rPr lang="en-US" b="0" dirty="0">
                <a:latin typeface="Arial (Body)"/>
                <a:cs typeface="Times New Roman" panose="02020603050405020304" pitchFamily="18" charset="0"/>
              </a:rPr>
              <a:t>.</a:t>
            </a:r>
          </a:p>
        </p:txBody>
      </p:sp>
      <p:sp>
        <p:nvSpPr>
          <p:cNvPr id="6" name="TextBox 5">
            <a:extLst>
              <a:ext uri="{FF2B5EF4-FFF2-40B4-BE49-F238E27FC236}">
                <a16:creationId xmlns:a16="http://schemas.microsoft.com/office/drawing/2014/main" id="{89559039-5AFC-49E4-893F-D1D711D6ABC5}"/>
              </a:ext>
            </a:extLst>
          </p:cNvPr>
          <p:cNvSpPr txBox="1"/>
          <p:nvPr/>
        </p:nvSpPr>
        <p:spPr>
          <a:xfrm>
            <a:off x="971600" y="4974096"/>
            <a:ext cx="7615300" cy="888705"/>
          </a:xfrm>
          <a:prstGeom prst="rect">
            <a:avLst/>
          </a:prstGeom>
          <a:noFill/>
        </p:spPr>
        <p:txBody>
          <a:bodyPr wrap="square">
            <a:spAutoFit/>
          </a:bodyPr>
          <a:lstStyle/>
          <a:p>
            <a:pPr>
              <a:lnSpc>
                <a:spcPct val="150000"/>
              </a:lnSpc>
              <a:spcBef>
                <a:spcPts val="600"/>
              </a:spcBef>
              <a:spcAft>
                <a:spcPts val="600"/>
              </a:spcAft>
            </a:pPr>
            <a:r>
              <a:rPr lang="en-US" b="1" dirty="0" err="1">
                <a:latin typeface="Courier New" panose="02070309020205020404" pitchFamily="49" charset="0"/>
                <a:cs typeface="Courier New" panose="02070309020205020404" pitchFamily="49" charset="0"/>
              </a:rPr>
              <a:t>llRezObject</a:t>
            </a:r>
            <a:r>
              <a:rPr lang="en-US" dirty="0">
                <a:latin typeface="Courier New" panose="02070309020205020404" pitchFamily="49" charset="0"/>
                <a:cs typeface="Courier New" panose="02070309020205020404" pitchFamily="49" charset="0"/>
              </a:rPr>
              <a:t>( string inventory, vector pos, vector vel, rotation rot, integer param );</a:t>
            </a:r>
          </a:p>
        </p:txBody>
      </p:sp>
    </p:spTree>
    <p:extLst>
      <p:ext uri="{BB962C8B-B14F-4D97-AF65-F5344CB8AC3E}">
        <p14:creationId xmlns:p14="http://schemas.microsoft.com/office/powerpoint/2010/main" val="28132884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2641</TotalTime>
  <Words>725</Words>
  <Application>Microsoft Office PowerPoint</Application>
  <PresentationFormat>On-screen Show (4:3)</PresentationFormat>
  <Paragraphs>48</Paragraphs>
  <Slides>10</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Arial </vt:lpstr>
      <vt:lpstr>Arial (Body)</vt:lpstr>
      <vt:lpstr>Arial Black</vt:lpstr>
      <vt:lpstr>Calibri</vt:lpstr>
      <vt:lpstr>Courier New</vt:lpstr>
      <vt:lpstr>Verdana</vt:lpstr>
      <vt:lpstr>Wingdings</vt:lpstr>
      <vt:lpstr>Základné</vt:lpstr>
      <vt:lpstr>10. Στοιχεία HUD, Σωματίδια, Βλήματα</vt:lpstr>
      <vt:lpstr>Στοιχεια HUD</vt:lpstr>
      <vt:lpstr>Στοιχεια HUD</vt:lpstr>
      <vt:lpstr>Γεγονοσ ATTACH</vt:lpstr>
      <vt:lpstr>Παραδειγματα HUD</vt:lpstr>
      <vt:lpstr>HUD: παραδειγμα 1</vt:lpstr>
      <vt:lpstr>HUD: παραδειγμα 1</vt:lpstr>
      <vt:lpstr>HUD: παραδειγμα 2</vt:lpstr>
      <vt:lpstr>βληματα</vt:lpstr>
      <vt:lpstr>σωματιδια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200</cp:revision>
  <cp:lastPrinted>2019-02-12T08:21:40Z</cp:lastPrinted>
  <dcterms:created xsi:type="dcterms:W3CDTF">2019-02-10T21:49:04Z</dcterms:created>
  <dcterms:modified xsi:type="dcterms:W3CDTF">2022-09-17T07:56:37Z</dcterms:modified>
</cp:coreProperties>
</file>