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56" r:id="rId2"/>
    <p:sldId id="257" r:id="rId3"/>
    <p:sldId id="327" r:id="rId4"/>
    <p:sldId id="328" r:id="rId5"/>
    <p:sldId id="329" r:id="rId6"/>
    <p:sldId id="330" r:id="rId7"/>
    <p:sldId id="331" r:id="rId8"/>
    <p:sldId id="332" r:id="rId9"/>
  </p:sldIdLst>
  <p:sldSz cx="9144000" cy="6858000" type="screen4x3"/>
  <p:notesSz cx="7315200" cy="96012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5330A5"/>
    <a:srgbClr val="EF8E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78" autoAdjust="0"/>
    <p:restoredTop sz="93450" autoAdjust="0"/>
  </p:normalViewPr>
  <p:slideViewPr>
    <p:cSldViewPr>
      <p:cViewPr varScale="1">
        <p:scale>
          <a:sx n="107" d="100"/>
          <a:sy n="107" d="100"/>
        </p:scale>
        <p:origin x="1572"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9" d="100"/>
          <a:sy n="79" d="100"/>
        </p:scale>
        <p:origin x="318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3169920" cy="481728"/>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sz="quarter" idx="1"/>
          </p:nvPr>
        </p:nvSpPr>
        <p:spPr>
          <a:xfrm>
            <a:off x="4143587" y="0"/>
            <a:ext cx="3169920" cy="481728"/>
          </a:xfrm>
          <a:prstGeom prst="rect">
            <a:avLst/>
          </a:prstGeom>
        </p:spPr>
        <p:txBody>
          <a:bodyPr vert="horz" lIns="91440" tIns="45720" rIns="91440" bIns="45720" rtlCol="0"/>
          <a:lstStyle>
            <a:lvl1pPr algn="r">
              <a:defRPr sz="1200"/>
            </a:lvl1pPr>
          </a:lstStyle>
          <a:p>
            <a:fld id="{1372E2F8-8C27-4303-A77C-E724F5C8016B}" type="datetimeFigureOut">
              <a:rPr lang="sk-SK" smtClean="0"/>
              <a:pPr/>
              <a:t>17. 9. 2022</a:t>
            </a:fld>
            <a:endParaRPr lang="sk-SK"/>
          </a:p>
        </p:txBody>
      </p:sp>
      <p:sp>
        <p:nvSpPr>
          <p:cNvPr id="4" name="Zástupný symbol päty 3"/>
          <p:cNvSpPr>
            <a:spLocks noGrp="1"/>
          </p:cNvSpPr>
          <p:nvPr>
            <p:ph type="ftr" sz="quarter" idx="2"/>
          </p:nvPr>
        </p:nvSpPr>
        <p:spPr>
          <a:xfrm>
            <a:off x="0" y="9119474"/>
            <a:ext cx="3169920" cy="481727"/>
          </a:xfrm>
          <a:prstGeom prst="rect">
            <a:avLst/>
          </a:prstGeom>
        </p:spPr>
        <p:txBody>
          <a:bodyPr vert="horz" lIns="91440" tIns="45720" rIns="91440" bIns="45720" rtlCol="0" anchor="b"/>
          <a:lstStyle>
            <a:lvl1pPr algn="l">
              <a:defRPr sz="1200"/>
            </a:lvl1pPr>
          </a:lstStyle>
          <a:p>
            <a:endParaRPr lang="sk-SK"/>
          </a:p>
        </p:txBody>
      </p:sp>
      <p:sp>
        <p:nvSpPr>
          <p:cNvPr id="5" name="Zástupný symbol čísla snímky 4"/>
          <p:cNvSpPr>
            <a:spLocks noGrp="1"/>
          </p:cNvSpPr>
          <p:nvPr>
            <p:ph type="sldNum" sz="quarter" idx="3"/>
          </p:nvPr>
        </p:nvSpPr>
        <p:spPr>
          <a:xfrm>
            <a:off x="4143587" y="9119474"/>
            <a:ext cx="3169920" cy="481727"/>
          </a:xfrm>
          <a:prstGeom prst="rect">
            <a:avLst/>
          </a:prstGeom>
        </p:spPr>
        <p:txBody>
          <a:bodyPr vert="horz" lIns="91440" tIns="45720" rIns="91440" bIns="45720" rtlCol="0" anchor="b"/>
          <a:lstStyle>
            <a:lvl1pPr algn="r">
              <a:defRPr sz="1200"/>
            </a:lvl1pPr>
          </a:lstStyle>
          <a:p>
            <a:fld id="{657CD2E3-5BDB-44FE-995E-F2DCFA948423}" type="slidenum">
              <a:rPr lang="sk-SK" smtClean="0"/>
              <a:pPr/>
              <a:t>‹#›</a:t>
            </a:fld>
            <a:endParaRPr lang="sk-SK"/>
          </a:p>
        </p:txBody>
      </p:sp>
    </p:spTree>
    <p:extLst>
      <p:ext uri="{BB962C8B-B14F-4D97-AF65-F5344CB8AC3E}">
        <p14:creationId xmlns:p14="http://schemas.microsoft.com/office/powerpoint/2010/main" val="1008055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1"/>
            <a:ext cx="3169920" cy="48006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4143587" y="1"/>
            <a:ext cx="3169920" cy="480060"/>
          </a:xfrm>
          <a:prstGeom prst="rect">
            <a:avLst/>
          </a:prstGeom>
        </p:spPr>
        <p:txBody>
          <a:bodyPr vert="horz" lIns="91440" tIns="45720" rIns="91440" bIns="45720" rtlCol="0"/>
          <a:lstStyle>
            <a:lvl1pPr algn="r">
              <a:defRPr sz="1200"/>
            </a:lvl1pPr>
          </a:lstStyle>
          <a:p>
            <a:fld id="{1F5F3F0D-312C-4AED-8EB4-1582FE5784D7}" type="datetimeFigureOut">
              <a:rPr lang="sk-SK" smtClean="0"/>
              <a:pPr/>
              <a:t>17. 9. 2022</a:t>
            </a:fld>
            <a:endParaRPr lang="sk-SK"/>
          </a:p>
        </p:txBody>
      </p:sp>
      <p:sp>
        <p:nvSpPr>
          <p:cNvPr id="4" name="Zástupný symbol obrazu snímky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731521" y="4560570"/>
            <a:ext cx="5852160" cy="4320540"/>
          </a:xfrm>
          <a:prstGeom prst="rect">
            <a:avLst/>
          </a:prstGeom>
        </p:spPr>
        <p:txBody>
          <a:bodyPr vert="horz" lIns="91440" tIns="45720" rIns="91440" bIns="45720" rtlCol="0"/>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symbol päty 5"/>
          <p:cNvSpPr>
            <a:spLocks noGrp="1"/>
          </p:cNvSpPr>
          <p:nvPr>
            <p:ph type="ftr" sz="quarter" idx="4"/>
          </p:nvPr>
        </p:nvSpPr>
        <p:spPr>
          <a:xfrm>
            <a:off x="0" y="9119474"/>
            <a:ext cx="3169920" cy="480060"/>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4143587" y="9119474"/>
            <a:ext cx="3169920" cy="480060"/>
          </a:xfrm>
          <a:prstGeom prst="rect">
            <a:avLst/>
          </a:prstGeom>
        </p:spPr>
        <p:txBody>
          <a:bodyPr vert="horz" lIns="91440" tIns="45720" rIns="91440" bIns="45720" rtlCol="0" anchor="b"/>
          <a:lstStyle>
            <a:lvl1pPr algn="r">
              <a:defRPr sz="1200"/>
            </a:lvl1pPr>
          </a:lstStyle>
          <a:p>
            <a:fld id="{4314993F-1191-4E28-A105-C8612743DD3B}" type="slidenum">
              <a:rPr lang="sk-SK" smtClean="0"/>
              <a:pPr/>
              <a:t>‹#›</a:t>
            </a:fld>
            <a:endParaRPr lang="sk-SK"/>
          </a:p>
        </p:txBody>
      </p:sp>
    </p:spTree>
    <p:extLst>
      <p:ext uri="{BB962C8B-B14F-4D97-AF65-F5344CB8AC3E}">
        <p14:creationId xmlns:p14="http://schemas.microsoft.com/office/powerpoint/2010/main" val="18289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4314993F-1191-4E28-A105-C8612743DD3B}" type="slidenum">
              <a:rPr lang="sk-SK" smtClean="0"/>
              <a:pPr/>
              <a:t>1</a:t>
            </a:fld>
            <a:endParaRPr lang="sk-SK"/>
          </a:p>
        </p:txBody>
      </p:sp>
    </p:spTree>
    <p:extLst>
      <p:ext uri="{BB962C8B-B14F-4D97-AF65-F5344CB8AC3E}">
        <p14:creationId xmlns:p14="http://schemas.microsoft.com/office/powerpoint/2010/main" val="19473481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4993F-1191-4E28-A105-C8612743DD3B}" type="slidenum">
              <a:rPr lang="sk-SK" smtClean="0"/>
              <a:pPr/>
              <a:t>2</a:t>
            </a:fld>
            <a:endParaRPr lang="sk-SK"/>
          </a:p>
        </p:txBody>
      </p:sp>
    </p:spTree>
    <p:extLst>
      <p:ext uri="{BB962C8B-B14F-4D97-AF65-F5344CB8AC3E}">
        <p14:creationId xmlns:p14="http://schemas.microsoft.com/office/powerpoint/2010/main" val="35047700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4993F-1191-4E28-A105-C8612743DD3B}" type="slidenum">
              <a:rPr lang="sk-SK" smtClean="0"/>
              <a:pPr/>
              <a:t>3</a:t>
            </a:fld>
            <a:endParaRPr lang="sk-SK"/>
          </a:p>
        </p:txBody>
      </p:sp>
    </p:spTree>
    <p:extLst>
      <p:ext uri="{BB962C8B-B14F-4D97-AF65-F5344CB8AC3E}">
        <p14:creationId xmlns:p14="http://schemas.microsoft.com/office/powerpoint/2010/main" val="32310633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4993F-1191-4E28-A105-C8612743DD3B}" type="slidenum">
              <a:rPr lang="sk-SK" smtClean="0"/>
              <a:pPr/>
              <a:t>4</a:t>
            </a:fld>
            <a:endParaRPr lang="sk-SK"/>
          </a:p>
        </p:txBody>
      </p:sp>
    </p:spTree>
    <p:extLst>
      <p:ext uri="{BB962C8B-B14F-4D97-AF65-F5344CB8AC3E}">
        <p14:creationId xmlns:p14="http://schemas.microsoft.com/office/powerpoint/2010/main" val="5526852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4993F-1191-4E28-A105-C8612743DD3B}" type="slidenum">
              <a:rPr lang="sk-SK" smtClean="0"/>
              <a:pPr/>
              <a:t>5</a:t>
            </a:fld>
            <a:endParaRPr lang="sk-SK"/>
          </a:p>
        </p:txBody>
      </p:sp>
    </p:spTree>
    <p:extLst>
      <p:ext uri="{BB962C8B-B14F-4D97-AF65-F5344CB8AC3E}">
        <p14:creationId xmlns:p14="http://schemas.microsoft.com/office/powerpoint/2010/main" val="10917917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4993F-1191-4E28-A105-C8612743DD3B}" type="slidenum">
              <a:rPr lang="sk-SK" smtClean="0"/>
              <a:pPr/>
              <a:t>6</a:t>
            </a:fld>
            <a:endParaRPr lang="sk-SK"/>
          </a:p>
        </p:txBody>
      </p:sp>
    </p:spTree>
    <p:extLst>
      <p:ext uri="{BB962C8B-B14F-4D97-AF65-F5344CB8AC3E}">
        <p14:creationId xmlns:p14="http://schemas.microsoft.com/office/powerpoint/2010/main" val="31951797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4993F-1191-4E28-A105-C8612743DD3B}" type="slidenum">
              <a:rPr lang="sk-SK" smtClean="0"/>
              <a:pPr/>
              <a:t>7</a:t>
            </a:fld>
            <a:endParaRPr lang="sk-SK"/>
          </a:p>
        </p:txBody>
      </p:sp>
    </p:spTree>
    <p:extLst>
      <p:ext uri="{BB962C8B-B14F-4D97-AF65-F5344CB8AC3E}">
        <p14:creationId xmlns:p14="http://schemas.microsoft.com/office/powerpoint/2010/main" val="1139471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4993F-1191-4E28-A105-C8612743DD3B}" type="slidenum">
              <a:rPr lang="sk-SK" smtClean="0"/>
              <a:pPr/>
              <a:t>8</a:t>
            </a:fld>
            <a:endParaRPr lang="sk-SK"/>
          </a:p>
        </p:txBody>
      </p:sp>
    </p:spTree>
    <p:extLst>
      <p:ext uri="{BB962C8B-B14F-4D97-AF65-F5344CB8AC3E}">
        <p14:creationId xmlns:p14="http://schemas.microsoft.com/office/powerpoint/2010/main" val="8898413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26915"/>
            <a:ext cx="7772400" cy="3173684"/>
          </a:xfrm>
        </p:spPr>
        <p:txBody>
          <a:bodyPr anchor="ctr">
            <a:noAutofit/>
          </a:bodyPr>
          <a:lstStyle>
            <a:lvl1pPr>
              <a:lnSpc>
                <a:spcPct val="100000"/>
              </a:lnSpc>
              <a:defRPr sz="6000" cap="none" spc="-80" baseline="0">
                <a:solidFill>
                  <a:srgbClr val="FFC000"/>
                </a:solidFill>
              </a:defRPr>
            </a:lvl1pPr>
          </a:lstStyle>
          <a:p>
            <a:r>
              <a:rPr lang="sk-SK" dirty="0"/>
              <a:t>Kliknutím upravte štýl predlohy nadpisu</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a:t>Kliknutím upravte štýl predlohy podnadpisu</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5" name="Footer Placeholder 4"/>
          <p:cNvSpPr>
            <a:spLocks noGrp="1"/>
          </p:cNvSpPr>
          <p:nvPr>
            <p:ph type="ftr" sz="quarter" idx="11"/>
          </p:nvPr>
        </p:nvSpPr>
        <p:spPr/>
        <p:txBody>
          <a:bodyPr/>
          <a:lstStyle/>
          <a:p>
            <a:endParaRPr lang="sk-SK"/>
          </a:p>
        </p:txBody>
      </p:sp>
      <p:sp>
        <p:nvSpPr>
          <p:cNvPr id="9" name="Rectangle 8"/>
          <p:cNvSpPr/>
          <p:nvPr/>
        </p:nvSpPr>
        <p:spPr>
          <a:xfrm>
            <a:off x="9001124" y="4846320"/>
            <a:ext cx="142876" cy="2011680"/>
          </a:xfrm>
          <a:prstGeom prst="rect">
            <a:avLst/>
          </a:prstGeom>
          <a:solidFill>
            <a:srgbClr val="FFC000"/>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pic>
        <p:nvPicPr>
          <p:cNvPr id="11" name="Obraz 1">
            <a:extLst>
              <a:ext uri="{FF2B5EF4-FFF2-40B4-BE49-F238E27FC236}">
                <a16:creationId xmlns:a16="http://schemas.microsoft.com/office/drawing/2014/main" id="{E4468105-06B5-4679-A164-F7E5AAB071A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p:blipFill>
        <p:spPr bwMode="auto">
          <a:xfrm>
            <a:off x="6276103" y="223836"/>
            <a:ext cx="2064999" cy="1188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24744"/>
            <a:ext cx="2057400" cy="5001419"/>
          </a:xfrm>
        </p:spPr>
        <p:txBody>
          <a:bodyPr vert="eaVert">
            <a:norm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Arial "/>
              </a:defRPr>
            </a:lvl1pPr>
          </a:lstStyle>
          <a:p>
            <a:r>
              <a:rPr lang="sk-SK" dirty="0"/>
              <a:t>Kliknutím upravte štýl predlohy nadpisu</a:t>
            </a:r>
            <a:endParaRPr lang="en-US" dirty="0"/>
          </a:p>
        </p:txBody>
      </p:sp>
      <p:sp>
        <p:nvSpPr>
          <p:cNvPr id="3" name="Content Placeholder 2"/>
          <p:cNvSpPr>
            <a:spLocks noGrp="1"/>
          </p:cNvSpPr>
          <p:nvPr>
            <p:ph idx="1"/>
          </p:nvPr>
        </p:nvSpPr>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7200" b="0" cap="none" spc="-80" baseline="0">
                <a:solidFill>
                  <a:srgbClr val="FFC000"/>
                </a:solidFill>
              </a:defRPr>
            </a:lvl1pPr>
          </a:lstStyle>
          <a:p>
            <a:r>
              <a:rPr lang="sk-SK" dirty="0"/>
              <a:t>Kliknutím upravte štýl predlohy nadpisu</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Upraviť štýly predlohy textu</a:t>
            </a:r>
          </a:p>
        </p:txBody>
      </p:sp>
      <p:sp>
        <p:nvSpPr>
          <p:cNvPr id="7" name="Date Placeholder 6"/>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8" name="Slide Number Placeholder 7"/>
          <p:cNvSpPr>
            <a:spLocks noGrp="1"/>
          </p:cNvSpPr>
          <p:nvPr>
            <p:ph type="sldNum" sz="quarter" idx="11"/>
          </p:nvPr>
        </p:nvSpPr>
        <p:spPr/>
        <p:txBody>
          <a:bodyPr/>
          <a:lstStyle/>
          <a:p>
            <a:fld id="{EDF2FB19-191C-4C07-9760-6B65CEE1532D}" type="slidenum">
              <a:rPr lang="sk-SK" smtClean="0"/>
              <a:pPr/>
              <a:t>‹#›</a:t>
            </a:fld>
            <a:endParaRPr lang="sk-SK"/>
          </a:p>
        </p:txBody>
      </p:sp>
      <p:sp>
        <p:nvSpPr>
          <p:cNvPr id="9" name="Footer Placeholder 8"/>
          <p:cNvSpPr>
            <a:spLocks noGrp="1"/>
          </p:cNvSpPr>
          <p:nvPr>
            <p:ph type="ftr" sz="quarter" idx="12"/>
          </p:nvPr>
        </p:nvSpPr>
        <p:spPr/>
        <p:txBody>
          <a:bodyPr/>
          <a:lstStyle/>
          <a:p>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Date Placeholder 4"/>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sk-SK"/>
              <a:t>Upraviť štýly predlohy textu</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7" name="Date Placeholder 6"/>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none" baseline="0"/>
            </a:lvl1pPr>
          </a:lstStyle>
          <a:p>
            <a:r>
              <a:rPr lang="sk-SK"/>
              <a:t>Kliknutím upravte štýl predlohy nadpisu</a:t>
            </a:r>
            <a:endParaRPr lang="en-US" dirty="0"/>
          </a:p>
        </p:txBody>
      </p:sp>
      <p:sp>
        <p:nvSpPr>
          <p:cNvPr id="3" name="Date Placeholder 2"/>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
        <p:nvSpPr>
          <p:cNvPr id="8" name="Title 7"/>
          <p:cNvSpPr>
            <a:spLocks noGrp="1"/>
          </p:cNvSpPr>
          <p:nvPr>
            <p:ph type="title"/>
          </p:nvPr>
        </p:nvSpPr>
        <p:spPr/>
        <p:txBody>
          <a:bodyPr>
            <a:noAutofit/>
          </a:bodyPr>
          <a:lstStyle>
            <a:lvl1pPr>
              <a:defRPr sz="2800"/>
            </a:lvl1pPr>
          </a:lstStyle>
          <a:p>
            <a:r>
              <a:rPr lang="sk-SK"/>
              <a:t>Kliknutím upravte štýl predlohy nadpisu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a:t>Kliknutím na ikonu pridáte obrázok</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sp>
        <p:nvSpPr>
          <p:cNvPr id="8" name="Title 7"/>
          <p:cNvSpPr>
            <a:spLocks noGrp="1"/>
          </p:cNvSpPr>
          <p:nvPr>
            <p:ph type="title"/>
          </p:nvPr>
        </p:nvSpPr>
        <p:spPr>
          <a:xfrm>
            <a:off x="457200" y="4953000"/>
            <a:ext cx="8153400" cy="762000"/>
          </a:xfrm>
        </p:spPr>
        <p:txBody>
          <a:bodyPr anchor="t">
            <a:noAutofit/>
          </a:bodyPr>
          <a:lstStyle>
            <a:lvl1pPr>
              <a:defRPr sz="2400"/>
            </a:lvl1pPr>
          </a:lstStyle>
          <a:p>
            <a:r>
              <a:rPr lang="sk-SK" dirty="0"/>
              <a:t>Kliknutím upravte štýl predlohy nadpisu</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sk-SK" dirty="0"/>
              <a:t>Upravte štýly predlohy textu</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CA76AC6C-1845-4AD9-86CE-459EC2905EDA}" type="datetimeFigureOut">
              <a:rPr lang="sk-SK" smtClean="0"/>
              <a:pPr/>
              <a:t>17. 9. 2022</a:t>
            </a:fld>
            <a:endParaRPr lang="sk-SK"/>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sk-SK"/>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EDF2FB19-191C-4C07-9760-6B65CEE1532D}" type="slidenum">
              <a:rPr lang="sk-SK" smtClean="0"/>
              <a:pPr/>
              <a:t>‹#›</a:t>
            </a:fld>
            <a:endParaRPr lang="sk-SK"/>
          </a:p>
        </p:txBody>
      </p:sp>
      <p:sp>
        <p:nvSpPr>
          <p:cNvPr id="7" name="Rectangle 6"/>
          <p:cNvSpPr/>
          <p:nvPr/>
        </p:nvSpPr>
        <p:spPr>
          <a:xfrm>
            <a:off x="9001124" y="0"/>
            <a:ext cx="142876" cy="1371600"/>
          </a:xfrm>
          <a:prstGeom prst="rect">
            <a:avLst/>
          </a:prstGeom>
          <a:solidFill>
            <a:srgbClr val="FF9933"/>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Obraz 1">
            <a:extLst>
              <a:ext uri="{FF2B5EF4-FFF2-40B4-BE49-F238E27FC236}">
                <a16:creationId xmlns:a16="http://schemas.microsoft.com/office/drawing/2014/main" id="{CFF2300B-5795-4089-A1A4-7F4A926A9965}"/>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p:blipFill>
        <p:spPr bwMode="auto">
          <a:xfrm>
            <a:off x="6444021" y="242469"/>
            <a:ext cx="1927945" cy="111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rgbClr val="FFC000"/>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395536" y="2780375"/>
            <a:ext cx="8072494" cy="1297250"/>
          </a:xfrm>
        </p:spPr>
        <p:txBody>
          <a:bodyPr/>
          <a:lstStyle/>
          <a:p>
            <a:pPr algn="ctr"/>
            <a:r>
              <a:rPr lang="fr-FR"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9.	</a:t>
            </a:r>
            <a:r>
              <a:rPr lang="el-GR"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Χαρακτήρες </a:t>
            </a:r>
            <a:r>
              <a:rPr lang="fr-FR"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NPC</a:t>
            </a:r>
            <a:endParaRPr lang="en-US"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endParaRPr>
          </a:p>
        </p:txBody>
      </p:sp>
      <p:pic>
        <p:nvPicPr>
          <p:cNvPr id="5" name="Obrázok 4">
            <a:extLst>
              <a:ext uri="{FF2B5EF4-FFF2-40B4-BE49-F238E27FC236}">
                <a16:creationId xmlns:a16="http://schemas.microsoft.com/office/drawing/2014/main" id="{18DE5815-B6F5-4B90-A312-30FA0020A4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844" y="285728"/>
            <a:ext cx="1928826" cy="549715"/>
          </a:xfrm>
          <a:prstGeom prst="rect">
            <a:avLst/>
          </a:prstGeom>
        </p:spPr>
      </p:pic>
      <p:sp>
        <p:nvSpPr>
          <p:cNvPr id="4" name="Rectangle 3">
            <a:extLst>
              <a:ext uri="{FF2B5EF4-FFF2-40B4-BE49-F238E27FC236}">
                <a16:creationId xmlns:a16="http://schemas.microsoft.com/office/drawing/2014/main" id="{577A28BE-81F8-47BC-AF9B-227AEE2932BD}"/>
              </a:ext>
            </a:extLst>
          </p:cNvPr>
          <p:cNvSpPr/>
          <p:nvPr/>
        </p:nvSpPr>
        <p:spPr>
          <a:xfrm>
            <a:off x="214282" y="785795"/>
            <a:ext cx="3637638" cy="338554"/>
          </a:xfrm>
          <a:prstGeom prst="rect">
            <a:avLst/>
          </a:prstGeom>
        </p:spPr>
        <p:txBody>
          <a:bodyPr wrap="square">
            <a:spAutoFit/>
          </a:bodyPr>
          <a:lstStyle/>
          <a:p>
            <a:pPr algn="ctr"/>
            <a:r>
              <a:rPr lang="en-GB" sz="1600" b="1" cap="small" dirty="0">
                <a:solidFill>
                  <a:srgbClr val="FFC000"/>
                </a:solidFill>
                <a:effectLst/>
                <a:latin typeface="Verdana" panose="020B0604030504040204" pitchFamily="34" charset="0"/>
                <a:ea typeface="Times New Roman" panose="02020603050405020304" pitchFamily="18" charset="0"/>
                <a:cs typeface="Times New Roman" panose="02020603050405020304" pitchFamily="18" charset="0"/>
              </a:rPr>
              <a:t>2020-1-UK01-KA201-079177</a:t>
            </a:r>
            <a:endParaRPr lang="en-GB" sz="1000" dirty="0">
              <a:solidFill>
                <a:schemeClr val="tx2"/>
              </a:solidFill>
            </a:endParaRPr>
          </a:p>
        </p:txBody>
      </p:sp>
      <p:sp>
        <p:nvSpPr>
          <p:cNvPr id="9" name="Rectangle 8">
            <a:extLst>
              <a:ext uri="{FF2B5EF4-FFF2-40B4-BE49-F238E27FC236}">
                <a16:creationId xmlns:a16="http://schemas.microsoft.com/office/drawing/2014/main" id="{D14293BA-587F-487F-AFB8-C156BDE7446B}"/>
              </a:ext>
            </a:extLst>
          </p:cNvPr>
          <p:cNvSpPr/>
          <p:nvPr/>
        </p:nvSpPr>
        <p:spPr>
          <a:xfrm>
            <a:off x="500034" y="6286520"/>
            <a:ext cx="8101770" cy="369332"/>
          </a:xfrm>
          <a:prstGeom prst="rect">
            <a:avLst/>
          </a:prstGeom>
        </p:spPr>
        <p:txBody>
          <a:bodyPr wrap="square">
            <a:spAutoFit/>
          </a:bodyPr>
          <a:lstStyle/>
          <a:p>
            <a:pPr algn="ctr"/>
            <a:r>
              <a:rPr lang="en-US" dirty="0">
                <a:solidFill>
                  <a:srgbClr val="EF8E7B"/>
                </a:solidFill>
              </a:rPr>
              <a:t>3D Worlds</a:t>
            </a:r>
          </a:p>
        </p:txBody>
      </p:sp>
    </p:spTree>
    <p:extLst>
      <p:ext uri="{BB962C8B-B14F-4D97-AF65-F5344CB8AC3E}">
        <p14:creationId xmlns:p14="http://schemas.microsoft.com/office/powerpoint/2010/main" val="967997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687606"/>
          </a:xfrm>
        </p:spPr>
        <p:txBody>
          <a:bodyPr/>
          <a:lstStyle/>
          <a:p>
            <a:r>
              <a:rPr lang="el-GR" dirty="0" err="1"/>
              <a:t>εισαγωγη</a:t>
            </a:r>
            <a:endParaRPr lang="en-US" dirty="0"/>
          </a:p>
        </p:txBody>
      </p:sp>
      <p:sp>
        <p:nvSpPr>
          <p:cNvPr id="3" name="Content Placeholder 2"/>
          <p:cNvSpPr>
            <a:spLocks noGrp="1"/>
          </p:cNvSpPr>
          <p:nvPr>
            <p:ph idx="1"/>
          </p:nvPr>
        </p:nvSpPr>
        <p:spPr>
          <a:xfrm>
            <a:off x="179512" y="1772816"/>
            <a:ext cx="8568952" cy="2304256"/>
          </a:xfrm>
        </p:spPr>
        <p:txBody>
          <a:bodyPr>
            <a:normAutofit/>
          </a:bodyPr>
          <a:lstStyle/>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Οι χαρακτήρες NPC είναι </a:t>
            </a:r>
            <a:r>
              <a:rPr lang="el-GR" sz="1800" b="0" dirty="0" err="1">
                <a:latin typeface="Arial (Body)"/>
                <a:cs typeface="Times New Roman" panose="02020603050405020304" pitchFamily="18" charset="0"/>
              </a:rPr>
              <a:t>avatars</a:t>
            </a:r>
            <a:r>
              <a:rPr lang="el-GR" sz="1800" b="0" dirty="0">
                <a:latin typeface="Arial (Body)"/>
                <a:cs typeface="Times New Roman" panose="02020603050405020304" pitchFamily="18" charset="0"/>
              </a:rPr>
              <a:t> που ελέγχονται από </a:t>
            </a:r>
            <a:r>
              <a:rPr lang="el-GR" sz="1800" b="0" dirty="0" err="1">
                <a:latin typeface="Arial (Body)"/>
                <a:cs typeface="Times New Roman" panose="02020603050405020304" pitchFamily="18" charset="0"/>
              </a:rPr>
              <a:t>scripts</a:t>
            </a:r>
            <a:r>
              <a:rPr lang="el-GR" sz="1800" b="0" dirty="0">
                <a:latin typeface="Arial (Body)"/>
                <a:cs typeface="Times New Roman" panose="02020603050405020304" pitchFamily="18" charset="0"/>
              </a:rPr>
              <a:t>. Μπορούν να χρησιμοποιηθούν για να καθοδηγήσουν τους χρήστες, να τους δώσουν πληροφορίες και για άλλες εφαρμογές. Μέσω των </a:t>
            </a:r>
            <a:r>
              <a:rPr lang="el-GR" sz="1800" b="0" dirty="0" err="1">
                <a:latin typeface="Arial (Body)"/>
                <a:cs typeface="Times New Roman" panose="02020603050405020304" pitchFamily="18" charset="0"/>
              </a:rPr>
              <a:t>scripts</a:t>
            </a:r>
            <a:r>
              <a:rPr lang="el-GR" sz="1800" b="0" dirty="0">
                <a:latin typeface="Arial (Body)"/>
                <a:cs typeface="Times New Roman" panose="02020603050405020304" pitchFamily="18" charset="0"/>
              </a:rPr>
              <a:t> o χρήστης μπορεί να κάνει τους χαρακτήρες NPC να μετακινούνται, να εκτελούν κινήσεις, να αλληλεπιδρούν με αντικείμενα ή να επικοινωνούν με άλλα </a:t>
            </a:r>
            <a:r>
              <a:rPr lang="el-GR" sz="1800" b="0" dirty="0" err="1">
                <a:latin typeface="Arial (Body)"/>
                <a:cs typeface="Times New Roman" panose="02020603050405020304" pitchFamily="18" charset="0"/>
              </a:rPr>
              <a:t>avatars</a:t>
            </a:r>
            <a:r>
              <a:rPr lang="en-US" sz="1800" b="0" dirty="0">
                <a:latin typeface="Arial (Body)"/>
                <a:cs typeface="Times New Roman" panose="02020603050405020304" pitchFamily="18" charset="0"/>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20990"/>
            <a:ext cx="5791200" cy="759614"/>
          </a:xfrm>
        </p:spPr>
        <p:txBody>
          <a:bodyPr/>
          <a:lstStyle/>
          <a:p>
            <a:r>
              <a:rPr lang="el-GR" dirty="0" err="1"/>
              <a:t>εμφανιση</a:t>
            </a:r>
            <a:endParaRPr lang="en-US" dirty="0"/>
          </a:p>
        </p:txBody>
      </p:sp>
      <p:sp>
        <p:nvSpPr>
          <p:cNvPr id="3" name="Content Placeholder 2"/>
          <p:cNvSpPr>
            <a:spLocks noGrp="1"/>
          </p:cNvSpPr>
          <p:nvPr>
            <p:ph idx="1"/>
          </p:nvPr>
        </p:nvSpPr>
        <p:spPr>
          <a:xfrm>
            <a:off x="184428" y="1628800"/>
            <a:ext cx="8208912" cy="3312368"/>
          </a:xfrm>
        </p:spPr>
        <p:txBody>
          <a:bodyPr>
            <a:normAutofit/>
          </a:bodyPr>
          <a:lstStyle/>
          <a:p>
            <a:pPr marL="457200" indent="-457200" algn="just">
              <a:lnSpc>
                <a:spcPct val="150000"/>
              </a:lnSpc>
              <a:spcBef>
                <a:spcPts val="600"/>
              </a:spcBef>
              <a:buFont typeface="Wingdings" panose="05000000000000000000" pitchFamily="2" charset="2"/>
              <a:buChar char="ü"/>
            </a:pPr>
            <a:r>
              <a:rPr lang="el-GR" b="0" dirty="0">
                <a:latin typeface="Arial (Body)"/>
                <a:cs typeface="Times New Roman" panose="02020603050405020304" pitchFamily="18" charset="0"/>
              </a:rPr>
              <a:t>Πριν  δημιουργηθεί ένας χαρακτήρας NPC, πρέπει να ληφθεί απόφαση για την εμφάνισή του. Μπορούν να ρυθμιστούν οι παράμετροι της εμφάνισης του avatar του χρήστη (συμπεριλαμβανομένων των ρούχων και των εξαρτημάτων) και, στη συνέχεια, να χρησιμοποιώντας τη συνάρτηση LSL </a:t>
            </a:r>
            <a:r>
              <a:rPr lang="el-GR" dirty="0" err="1">
                <a:latin typeface="Arial (Body)"/>
                <a:cs typeface="Times New Roman" panose="02020603050405020304" pitchFamily="18" charset="0"/>
              </a:rPr>
              <a:t>osOwnerSaveAppearance</a:t>
            </a:r>
            <a:r>
              <a:rPr lang="el-GR" b="0" dirty="0">
                <a:latin typeface="Arial (Body)"/>
                <a:cs typeface="Times New Roman" panose="02020603050405020304" pitchFamily="18" charset="0"/>
              </a:rPr>
              <a:t> ή </a:t>
            </a:r>
            <a:r>
              <a:rPr lang="el-GR" dirty="0" err="1">
                <a:latin typeface="Arial (Body)"/>
                <a:cs typeface="Times New Roman" panose="02020603050405020304" pitchFamily="18" charset="0"/>
              </a:rPr>
              <a:t>osAgentSaveAppearance</a:t>
            </a:r>
            <a:r>
              <a:rPr lang="el-GR" b="0" dirty="0">
                <a:latin typeface="Arial (Body)"/>
                <a:cs typeface="Times New Roman" panose="02020603050405020304" pitchFamily="18" charset="0"/>
              </a:rPr>
              <a:t> , να αποθηκευτούν ως </a:t>
            </a:r>
            <a:r>
              <a:rPr lang="el-GR" b="0" dirty="0" err="1">
                <a:latin typeface="Arial (Body)"/>
                <a:cs typeface="Times New Roman" panose="02020603050405020304" pitchFamily="18" charset="0"/>
              </a:rPr>
              <a:t>notecard</a:t>
            </a:r>
            <a:r>
              <a:rPr lang="en-US" b="0" dirty="0">
                <a:latin typeface="Arial (Body)"/>
                <a:cs typeface="Times New Roman" panose="02020603050405020304" pitchFamily="18" charset="0"/>
              </a:rPr>
              <a:t>.</a:t>
            </a:r>
          </a:p>
        </p:txBody>
      </p:sp>
      <p:sp>
        <p:nvSpPr>
          <p:cNvPr id="5" name="TextBox 4">
            <a:extLst>
              <a:ext uri="{FF2B5EF4-FFF2-40B4-BE49-F238E27FC236}">
                <a16:creationId xmlns:a16="http://schemas.microsoft.com/office/drawing/2014/main" id="{20686A98-4285-460A-9ACA-53E9E524DC65}"/>
              </a:ext>
            </a:extLst>
          </p:cNvPr>
          <p:cNvSpPr txBox="1"/>
          <p:nvPr/>
        </p:nvSpPr>
        <p:spPr>
          <a:xfrm>
            <a:off x="1315723" y="5517232"/>
            <a:ext cx="6280613" cy="473206"/>
          </a:xfrm>
          <a:prstGeom prst="rect">
            <a:avLst/>
          </a:prstGeom>
          <a:noFill/>
        </p:spPr>
        <p:txBody>
          <a:bodyPr wrap="square">
            <a:spAutoFit/>
          </a:bodyPr>
          <a:lstStyle/>
          <a:p>
            <a:pPr marL="0" marR="0">
              <a:lnSpc>
                <a:spcPct val="150000"/>
              </a:lnSpc>
              <a:spcBef>
                <a:spcPts val="600"/>
              </a:spcBef>
              <a:spcAft>
                <a:spcPts val="6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800" dirty="0" err="1">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osOwnerSaveAppearance</a:t>
            </a:r>
            <a:r>
              <a:rPr lang="en-US" sz="1800"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(string notecard):key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34727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687606"/>
          </a:xfrm>
        </p:spPr>
        <p:txBody>
          <a:bodyPr/>
          <a:lstStyle/>
          <a:p>
            <a:r>
              <a:rPr lang="el-GR" dirty="0" err="1"/>
              <a:t>εμφανιση</a:t>
            </a:r>
            <a:endParaRPr lang="en-US" dirty="0"/>
          </a:p>
        </p:txBody>
      </p:sp>
      <p:sp>
        <p:nvSpPr>
          <p:cNvPr id="3" name="Content Placeholder 2"/>
          <p:cNvSpPr>
            <a:spLocks noGrp="1"/>
          </p:cNvSpPr>
          <p:nvPr>
            <p:ph idx="1"/>
          </p:nvPr>
        </p:nvSpPr>
        <p:spPr>
          <a:xfrm>
            <a:off x="179512" y="1772816"/>
            <a:ext cx="8712968" cy="3816424"/>
          </a:xfrm>
        </p:spPr>
        <p:txBody>
          <a:bodyPr>
            <a:normAutofit/>
          </a:bodyPr>
          <a:lstStyle/>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H </a:t>
            </a:r>
            <a:r>
              <a:rPr lang="el-GR" sz="1800" b="0" dirty="0" err="1">
                <a:latin typeface="Arial (Body)"/>
                <a:cs typeface="Times New Roman" panose="02020603050405020304" pitchFamily="18" charset="0"/>
              </a:rPr>
              <a:t>notecard</a:t>
            </a:r>
            <a:r>
              <a:rPr lang="el-GR" sz="1800" b="0" dirty="0">
                <a:latin typeface="Arial (Body)"/>
                <a:cs typeface="Times New Roman" panose="02020603050405020304" pitchFamily="18" charset="0"/>
              </a:rPr>
              <a:t> με την εμφάνιση τοποθετείται σε ένα αντικείμενο μαζί με κάποιο </a:t>
            </a:r>
            <a:r>
              <a:rPr lang="el-GR" sz="1800" b="0" dirty="0" err="1">
                <a:latin typeface="Arial (Body)"/>
                <a:cs typeface="Times New Roman" panose="02020603050405020304" pitchFamily="18" charset="0"/>
              </a:rPr>
              <a:t>script</a:t>
            </a:r>
            <a:r>
              <a:rPr lang="el-GR" sz="1800" b="0" dirty="0">
                <a:latin typeface="Arial (Body)"/>
                <a:cs typeface="Times New Roman" panose="02020603050405020304" pitchFamily="18" charset="0"/>
              </a:rPr>
              <a:t>, ώστε να μπορεί να τη χρησιμοποιήσει. Το </a:t>
            </a:r>
            <a:r>
              <a:rPr lang="el-GR" sz="1800" b="0" dirty="0" err="1">
                <a:latin typeface="Arial (Body)"/>
                <a:cs typeface="Times New Roman" panose="02020603050405020304" pitchFamily="18" charset="0"/>
              </a:rPr>
              <a:t>script</a:t>
            </a:r>
            <a:r>
              <a:rPr lang="el-GR" sz="1800" b="0" dirty="0">
                <a:latin typeface="Arial (Body)"/>
                <a:cs typeface="Times New Roman" panose="02020603050405020304" pitchFamily="18" charset="0"/>
              </a:rPr>
              <a:t> θα περιέχει όλο τον κώδικα για τον έλεγχο της συμπεριφοράς του NPC</a:t>
            </a:r>
            <a:r>
              <a:rPr lang="en-US" sz="1800" b="0" dirty="0">
                <a:latin typeface="Arial (Body)"/>
                <a:cs typeface="Times New Roman" panose="02020603050405020304" pitchFamily="18" charset="0"/>
              </a:rPr>
              <a:t>. </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Μπορεί να χρησιμοποιηθεί οποιοδήποτε από τα γεγονότα που περιγράφηκαν σε προηγούμενα κεφάλαια, για να καθοριστεί πότε θα ενεργήσει ο χαρακτήρας NPC</a:t>
            </a:r>
            <a:r>
              <a:rPr lang="en-US" sz="1800" b="0" dirty="0">
                <a:latin typeface="Arial (Body)"/>
                <a:cs typeface="Times New Roman" panose="02020603050405020304" pitchFamily="18" charset="0"/>
              </a:rPr>
              <a:t>. </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Υπάρχουν ορισμένες συγκεκριμένες εντολές LSL που αναφέρονται σε NPC</a:t>
            </a:r>
            <a:r>
              <a:rPr lang="en-US" sz="1800" b="0" dirty="0">
                <a:latin typeface="Arial (Body)"/>
                <a:cs typeface="Times New Roman" panose="02020603050405020304" pitchFamily="18" charset="0"/>
              </a:rPr>
              <a:t>. </a:t>
            </a:r>
            <a:r>
              <a:rPr lang="el-GR" sz="1800" b="0" dirty="0">
                <a:latin typeface="Arial (Body)"/>
                <a:cs typeface="Times New Roman" panose="02020603050405020304" pitchFamily="18" charset="0"/>
              </a:rPr>
              <a:t>Παρουσιάζονται μερικές από αυτές παρακάτω: </a:t>
            </a:r>
            <a:endParaRPr lang="en-US" sz="1800" b="0" dirty="0">
              <a:latin typeface="Arial (Body)"/>
              <a:cs typeface="Times New Roman" panose="02020603050405020304" pitchFamily="18" charset="0"/>
            </a:endParaRPr>
          </a:p>
        </p:txBody>
      </p:sp>
    </p:spTree>
    <p:extLst>
      <p:ext uri="{BB962C8B-B14F-4D97-AF65-F5344CB8AC3E}">
        <p14:creationId xmlns:p14="http://schemas.microsoft.com/office/powerpoint/2010/main" val="1805046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687606"/>
          </a:xfrm>
        </p:spPr>
        <p:txBody>
          <a:bodyPr/>
          <a:lstStyle/>
          <a:p>
            <a:r>
              <a:rPr lang="el-GR" dirty="0" err="1"/>
              <a:t>Δημιουργια</a:t>
            </a:r>
            <a:endParaRPr lang="en-US" dirty="0"/>
          </a:p>
        </p:txBody>
      </p:sp>
      <p:sp>
        <p:nvSpPr>
          <p:cNvPr id="3" name="Content Placeholder 2"/>
          <p:cNvSpPr>
            <a:spLocks noGrp="1"/>
          </p:cNvSpPr>
          <p:nvPr>
            <p:ph idx="1"/>
          </p:nvPr>
        </p:nvSpPr>
        <p:spPr>
          <a:xfrm>
            <a:off x="179512" y="1772816"/>
            <a:ext cx="8712968" cy="2160240"/>
          </a:xfrm>
        </p:spPr>
        <p:txBody>
          <a:bodyPr>
            <a:noAutofit/>
          </a:bodyPr>
          <a:lstStyle/>
          <a:p>
            <a:pPr marL="457200" indent="-457200" algn="just">
              <a:lnSpc>
                <a:spcPct val="150000"/>
              </a:lnSpc>
              <a:spcBef>
                <a:spcPts val="600"/>
              </a:spcBef>
              <a:buFont typeface="Wingdings" panose="05000000000000000000" pitchFamily="2" charset="2"/>
              <a:buChar char="ü"/>
            </a:pPr>
            <a:r>
              <a:rPr lang="el-GR" sz="1800" dirty="0">
                <a:effectLst/>
                <a:ea typeface="Calibri" panose="020F0502020204030204" pitchFamily="34" charset="0"/>
                <a:cs typeface="Times New Roman" panose="02020603050405020304" pitchFamily="18" charset="0"/>
              </a:rPr>
              <a:t>Δημιουργία του χαρακτήρα</a:t>
            </a:r>
            <a:r>
              <a:rPr lang="en-US" sz="1800" dirty="0">
                <a:effectLst/>
                <a:ea typeface="Calibri" panose="020F0502020204030204" pitchFamily="34" charset="0"/>
                <a:cs typeface="Times New Roman" panose="02020603050405020304" pitchFamily="18" charset="0"/>
              </a:rPr>
              <a:t>: </a:t>
            </a:r>
            <a:r>
              <a:rPr lang="el-GR" sz="1800" b="0" dirty="0">
                <a:effectLst/>
                <a:ea typeface="Calibri" panose="020F0502020204030204" pitchFamily="34" charset="0"/>
                <a:cs typeface="Times New Roman" panose="02020603050405020304" pitchFamily="18" charset="0"/>
              </a:rPr>
              <a:t>Μπορεί να επιλεγεί το όνομα του avatar και η θέση όπου θα εμφανιστεί στον κόσμο. Εάν η συνάρτηση είναι επιτυχής, επιστρέφει ένα αναγνωριστικό που πρέπει να διατηρηθεί σε μια καθολική μεταβλητή, ώστε να μπορείτε να χρησιμοποιηθεί στις συναρτήσεις που ελέγχουν αυτόν το χαρακτήρα</a:t>
            </a:r>
            <a:r>
              <a:rPr lang="en-US" sz="1800" b="0" dirty="0">
                <a:effectLst/>
                <a:ea typeface="Calibri" panose="020F0502020204030204" pitchFamily="34" charset="0"/>
                <a:cs typeface="Times New Roman" panose="02020603050405020304" pitchFamily="18" charset="0"/>
              </a:rPr>
              <a:t>.</a:t>
            </a:r>
          </a:p>
          <a:p>
            <a:pPr marL="457200" indent="-457200" algn="just">
              <a:lnSpc>
                <a:spcPct val="150000"/>
              </a:lnSpc>
              <a:spcBef>
                <a:spcPts val="600"/>
              </a:spcBef>
              <a:buFont typeface="Wingdings" panose="05000000000000000000" pitchFamily="2" charset="2"/>
              <a:buChar char="ü"/>
            </a:pPr>
            <a:endParaRPr lang="en-US" sz="1800" b="0" dirty="0">
              <a:cs typeface="Times New Roman" panose="02020603050405020304" pitchFamily="18" charset="0"/>
            </a:endParaRPr>
          </a:p>
        </p:txBody>
      </p:sp>
      <p:sp>
        <p:nvSpPr>
          <p:cNvPr id="5" name="Rectangle 2">
            <a:extLst>
              <a:ext uri="{FF2B5EF4-FFF2-40B4-BE49-F238E27FC236}">
                <a16:creationId xmlns:a16="http://schemas.microsoft.com/office/drawing/2014/main" id="{5EA4C4C3-E04C-47DC-8742-39325DDD294C}"/>
              </a:ext>
            </a:extLst>
          </p:cNvPr>
          <p:cNvSpPr>
            <a:spLocks noChangeArrowheads="1"/>
          </p:cNvSpPr>
          <p:nvPr/>
        </p:nvSpPr>
        <p:spPr bwMode="auto">
          <a:xfrm>
            <a:off x="827584" y="4555245"/>
            <a:ext cx="7848872" cy="796372"/>
          </a:xfrm>
          <a:prstGeom prst="rect">
            <a:avLst/>
          </a:prstGeom>
          <a:noFill/>
          <a:ln>
            <a:noFill/>
          </a:ln>
          <a:effec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50000"/>
              </a:lnSpc>
              <a:spcBef>
                <a:spcPts val="600"/>
              </a:spcBef>
              <a:spcAft>
                <a:spcPts val="600"/>
              </a:spcAft>
              <a:buClrTx/>
              <a:buSzTx/>
              <a:buFontTx/>
              <a:buNone/>
              <a:tabLst/>
            </a:pPr>
            <a:r>
              <a:rPr kumimoji="0" lang="en-US" altLang="en-US" b="1" i="0" u="none" strike="noStrike" cap="none" normalizeH="0" baseline="0" dirty="0" err="1">
                <a:ln>
                  <a:noFill/>
                </a:ln>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osNpcCreate</a:t>
            </a:r>
            <a:r>
              <a:rPr kumimoji="0" lang="en-US" altLang="en-US" b="0" i="0" u="none" strike="noStrike" cap="none" normalizeH="0" baseline="0" dirty="0">
                <a:ln>
                  <a:noFill/>
                </a:ln>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(string </a:t>
            </a:r>
            <a:r>
              <a:rPr kumimoji="0" lang="en-US" altLang="en-US" b="0" i="0" u="none" strike="noStrike" cap="none" normalizeH="0" baseline="0" dirty="0" err="1">
                <a:ln>
                  <a:noFill/>
                </a:ln>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firstname</a:t>
            </a:r>
            <a:r>
              <a:rPr kumimoji="0" lang="en-US" altLang="en-US" b="0" i="0" u="none" strike="noStrike" cap="none" normalizeH="0" baseline="0" dirty="0">
                <a:ln>
                  <a:noFill/>
                </a:ln>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 string </a:t>
            </a:r>
            <a:r>
              <a:rPr kumimoji="0" lang="en-US" altLang="en-US" b="0" i="0" u="none" strike="noStrike" cap="none" normalizeH="0" baseline="0" dirty="0" err="1">
                <a:ln>
                  <a:noFill/>
                </a:ln>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lastname</a:t>
            </a:r>
            <a:r>
              <a:rPr kumimoji="0" lang="en-US" altLang="en-US" b="0" i="0" u="none" strike="noStrike" cap="none" normalizeH="0" baseline="0" dirty="0">
                <a:ln>
                  <a:noFill/>
                </a:ln>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 vector position, string </a:t>
            </a:r>
            <a:r>
              <a:rPr kumimoji="0" lang="en-US" altLang="en-US" b="0" i="0" u="none" strike="noStrike" cap="none" normalizeH="0" baseline="0" dirty="0" err="1">
                <a:ln>
                  <a:noFill/>
                </a:ln>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cloneFrom</a:t>
            </a:r>
            <a:r>
              <a:rPr kumimoji="0" lang="en-US" altLang="en-US" b="0" i="0" u="none" strike="noStrike" cap="none" normalizeH="0" baseline="0" dirty="0">
                <a:ln>
                  <a:noFill/>
                </a:ln>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):key</a:t>
            </a:r>
            <a:endParaRPr kumimoji="0" lang="en-US" altLang="en-US" sz="40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7365647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687606"/>
          </a:xfrm>
        </p:spPr>
        <p:txBody>
          <a:bodyPr/>
          <a:lstStyle/>
          <a:p>
            <a:r>
              <a:rPr lang="el-GR" dirty="0" err="1"/>
              <a:t>μετακινηση</a:t>
            </a:r>
            <a:endParaRPr lang="en-US" dirty="0"/>
          </a:p>
        </p:txBody>
      </p:sp>
      <p:sp>
        <p:nvSpPr>
          <p:cNvPr id="3" name="Content Placeholder 2"/>
          <p:cNvSpPr>
            <a:spLocks noGrp="1"/>
          </p:cNvSpPr>
          <p:nvPr>
            <p:ph idx="1"/>
          </p:nvPr>
        </p:nvSpPr>
        <p:spPr>
          <a:xfrm>
            <a:off x="179512" y="1772816"/>
            <a:ext cx="8712968" cy="1296144"/>
          </a:xfrm>
        </p:spPr>
        <p:txBody>
          <a:bodyPr>
            <a:normAutofit/>
          </a:bodyPr>
          <a:lstStyle/>
          <a:p>
            <a:pPr marL="457200" indent="-457200" algn="just">
              <a:lnSpc>
                <a:spcPct val="150000"/>
              </a:lnSpc>
              <a:spcBef>
                <a:spcPts val="600"/>
              </a:spcBef>
              <a:buFont typeface="Wingdings" panose="05000000000000000000" pitchFamily="2" charset="2"/>
              <a:buChar char="ü"/>
            </a:pPr>
            <a:r>
              <a:rPr lang="el-GR" sz="1800" dirty="0">
                <a:effectLst/>
                <a:ea typeface="Calibri" panose="020F0502020204030204" pitchFamily="34" charset="0"/>
                <a:cs typeface="Times New Roman" panose="02020603050405020304" pitchFamily="18" charset="0"/>
              </a:rPr>
              <a:t>Μετακίνηση χαρακτήρα σε άλλη θέση</a:t>
            </a:r>
            <a:r>
              <a:rPr lang="en-US" sz="1800" dirty="0">
                <a:effectLst/>
                <a:ea typeface="Calibri" panose="020F0502020204030204" pitchFamily="34" charset="0"/>
                <a:cs typeface="Times New Roman" panose="02020603050405020304" pitchFamily="18" charset="0"/>
              </a:rPr>
              <a:t>: </a:t>
            </a:r>
            <a:r>
              <a:rPr lang="el-GR" sz="1800" b="0" dirty="0">
                <a:effectLst/>
                <a:ea typeface="Calibri" panose="020F0502020204030204" pitchFamily="34" charset="0"/>
                <a:cs typeface="Times New Roman" panose="02020603050405020304" pitchFamily="18" charset="0"/>
              </a:rPr>
              <a:t>Καθορίζεται το αναγνωριστικό του NPC που θα μετακινηθεί και η θέση προορισμού προς την οποία θα μετακινηθεί. Το NPC θα περπατήσει προς αυτή τη θέση</a:t>
            </a:r>
            <a:r>
              <a:rPr lang="en-US" sz="1800" b="0" dirty="0">
                <a:effectLst/>
                <a:ea typeface="Calibri" panose="020F0502020204030204" pitchFamily="34" charset="0"/>
                <a:cs typeface="Times New Roman" panose="02020603050405020304" pitchFamily="18" charset="0"/>
              </a:rPr>
              <a:t>. </a:t>
            </a:r>
            <a:endParaRPr lang="en-US" b="0" dirty="0">
              <a:cs typeface="Times New Roman" panose="02020603050405020304" pitchFamily="18" charset="0"/>
            </a:endParaRPr>
          </a:p>
        </p:txBody>
      </p:sp>
      <p:sp>
        <p:nvSpPr>
          <p:cNvPr id="5" name="Rectangle 2">
            <a:extLst>
              <a:ext uri="{FF2B5EF4-FFF2-40B4-BE49-F238E27FC236}">
                <a16:creationId xmlns:a16="http://schemas.microsoft.com/office/drawing/2014/main" id="{5EA4C4C3-E04C-47DC-8742-39325DDD294C}"/>
              </a:ext>
            </a:extLst>
          </p:cNvPr>
          <p:cNvSpPr>
            <a:spLocks noChangeArrowheads="1"/>
          </p:cNvSpPr>
          <p:nvPr/>
        </p:nvSpPr>
        <p:spPr bwMode="auto">
          <a:xfrm>
            <a:off x="611560" y="3933056"/>
            <a:ext cx="8424936" cy="380873"/>
          </a:xfrm>
          <a:prstGeom prst="rect">
            <a:avLst/>
          </a:prstGeom>
          <a:noFill/>
          <a:ln>
            <a:noFill/>
          </a:ln>
          <a:effec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50000"/>
              </a:lnSpc>
              <a:spcBef>
                <a:spcPts val="600"/>
              </a:spcBef>
              <a:spcAft>
                <a:spcPts val="600"/>
              </a:spcAft>
              <a:buClrTx/>
              <a:buSzTx/>
              <a:buFontTx/>
              <a:buNone/>
              <a:tabLst/>
            </a:pPr>
            <a:r>
              <a:rPr kumimoji="0" lang="en-US" altLang="en-US" b="1" i="0" u="none" strike="noStrike" cap="none" normalizeH="0" baseline="0" dirty="0" err="1">
                <a:ln>
                  <a:noFill/>
                </a:ln>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osNpcMoveToTarget</a:t>
            </a:r>
            <a:r>
              <a:rPr kumimoji="0" lang="en-US" altLang="en-US" i="0" u="none" strike="noStrike" cap="none" normalizeH="0" baseline="0" dirty="0">
                <a:ln>
                  <a:noFill/>
                </a:ln>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(key </a:t>
            </a:r>
            <a:r>
              <a:rPr kumimoji="0" lang="en-US" altLang="en-US" i="0" u="none" strike="noStrike" cap="none" normalizeH="0" baseline="0" dirty="0" err="1">
                <a:ln>
                  <a:noFill/>
                </a:ln>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npc</a:t>
            </a:r>
            <a:r>
              <a:rPr kumimoji="0" lang="en-US" altLang="en-US" i="0" u="none" strike="noStrike" cap="none" normalizeH="0" baseline="0" dirty="0">
                <a:ln>
                  <a:noFill/>
                </a:ln>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 vector target, int options):void</a:t>
            </a:r>
            <a:endParaRPr kumimoji="0" lang="en-US" altLang="en-US" sz="400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421604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687606"/>
          </a:xfrm>
        </p:spPr>
        <p:txBody>
          <a:bodyPr/>
          <a:lstStyle/>
          <a:p>
            <a:r>
              <a:rPr lang="el-GR" dirty="0" err="1"/>
              <a:t>κινηση</a:t>
            </a:r>
            <a:endParaRPr lang="en-US" dirty="0"/>
          </a:p>
        </p:txBody>
      </p:sp>
      <p:sp>
        <p:nvSpPr>
          <p:cNvPr id="3" name="Content Placeholder 2"/>
          <p:cNvSpPr>
            <a:spLocks noGrp="1"/>
          </p:cNvSpPr>
          <p:nvPr>
            <p:ph idx="1"/>
          </p:nvPr>
        </p:nvSpPr>
        <p:spPr>
          <a:xfrm>
            <a:off x="179512" y="1772816"/>
            <a:ext cx="8712968" cy="2304256"/>
          </a:xfrm>
        </p:spPr>
        <p:txBody>
          <a:bodyPr>
            <a:noAutofit/>
          </a:bodyPr>
          <a:lstStyle/>
          <a:p>
            <a:pPr marL="457200" indent="-457200" algn="just">
              <a:lnSpc>
                <a:spcPct val="150000"/>
              </a:lnSpc>
              <a:spcBef>
                <a:spcPts val="600"/>
              </a:spcBef>
              <a:buFont typeface="Wingdings" panose="05000000000000000000" pitchFamily="2" charset="2"/>
              <a:buChar char="ü"/>
            </a:pPr>
            <a:r>
              <a:rPr lang="el-GR" sz="1800" dirty="0">
                <a:effectLst/>
                <a:ea typeface="Calibri" panose="020F0502020204030204" pitchFamily="34" charset="0"/>
                <a:cs typeface="Times New Roman" panose="02020603050405020304" pitchFamily="18" charset="0"/>
              </a:rPr>
              <a:t>Αρχή και τέλος μιας κίνησης από ένα χαρακτήρα</a:t>
            </a:r>
            <a:r>
              <a:rPr lang="en-US" sz="1800" dirty="0">
                <a:effectLst/>
                <a:ea typeface="Calibri" panose="020F0502020204030204" pitchFamily="34" charset="0"/>
                <a:cs typeface="Times New Roman" panose="02020603050405020304" pitchFamily="18" charset="0"/>
              </a:rPr>
              <a:t>: </a:t>
            </a:r>
            <a:r>
              <a:rPr lang="el-GR" sz="1800" b="0" dirty="0">
                <a:effectLst/>
                <a:ea typeface="Calibri" panose="020F0502020204030204" pitchFamily="34" charset="0"/>
                <a:cs typeface="Times New Roman" panose="02020603050405020304" pitchFamily="18" charset="0"/>
              </a:rPr>
              <a:t>Καθορίζεται το αναγνωριστικό του NPC στο οποίο θα προστεθεί κίνηση και το όνομα της κίνησης που θα εκτελεστεί. Αφού ξεκινήσει μια κίνηση με </a:t>
            </a:r>
            <a:r>
              <a:rPr lang="el-GR" sz="1800" b="0" dirty="0" err="1">
                <a:effectLst/>
                <a:ea typeface="Calibri" panose="020F0502020204030204" pitchFamily="34" charset="0"/>
                <a:cs typeface="Times New Roman" panose="02020603050405020304" pitchFamily="18" charset="0"/>
              </a:rPr>
              <a:t>osNpcPlayAnimation</a:t>
            </a:r>
            <a:r>
              <a:rPr lang="el-GR" sz="1800" b="0" dirty="0">
                <a:effectLst/>
                <a:ea typeface="Calibri" panose="020F0502020204030204" pitchFamily="34" charset="0"/>
                <a:cs typeface="Times New Roman" panose="02020603050405020304" pitchFamily="18" charset="0"/>
              </a:rPr>
              <a:t>, μπορεί να χρησιμοποιηθεί το </a:t>
            </a:r>
            <a:r>
              <a:rPr lang="el-GR" sz="1800" b="0" dirty="0" err="1">
                <a:effectLst/>
                <a:ea typeface="Calibri" panose="020F0502020204030204" pitchFamily="34" charset="0"/>
                <a:cs typeface="Times New Roman" panose="02020603050405020304" pitchFamily="18" charset="0"/>
              </a:rPr>
              <a:t>llSleep</a:t>
            </a:r>
            <a:r>
              <a:rPr lang="el-GR" sz="1800" b="0" dirty="0">
                <a:effectLst/>
                <a:ea typeface="Calibri" panose="020F0502020204030204" pitchFamily="34" charset="0"/>
                <a:cs typeface="Times New Roman" panose="02020603050405020304" pitchFamily="18" charset="0"/>
              </a:rPr>
              <a:t> για να περάσουν μερικά δευτερόλεπτα πριν χρησιμοποιηθεί το </a:t>
            </a:r>
            <a:r>
              <a:rPr lang="el-GR" sz="1800" b="0" dirty="0" err="1">
                <a:effectLst/>
                <a:ea typeface="Calibri" panose="020F0502020204030204" pitchFamily="34" charset="0"/>
                <a:cs typeface="Times New Roman" panose="02020603050405020304" pitchFamily="18" charset="0"/>
              </a:rPr>
              <a:t>osNpcStopAnimation</a:t>
            </a:r>
            <a:r>
              <a:rPr lang="el-GR" sz="1800" b="0" dirty="0">
                <a:effectLst/>
                <a:ea typeface="Calibri" panose="020F0502020204030204" pitchFamily="34" charset="0"/>
                <a:cs typeface="Times New Roman" panose="02020603050405020304" pitchFamily="18" charset="0"/>
              </a:rPr>
              <a:t> για να σταματήσει</a:t>
            </a:r>
            <a:r>
              <a:rPr lang="en-US" sz="1800" b="0" dirty="0">
                <a:effectLst/>
                <a:ea typeface="Calibri" panose="020F0502020204030204" pitchFamily="34" charset="0"/>
                <a:cs typeface="Times New Roman" panose="02020603050405020304" pitchFamily="18" charset="0"/>
              </a:rPr>
              <a:t>. </a:t>
            </a:r>
            <a:endParaRPr lang="en-US" sz="1800" b="0" dirty="0">
              <a:cs typeface="Times New Roman" panose="02020603050405020304" pitchFamily="18" charset="0"/>
            </a:endParaRPr>
          </a:p>
        </p:txBody>
      </p:sp>
      <p:sp>
        <p:nvSpPr>
          <p:cNvPr id="5" name="Rectangle 2">
            <a:extLst>
              <a:ext uri="{FF2B5EF4-FFF2-40B4-BE49-F238E27FC236}">
                <a16:creationId xmlns:a16="http://schemas.microsoft.com/office/drawing/2014/main" id="{5EA4C4C3-E04C-47DC-8742-39325DDD294C}"/>
              </a:ext>
            </a:extLst>
          </p:cNvPr>
          <p:cNvSpPr>
            <a:spLocks noChangeArrowheads="1"/>
          </p:cNvSpPr>
          <p:nvPr/>
        </p:nvSpPr>
        <p:spPr bwMode="auto">
          <a:xfrm>
            <a:off x="899592" y="4509120"/>
            <a:ext cx="7776864" cy="950260"/>
          </a:xfrm>
          <a:prstGeom prst="rect">
            <a:avLst/>
          </a:prstGeom>
          <a:noFill/>
          <a:ln>
            <a:noFill/>
          </a:ln>
          <a:effec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50000"/>
              </a:lnSpc>
              <a:spcBef>
                <a:spcPts val="600"/>
              </a:spcBef>
              <a:spcAft>
                <a:spcPts val="600"/>
              </a:spcAft>
              <a:buClrTx/>
              <a:buSzTx/>
              <a:buFontTx/>
              <a:buNone/>
              <a:tabLst/>
            </a:pPr>
            <a:r>
              <a:rPr kumimoji="0" lang="en-US" altLang="en-US" b="1" i="0" u="none" strike="noStrike" cap="none" normalizeH="0" baseline="0" dirty="0" err="1">
                <a:ln>
                  <a:noFill/>
                </a:ln>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osNpcPlayAnimation</a:t>
            </a:r>
            <a:r>
              <a:rPr kumimoji="0" lang="en-US" altLang="en-US" i="0" u="none" strike="noStrike" cap="none" normalizeH="0" baseline="0" dirty="0">
                <a:ln>
                  <a:noFill/>
                </a:ln>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(key </a:t>
            </a:r>
            <a:r>
              <a:rPr kumimoji="0" lang="en-US" altLang="en-US" i="0" u="none" strike="noStrike" cap="none" normalizeH="0" baseline="0" dirty="0" err="1">
                <a:ln>
                  <a:noFill/>
                </a:ln>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npc</a:t>
            </a:r>
            <a:r>
              <a:rPr kumimoji="0" lang="en-US" altLang="en-US" i="0" u="none" strike="noStrike" cap="none" normalizeH="0" baseline="0" dirty="0">
                <a:ln>
                  <a:noFill/>
                </a:ln>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 string animation):void</a:t>
            </a:r>
          </a:p>
          <a:p>
            <a:pPr marL="0" marR="0" lvl="0" indent="0" algn="l" defTabSz="914400" rtl="0" eaLnBrk="0" fontAlgn="base" latinLnBrk="0" hangingPunct="0">
              <a:lnSpc>
                <a:spcPct val="150000"/>
              </a:lnSpc>
              <a:spcBef>
                <a:spcPts val="600"/>
              </a:spcBef>
              <a:spcAft>
                <a:spcPts val="600"/>
              </a:spcAft>
              <a:buClrTx/>
              <a:buSzTx/>
              <a:buFontTx/>
              <a:buNone/>
              <a:tabLst/>
            </a:pPr>
            <a:r>
              <a:rPr kumimoji="0" lang="en-US" altLang="en-US" b="1" i="0" u="none" strike="noStrike" cap="none" normalizeH="0" baseline="0" dirty="0" err="1">
                <a:ln>
                  <a:noFill/>
                </a:ln>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osNpcStopAnimation</a:t>
            </a:r>
            <a:r>
              <a:rPr kumimoji="0" lang="en-US" altLang="en-US" i="0" u="none" strike="noStrike" cap="none" normalizeH="0" baseline="0" dirty="0">
                <a:ln>
                  <a:noFill/>
                </a:ln>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(key </a:t>
            </a:r>
            <a:r>
              <a:rPr kumimoji="0" lang="en-US" altLang="en-US" i="0" u="none" strike="noStrike" cap="none" normalizeH="0" baseline="0" dirty="0" err="1">
                <a:ln>
                  <a:noFill/>
                </a:ln>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npc</a:t>
            </a:r>
            <a:r>
              <a:rPr kumimoji="0" lang="en-US" altLang="en-US" i="0" u="none" strike="noStrike" cap="none" normalizeH="0" baseline="0" dirty="0">
                <a:ln>
                  <a:noFill/>
                </a:ln>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 string animation):void</a:t>
            </a:r>
            <a:endParaRPr kumimoji="0" lang="en-US" altLang="en-US" sz="400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239349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687606"/>
          </a:xfrm>
        </p:spPr>
        <p:txBody>
          <a:bodyPr/>
          <a:lstStyle/>
          <a:p>
            <a:r>
              <a:rPr lang="el-GR" dirty="0" err="1"/>
              <a:t>επικοινωνια</a:t>
            </a:r>
            <a:endParaRPr lang="en-US" dirty="0"/>
          </a:p>
        </p:txBody>
      </p:sp>
      <p:sp>
        <p:nvSpPr>
          <p:cNvPr id="3" name="Content Placeholder 2"/>
          <p:cNvSpPr>
            <a:spLocks noGrp="1"/>
          </p:cNvSpPr>
          <p:nvPr>
            <p:ph idx="1"/>
          </p:nvPr>
        </p:nvSpPr>
        <p:spPr>
          <a:xfrm>
            <a:off x="179512" y="1772816"/>
            <a:ext cx="8712968" cy="1368152"/>
          </a:xfrm>
        </p:spPr>
        <p:txBody>
          <a:bodyPr>
            <a:normAutofit/>
          </a:bodyPr>
          <a:lstStyle/>
          <a:p>
            <a:pPr marL="457200" indent="-457200" algn="just">
              <a:lnSpc>
                <a:spcPct val="150000"/>
              </a:lnSpc>
              <a:spcBef>
                <a:spcPts val="600"/>
              </a:spcBef>
              <a:buFont typeface="Wingdings" panose="05000000000000000000" pitchFamily="2" charset="2"/>
              <a:buChar char="ü"/>
            </a:pPr>
            <a:r>
              <a:rPr lang="el-GR" sz="1800" dirty="0">
                <a:effectLst/>
                <a:ea typeface="Calibri" panose="020F0502020204030204" pitchFamily="34" charset="0"/>
                <a:cs typeface="Times New Roman" panose="02020603050405020304" pitchFamily="18" charset="0"/>
              </a:rPr>
              <a:t>Επικοινωνία χαρακτήρα με μηνύματα</a:t>
            </a:r>
            <a:r>
              <a:rPr lang="en-US" sz="1800" dirty="0">
                <a:effectLst/>
                <a:ea typeface="Calibri" panose="020F0502020204030204" pitchFamily="34" charset="0"/>
                <a:cs typeface="Times New Roman" panose="02020603050405020304" pitchFamily="18" charset="0"/>
              </a:rPr>
              <a:t>: </a:t>
            </a:r>
            <a:r>
              <a:rPr lang="el-GR" sz="1800" b="0" dirty="0">
                <a:effectLst/>
                <a:ea typeface="Calibri" panose="020F0502020204030204" pitchFamily="34" charset="0"/>
                <a:cs typeface="Times New Roman" panose="02020603050405020304" pitchFamily="18" charset="0"/>
              </a:rPr>
              <a:t>Ορίζεται το αναγνωριστικό του NPC στον οποίο χρήστης θέλει να στείλει κάποιο μήνυμα και το κείμενο του μηνύματος</a:t>
            </a:r>
            <a:r>
              <a:rPr lang="en-US" sz="1800" b="0" dirty="0">
                <a:effectLst/>
                <a:ea typeface="Calibri" panose="020F0502020204030204" pitchFamily="34" charset="0"/>
                <a:cs typeface="Times New Roman" panose="02020603050405020304" pitchFamily="18" charset="0"/>
              </a:rPr>
              <a:t>. </a:t>
            </a:r>
            <a:endParaRPr lang="en-US" b="0" dirty="0">
              <a:cs typeface="Times New Roman" panose="02020603050405020304" pitchFamily="18" charset="0"/>
            </a:endParaRPr>
          </a:p>
        </p:txBody>
      </p:sp>
      <p:sp>
        <p:nvSpPr>
          <p:cNvPr id="5" name="Rectangle 2">
            <a:extLst>
              <a:ext uri="{FF2B5EF4-FFF2-40B4-BE49-F238E27FC236}">
                <a16:creationId xmlns:a16="http://schemas.microsoft.com/office/drawing/2014/main" id="{5EA4C4C3-E04C-47DC-8742-39325DDD294C}"/>
              </a:ext>
            </a:extLst>
          </p:cNvPr>
          <p:cNvSpPr>
            <a:spLocks noChangeArrowheads="1"/>
          </p:cNvSpPr>
          <p:nvPr/>
        </p:nvSpPr>
        <p:spPr bwMode="auto">
          <a:xfrm>
            <a:off x="1763688" y="3865730"/>
            <a:ext cx="5544616" cy="380873"/>
          </a:xfrm>
          <a:prstGeom prst="rect">
            <a:avLst/>
          </a:prstGeom>
          <a:noFill/>
          <a:ln>
            <a:noFill/>
          </a:ln>
          <a:effec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50000"/>
              </a:lnSpc>
              <a:spcBef>
                <a:spcPts val="600"/>
              </a:spcBef>
              <a:spcAft>
                <a:spcPts val="600"/>
              </a:spcAft>
              <a:buClrTx/>
              <a:buSzTx/>
              <a:buFontTx/>
              <a:buNone/>
              <a:tabLst/>
            </a:pPr>
            <a:r>
              <a:rPr kumimoji="0" lang="en-US" altLang="en-US" b="1" i="0" u="none" strike="noStrike" cap="none" normalizeH="0" baseline="0" dirty="0" err="1">
                <a:ln>
                  <a:noFill/>
                </a:ln>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osNpcSay</a:t>
            </a:r>
            <a:r>
              <a:rPr kumimoji="0" lang="en-US" altLang="en-US" i="0" u="none" strike="noStrike" cap="none" normalizeH="0" baseline="0" dirty="0">
                <a:ln>
                  <a:noFill/>
                </a:ln>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(key </a:t>
            </a:r>
            <a:r>
              <a:rPr kumimoji="0" lang="en-US" altLang="en-US" i="0" u="none" strike="noStrike" cap="none" normalizeH="0" baseline="0" dirty="0" err="1">
                <a:ln>
                  <a:noFill/>
                </a:ln>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npc</a:t>
            </a:r>
            <a:r>
              <a:rPr kumimoji="0" lang="en-US" altLang="en-US" i="0" u="none" strike="noStrike" cap="none" normalizeH="0" baseline="0" dirty="0">
                <a:ln>
                  <a:noFill/>
                </a:ln>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 string message):void </a:t>
            </a:r>
            <a:endParaRPr kumimoji="0" lang="en-US" altLang="en-US" sz="400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4879498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ákladné">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Základné">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ákladn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2627</TotalTime>
  <Words>429</Words>
  <Application>Microsoft Office PowerPoint</Application>
  <PresentationFormat>On-screen Show (4:3)</PresentationFormat>
  <Paragraphs>33</Paragraphs>
  <Slides>8</Slides>
  <Notes>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vt:i4>
      </vt:variant>
    </vt:vector>
  </HeadingPairs>
  <TitlesOfParts>
    <vt:vector size="17" baseType="lpstr">
      <vt:lpstr>Arial</vt:lpstr>
      <vt:lpstr>Arial </vt:lpstr>
      <vt:lpstr>Arial (Body)</vt:lpstr>
      <vt:lpstr>Arial Black</vt:lpstr>
      <vt:lpstr>Calibri</vt:lpstr>
      <vt:lpstr>Courier New</vt:lpstr>
      <vt:lpstr>Verdana</vt:lpstr>
      <vt:lpstr>Wingdings</vt:lpstr>
      <vt:lpstr>Základné</vt:lpstr>
      <vt:lpstr>9. Χαρακτήρες NPC</vt:lpstr>
      <vt:lpstr>εισαγωγη</vt:lpstr>
      <vt:lpstr>εμφανιση</vt:lpstr>
      <vt:lpstr>εμφανιση</vt:lpstr>
      <vt:lpstr>Δημιουργια</vt:lpstr>
      <vt:lpstr>μετακινηση</vt:lpstr>
      <vt:lpstr>κινηση</vt:lpstr>
      <vt:lpstr>επικοινωνια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Zuzana Palková</dc:creator>
  <cp:lastModifiedBy>Athanasios Christopoulos</cp:lastModifiedBy>
  <cp:revision>194</cp:revision>
  <cp:lastPrinted>2019-02-12T08:21:40Z</cp:lastPrinted>
  <dcterms:created xsi:type="dcterms:W3CDTF">2019-02-10T21:49:04Z</dcterms:created>
  <dcterms:modified xsi:type="dcterms:W3CDTF">2022-09-17T07:49:56Z</dcterms:modified>
</cp:coreProperties>
</file>