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312" r:id="rId4"/>
    <p:sldId id="320" r:id="rId5"/>
    <p:sldId id="308" r:id="rId6"/>
    <p:sldId id="321" r:id="rId7"/>
    <p:sldId id="322" r:id="rId8"/>
    <p:sldId id="323" r:id="rId9"/>
    <p:sldId id="324" r:id="rId10"/>
    <p:sldId id="325" r:id="rId11"/>
    <p:sldId id="326" r:id="rId12"/>
  </p:sldIdLst>
  <p:sldSz cx="9144000" cy="6858000" type="screen4x3"/>
  <p:notesSz cx="7315200" cy="96012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33"/>
    <a:srgbClr val="5330A5"/>
    <a:srgbClr val="EF8E7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478" autoAdjust="0"/>
    <p:restoredTop sz="93450" autoAdjust="0"/>
  </p:normalViewPr>
  <p:slideViewPr>
    <p:cSldViewPr>
      <p:cViewPr varScale="1">
        <p:scale>
          <a:sx n="107" d="100"/>
          <a:sy n="107" d="100"/>
        </p:scale>
        <p:origin x="1572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3180" y="11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172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72E2F8-8C27-4303-A77C-E724F5C8016B}" type="datetimeFigureOut">
              <a:rPr lang="sk-SK" smtClean="0"/>
              <a:pPr/>
              <a:t>17. 9. 2022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172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172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7CD2E3-5BDB-44FE-995E-F2DCFA948423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0080553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4143587" y="1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5F3F0D-312C-4AED-8EB4-1582FE5784D7}" type="datetimeFigureOut">
              <a:rPr lang="sk-SK" smtClean="0"/>
              <a:pPr/>
              <a:t>17. 9. 2022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731521" y="4560570"/>
            <a:ext cx="5852160" cy="432054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14993F-1191-4E28-A105-C8612743DD3B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828910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14993F-1191-4E28-A105-C8612743DD3B}" type="slidenum">
              <a:rPr lang="sk-SK" smtClean="0"/>
              <a:pPr/>
              <a:t>1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9473481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14993F-1191-4E28-A105-C8612743DD3B}" type="slidenum">
              <a:rPr lang="sk-SK" smtClean="0"/>
              <a:pPr/>
              <a:t>2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5047700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14993F-1191-4E28-A105-C8612743DD3B}" type="slidenum">
              <a:rPr lang="sk-SK" smtClean="0"/>
              <a:pPr/>
              <a:t>3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0862609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14993F-1191-4E28-A105-C8612743DD3B}" type="slidenum">
              <a:rPr lang="sk-SK" smtClean="0"/>
              <a:pPr/>
              <a:t>4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801495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626915"/>
            <a:ext cx="7772400" cy="3173684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6000" cap="none" spc="-80" baseline="0">
                <a:solidFill>
                  <a:srgbClr val="FFC000"/>
                </a:solidFill>
              </a:defRPr>
            </a:lvl1pPr>
          </a:lstStyle>
          <a:p>
            <a:r>
              <a:rPr lang="sk-SK" dirty="0"/>
              <a:t>Kliknutím upravte štýl predlohy nadpisu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/>
              <a:t>Kliknutím upravte štýl predlohy podnadpisu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17. 9. 2022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rgbClr val="FFC000"/>
          </a:solidFill>
          <a:ln>
            <a:solidFill>
              <a:srgbClr val="FF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rgbClr val="5330A5"/>
          </a:solidFill>
          <a:ln>
            <a:solidFill>
              <a:srgbClr val="5330A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  <p:pic>
        <p:nvPicPr>
          <p:cNvPr id="11" name="Obraz 1">
            <a:extLst>
              <a:ext uri="{FF2B5EF4-FFF2-40B4-BE49-F238E27FC236}">
                <a16:creationId xmlns:a16="http://schemas.microsoft.com/office/drawing/2014/main" id="{E4468105-06B5-4679-A164-F7E5AAB071A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6276103" y="223836"/>
            <a:ext cx="2064999" cy="11889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2800"/>
            </a:lvl1pPr>
          </a:lstStyle>
          <a:p>
            <a:r>
              <a:rPr lang="sk-SK" dirty="0"/>
              <a:t>Kliknutím upravte štýl predlohy nadpisu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17. 9. 2022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124744"/>
            <a:ext cx="2057400" cy="5001419"/>
          </a:xfrm>
        </p:spPr>
        <p:txBody>
          <a:bodyPr vert="eaVert">
            <a:normAutofit/>
          </a:bodyPr>
          <a:lstStyle>
            <a:lvl1pPr>
              <a:defRPr sz="2800"/>
            </a:lvl1pPr>
          </a:lstStyle>
          <a:p>
            <a:r>
              <a:rPr lang="sk-SK" dirty="0"/>
              <a:t>Kliknutím upravte štýl predlohy nadpisu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17. 9. 2022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Arial "/>
              </a:defRPr>
            </a:lvl1pPr>
          </a:lstStyle>
          <a:p>
            <a:r>
              <a:rPr lang="sk-SK" dirty="0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17. 9. 2022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7200" b="0" cap="none" spc="-80" baseline="0">
                <a:solidFill>
                  <a:srgbClr val="FFC000"/>
                </a:solidFill>
              </a:defRPr>
            </a:lvl1pPr>
          </a:lstStyle>
          <a:p>
            <a:r>
              <a:rPr lang="sk-SK" dirty="0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17. 9. 2022</a:t>
            </a:fld>
            <a:endParaRPr lang="sk-SK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2800"/>
            </a:lvl1pPr>
          </a:lstStyle>
          <a:p>
            <a:r>
              <a:rPr lang="sk-SK" dirty="0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17. 9. 2022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2800"/>
            </a:lvl1pPr>
          </a:lstStyle>
          <a:p>
            <a:r>
              <a:rPr lang="sk-SK" dirty="0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sk-SK"/>
              <a:t>Upraviť štýly predlohy textu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17. 9. 2022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cap="none" baseline="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17. 9. 2022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17. 9. 2022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17. 9. 2022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2800"/>
            </a:lvl1pPr>
          </a:lstStyle>
          <a:p>
            <a:r>
              <a:rPr lang="sk-SK"/>
              <a:t>Kliknutím upravte štýl predlohy nadpisu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/>
              <a:t>Kliknutím na ikonu pridáte obrázok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17. 9. 2022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Autofit/>
          </a:bodyPr>
          <a:lstStyle>
            <a:lvl1pPr>
              <a:defRPr sz="2400"/>
            </a:lvl1pPr>
          </a:lstStyle>
          <a:p>
            <a:r>
              <a:rPr lang="sk-SK" dirty="0"/>
              <a:t>Kliknutím upravte štýl predlohy nadpisu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sk-SK" dirty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CA76AC6C-1845-4AD9-86CE-459EC2905EDA}" type="datetimeFigureOut">
              <a:rPr lang="sk-SK" smtClean="0"/>
              <a:pPr/>
              <a:t>17. 9. 2022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rgbClr val="FF9933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rgbClr val="5330A5"/>
          </a:solidFill>
          <a:ln>
            <a:solidFill>
              <a:srgbClr val="5330A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Obraz 1">
            <a:extLst>
              <a:ext uri="{FF2B5EF4-FFF2-40B4-BE49-F238E27FC236}">
                <a16:creationId xmlns:a16="http://schemas.microsoft.com/office/drawing/2014/main" id="{CFF2300B-5795-4089-A1A4-7F4A926A996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6444021" y="242469"/>
            <a:ext cx="1927945" cy="11100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rgbClr val="FFC000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iki.secondlife.com/wiki/Float" TargetMode="External"/><Relationship Id="rId2" Type="http://schemas.openxmlformats.org/officeDocument/2006/relationships/hyperlink" Target="http://wiki.secondlife.com/wiki/Integer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iki.secondlife.com/wiki/String" TargetMode="External"/><Relationship Id="rId4" Type="http://schemas.openxmlformats.org/officeDocument/2006/relationships/hyperlink" Target="http://wiki.secondlife.com/wiki/Vector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iki.secondlife.com/wiki/Integer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iki.secondlife.com/wiki/Key" TargetMode="External"/><Relationship Id="rId4" Type="http://schemas.openxmlformats.org/officeDocument/2006/relationships/hyperlink" Target="http://wiki.secondlife.com/wiki/String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iki.secondlife.com/wiki/Integer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iki.secondlife.com/wiki/Key" TargetMode="External"/><Relationship Id="rId4" Type="http://schemas.openxmlformats.org/officeDocument/2006/relationships/hyperlink" Target="http://wiki.secondlife.com/wiki/String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iki.secondlife.com/wiki/String" TargetMode="External"/><Relationship Id="rId2" Type="http://schemas.openxmlformats.org/officeDocument/2006/relationships/hyperlink" Target="http://wiki.secondlife.com/wiki/Integer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iki.secondlife.com/wiki/String" TargetMode="External"/><Relationship Id="rId2" Type="http://schemas.openxmlformats.org/officeDocument/2006/relationships/hyperlink" Target="http://wiki.secondlife.com/wiki/List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iki.secondlife.com/wiki/String" TargetMode="External"/><Relationship Id="rId2" Type="http://schemas.openxmlformats.org/officeDocument/2006/relationships/hyperlink" Target="http://wiki.secondlife.com/wiki/Key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iki.secondlife.com/wiki/Integer" TargetMode="External"/><Relationship Id="rId4" Type="http://schemas.openxmlformats.org/officeDocument/2006/relationships/hyperlink" Target="http://wiki.secondlife.com/wiki/List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iki.secondlife.com/wiki/String" TargetMode="External"/><Relationship Id="rId2" Type="http://schemas.openxmlformats.org/officeDocument/2006/relationships/hyperlink" Target="http://wiki.secondlife.com/wiki/Integer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iki.secondlife.com/wiki/Key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iki.secondlife.com/wiki/String" TargetMode="External"/><Relationship Id="rId2" Type="http://schemas.openxmlformats.org/officeDocument/2006/relationships/hyperlink" Target="http://wiki.secondlife.com/wiki/Integer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iki.secondlife.com/wiki/Key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95536" y="2780375"/>
            <a:ext cx="8072494" cy="1297250"/>
          </a:xfrm>
        </p:spPr>
        <p:txBody>
          <a:bodyPr/>
          <a:lstStyle/>
          <a:p>
            <a:pPr algn="ctr"/>
            <a:r>
              <a:rPr lang="fr-FR" sz="4000" b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Montserrat"/>
                <a:cs typeface="Calibri" panose="020F0502020204030204" pitchFamily="34" charset="0"/>
                <a:sym typeface="Montserrat"/>
              </a:rPr>
              <a:t>8.	</a:t>
            </a:r>
            <a:r>
              <a:rPr lang="el-GR" sz="4000" b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Montserrat"/>
                <a:cs typeface="Calibri" panose="020F0502020204030204" pitchFamily="34" charset="0"/>
                <a:sym typeface="Montserrat"/>
              </a:rPr>
              <a:t>Προχωρημένο</a:t>
            </a:r>
            <a:r>
              <a:rPr lang="fr-FR" sz="4000" b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Montserrat"/>
                <a:cs typeface="Calibri" panose="020F0502020204030204" pitchFamily="34" charset="0"/>
                <a:sym typeface="Montserrat"/>
              </a:rPr>
              <a:t> Scripting</a:t>
            </a:r>
            <a:endParaRPr lang="en-US" sz="4000" b="1" dirty="0">
              <a:solidFill>
                <a:schemeClr val="accent6">
                  <a:lumMod val="75000"/>
                </a:schemeClr>
              </a:solidFill>
              <a:latin typeface="Calibri" panose="020F0502020204030204" pitchFamily="34" charset="0"/>
              <a:ea typeface="Montserrat"/>
              <a:cs typeface="Calibri" panose="020F0502020204030204" pitchFamily="34" charset="0"/>
              <a:sym typeface="Montserrat"/>
            </a:endParaRPr>
          </a:p>
        </p:txBody>
      </p:sp>
      <p:pic>
        <p:nvPicPr>
          <p:cNvPr id="5" name="Obrázok 4">
            <a:extLst>
              <a:ext uri="{FF2B5EF4-FFF2-40B4-BE49-F238E27FC236}">
                <a16:creationId xmlns:a16="http://schemas.microsoft.com/office/drawing/2014/main" id="{18DE5815-B6F5-4B90-A312-30FA0020A4D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44" y="285728"/>
            <a:ext cx="1928826" cy="549715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577A28BE-81F8-47BC-AF9B-227AEE2932BD}"/>
              </a:ext>
            </a:extLst>
          </p:cNvPr>
          <p:cNvSpPr/>
          <p:nvPr/>
        </p:nvSpPr>
        <p:spPr>
          <a:xfrm>
            <a:off x="214282" y="785795"/>
            <a:ext cx="363763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600" b="1" cap="small" dirty="0">
                <a:solidFill>
                  <a:srgbClr val="FFC000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2020-1-UK01-KA201-079177</a:t>
            </a:r>
            <a:endParaRPr lang="en-GB" sz="1000" dirty="0">
              <a:solidFill>
                <a:schemeClr val="tx2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14293BA-587F-487F-AFB8-C156BDE7446B}"/>
              </a:ext>
            </a:extLst>
          </p:cNvPr>
          <p:cNvSpPr/>
          <p:nvPr/>
        </p:nvSpPr>
        <p:spPr>
          <a:xfrm>
            <a:off x="500034" y="6286520"/>
            <a:ext cx="810177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>
                <a:solidFill>
                  <a:srgbClr val="EF8E7B"/>
                </a:solidFill>
              </a:rPr>
              <a:t>3D Worlds</a:t>
            </a:r>
          </a:p>
        </p:txBody>
      </p:sp>
    </p:spTree>
    <p:extLst>
      <p:ext uri="{BB962C8B-B14F-4D97-AF65-F5344CB8AC3E}">
        <p14:creationId xmlns:p14="http://schemas.microsoft.com/office/powerpoint/2010/main" val="9679974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5791200" cy="687606"/>
          </a:xfrm>
        </p:spPr>
        <p:txBody>
          <a:bodyPr/>
          <a:lstStyle/>
          <a:p>
            <a:r>
              <a:rPr lang="el-GR" dirty="0" err="1"/>
              <a:t>Συνδεδεμενα</a:t>
            </a:r>
            <a:r>
              <a:rPr lang="el-GR" dirty="0"/>
              <a:t> </a:t>
            </a:r>
            <a:r>
              <a:rPr lang="el-GR" dirty="0" err="1"/>
              <a:t>συνολα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772816"/>
            <a:ext cx="8496944" cy="3528392"/>
          </a:xfrm>
        </p:spPr>
        <p:txBody>
          <a:bodyPr>
            <a:normAutofit/>
          </a:bodyPr>
          <a:lstStyle/>
          <a:p>
            <a:pPr marL="457200" indent="-457200" algn="just">
              <a:lnSpc>
                <a:spcPct val="16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l-GR" sz="1800" b="0" dirty="0">
                <a:latin typeface="Arial (Body)"/>
                <a:cs typeface="Times New Roman" panose="02020603050405020304" pitchFamily="18" charset="0"/>
              </a:rPr>
              <a:t>Σε πολλές περιπτώσεις υπάρχει κάποιο </a:t>
            </a:r>
            <a:r>
              <a:rPr lang="el-GR" sz="1800" b="0" dirty="0" err="1">
                <a:latin typeface="Arial (Body)"/>
                <a:cs typeface="Times New Roman" panose="02020603050405020304" pitchFamily="18" charset="0"/>
              </a:rPr>
              <a:t>script</a:t>
            </a:r>
            <a:r>
              <a:rPr lang="el-GR" sz="1800" b="0" dirty="0">
                <a:latin typeface="Arial (Body)"/>
                <a:cs typeface="Times New Roman" panose="02020603050405020304" pitchFamily="18" charset="0"/>
              </a:rPr>
              <a:t> στο αντικείμενο ROOT ενός συνδεδεμένου συνόλου και πρέπει να διαχειριστούν ορισμένες πτυχές των άλλων μελών της ομάδας (π.χ. το χρώμα, η υφή ή η διαφάνειά τους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). </a:t>
            </a:r>
          </a:p>
          <a:p>
            <a:pPr marL="457200" indent="-457200" algn="just">
              <a:lnSpc>
                <a:spcPct val="16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l-GR" sz="1800" b="0" dirty="0">
                <a:latin typeface="Arial (Body)"/>
                <a:cs typeface="Times New Roman" panose="02020603050405020304" pitchFamily="18" charset="0"/>
              </a:rPr>
              <a:t>Παρόλο που αυτό μπορεί να γίνει χρησιμοποιώντας την παραπάνω προσέγγιση με μηνύματα, η γλώσσα LSL προσφέρει ένα σύνολο εντολών που  μπορεί να χρησιμοποιηθεί από </a:t>
            </a:r>
            <a:r>
              <a:rPr lang="el-GR" sz="1800" b="0" dirty="0" err="1">
                <a:latin typeface="Arial (Body)"/>
                <a:cs typeface="Times New Roman" panose="02020603050405020304" pitchFamily="18" charset="0"/>
              </a:rPr>
              <a:t>scripts</a:t>
            </a:r>
            <a:r>
              <a:rPr lang="el-GR" sz="1800" b="0" dirty="0">
                <a:latin typeface="Arial (Body)"/>
                <a:cs typeface="Times New Roman" panose="02020603050405020304" pitchFamily="18" charset="0"/>
              </a:rPr>
              <a:t> στο αντικείμενο ROOT για να γίνει διαχείριση άλλων μερών του συνδεδεμένου συνόλου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1291103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5791200" cy="743884"/>
          </a:xfrm>
        </p:spPr>
        <p:txBody>
          <a:bodyPr/>
          <a:lstStyle/>
          <a:p>
            <a:r>
              <a:rPr lang="el-GR" dirty="0" err="1"/>
              <a:t>Συνδεδεμενα</a:t>
            </a:r>
            <a:r>
              <a:rPr lang="el-GR" dirty="0"/>
              <a:t> </a:t>
            </a:r>
            <a:r>
              <a:rPr lang="el-GR" dirty="0" err="1"/>
              <a:t>συνολα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772816"/>
            <a:ext cx="8712968" cy="2520280"/>
          </a:xfrm>
        </p:spPr>
        <p:txBody>
          <a:bodyPr>
            <a:normAutofit/>
          </a:bodyPr>
          <a:lstStyle/>
          <a:p>
            <a:pPr marL="457200" indent="-457200" algn="just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l-GR" sz="1800" b="0" dirty="0">
                <a:latin typeface="Arial (Body)"/>
                <a:cs typeface="Times New Roman" panose="02020603050405020304" pitchFamily="18" charset="0"/>
              </a:rPr>
              <a:t>Για παράδειγμα , το </a:t>
            </a:r>
            <a:r>
              <a:rPr lang="el-GR" sz="1800" b="0" dirty="0" err="1">
                <a:latin typeface="Arial (Body)"/>
                <a:cs typeface="Times New Roman" panose="02020603050405020304" pitchFamily="18" charset="0"/>
              </a:rPr>
              <a:t>llSetLinkAlpha</a:t>
            </a:r>
            <a:r>
              <a:rPr lang="el-GR" sz="1800" b="0" dirty="0">
                <a:latin typeface="Arial (Body)"/>
                <a:cs typeface="Times New Roman" panose="02020603050405020304" pitchFamily="18" charset="0"/>
              </a:rPr>
              <a:t>, το </a:t>
            </a:r>
            <a:r>
              <a:rPr lang="el-GR" sz="1800" b="0" dirty="0" err="1">
                <a:latin typeface="Arial (Body)"/>
                <a:cs typeface="Times New Roman" panose="02020603050405020304" pitchFamily="18" charset="0"/>
              </a:rPr>
              <a:t>llSetLinkColor</a:t>
            </a:r>
            <a:r>
              <a:rPr lang="el-GR" sz="1800" b="0" dirty="0">
                <a:latin typeface="Arial (Body)"/>
                <a:cs typeface="Times New Roman" panose="02020603050405020304" pitchFamily="18" charset="0"/>
              </a:rPr>
              <a:t> και το </a:t>
            </a:r>
            <a:r>
              <a:rPr lang="el-GR" sz="1800" b="0" dirty="0" err="1">
                <a:latin typeface="Arial (Body)"/>
                <a:cs typeface="Times New Roman" panose="02020603050405020304" pitchFamily="18" charset="0"/>
              </a:rPr>
              <a:t>llSetLinkTexture</a:t>
            </a:r>
            <a:r>
              <a:rPr lang="el-GR" sz="1800" b="0" dirty="0">
                <a:latin typeface="Arial (Body)"/>
                <a:cs typeface="Times New Roman" panose="02020603050405020304" pitchFamily="18" charset="0"/>
              </a:rPr>
              <a:t> μπορούν να χρησιμοποιηθούν από το αντικείμενο ROOT για να αλλάξουν αντίστοιχα τη διαφάνεια, το χρώμα και την υφή άλλων τμημάτων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. </a:t>
            </a:r>
          </a:p>
          <a:p>
            <a:pPr marL="457200" indent="-457200" algn="just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l-GR" sz="1800" b="0" dirty="0">
                <a:latin typeface="Arial (Body)"/>
                <a:cs typeface="Times New Roman" panose="02020603050405020304" pitchFamily="18" charset="0"/>
              </a:rPr>
              <a:t>Αυτές οι εντολές είναι παρόμοιες με τις κανονικές, αλλά έχουν ένα πρόσθετο όρισμα για να καθορίσουν τα τμήματα προς διαχείριση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D63CEB4-3162-47BA-81E5-04AD5BD747EE}"/>
              </a:ext>
            </a:extLst>
          </p:cNvPr>
          <p:cNvSpPr txBox="1"/>
          <p:nvPr/>
        </p:nvSpPr>
        <p:spPr>
          <a:xfrm>
            <a:off x="154904" y="4509120"/>
            <a:ext cx="8856984" cy="161198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800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llSetLinkAlpha</a:t>
            </a:r>
            <a:r>
              <a:rPr lang="en-US" sz="180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( </a:t>
            </a:r>
            <a:r>
              <a:rPr lang="en-US" sz="1800" u="none" strike="noStrike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  <a:hlinkClick r:id="rId2" tooltip="Integer"/>
              </a:rPr>
              <a:t>integer</a:t>
            </a:r>
            <a:r>
              <a:rPr lang="en-US" sz="180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 link, </a:t>
            </a:r>
            <a:r>
              <a:rPr lang="en-US" sz="1800" u="none" strike="noStrike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  <a:hlinkClick r:id="rId3" tooltip="Float"/>
              </a:rPr>
              <a:t>float</a:t>
            </a:r>
            <a:r>
              <a:rPr lang="en-US" sz="180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 alpha, </a:t>
            </a:r>
            <a:r>
              <a:rPr lang="en-US" sz="1800" u="none" strike="noStrike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  <a:hlinkClick r:id="rId2" tooltip="Integer"/>
              </a:rPr>
              <a:t>integer</a:t>
            </a:r>
            <a:r>
              <a:rPr lang="en-US" sz="180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 face );</a:t>
            </a:r>
            <a:endParaRPr lang="en-US" sz="2400" dirty="0">
              <a:solidFill>
                <a:srgbClr val="000000"/>
              </a:solidFill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800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llSetLinkColor</a:t>
            </a:r>
            <a:r>
              <a:rPr lang="en-US" sz="180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( </a:t>
            </a:r>
            <a:r>
              <a:rPr lang="en-US" sz="1800" u="none" strike="noStrike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  <a:hlinkClick r:id="rId2" tooltip="Integer"/>
              </a:rPr>
              <a:t>integer</a:t>
            </a:r>
            <a:r>
              <a:rPr lang="en-US" sz="180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 link, </a:t>
            </a:r>
            <a:r>
              <a:rPr lang="en-US" sz="1800" u="none" strike="noStrike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  <a:hlinkClick r:id="rId4" tooltip="Vector"/>
              </a:rPr>
              <a:t>vector</a:t>
            </a:r>
            <a:r>
              <a:rPr lang="en-US" sz="180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 color, </a:t>
            </a:r>
            <a:r>
              <a:rPr lang="en-US" sz="1800" u="none" strike="noStrike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  <a:hlinkClick r:id="rId2" tooltip="Integer"/>
              </a:rPr>
              <a:t>integer</a:t>
            </a:r>
            <a:r>
              <a:rPr lang="en-US" sz="180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 face );</a:t>
            </a:r>
            <a:endParaRPr lang="en-US" sz="2400" dirty="0">
              <a:effectLst/>
              <a:latin typeface="Courier New" panose="02070309020205020404" pitchFamily="49" charset="0"/>
              <a:ea typeface="Calibri" panose="020F0502020204030204" pitchFamily="34" charset="0"/>
              <a:cs typeface="Courier New" panose="02070309020205020404" pitchFamily="49" charset="0"/>
            </a:endParaRPr>
          </a:p>
          <a:p>
            <a:pPr marL="0" marR="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800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llSetLinkTexture</a:t>
            </a:r>
            <a:r>
              <a:rPr lang="en-US" sz="180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( </a:t>
            </a:r>
            <a:r>
              <a:rPr lang="en-US" sz="1800" u="none" strike="noStrike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  <a:hlinkClick r:id="rId2" tooltip="Integer"/>
              </a:rPr>
              <a:t>integer</a:t>
            </a:r>
            <a:r>
              <a:rPr lang="en-US" sz="180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 link, </a:t>
            </a:r>
            <a:r>
              <a:rPr lang="en-US" sz="1800" u="none" strike="noStrike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  <a:hlinkClick r:id="rId5" tooltip="String"/>
              </a:rPr>
              <a:t>string</a:t>
            </a:r>
            <a:r>
              <a:rPr lang="en-US" sz="180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 texture, </a:t>
            </a:r>
            <a:r>
              <a:rPr lang="en-US" sz="1800" u="none" strike="noStrike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  <a:hlinkClick r:id="rId2" tooltip="Integer"/>
              </a:rPr>
              <a:t>integer</a:t>
            </a:r>
            <a:r>
              <a:rPr lang="en-US" sz="180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 face );</a:t>
            </a:r>
            <a:endParaRPr lang="en-US" sz="2400" dirty="0">
              <a:effectLst/>
              <a:latin typeface="Courier New" panose="02070309020205020404" pitchFamily="49" charset="0"/>
              <a:ea typeface="Calibri" panose="020F0502020204030204" pitchFamily="34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99872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5791200" cy="759614"/>
          </a:xfrm>
        </p:spPr>
        <p:txBody>
          <a:bodyPr/>
          <a:lstStyle/>
          <a:p>
            <a:r>
              <a:rPr lang="el-GR" dirty="0" err="1"/>
              <a:t>εισαγωγη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628800"/>
            <a:ext cx="8568952" cy="4903052"/>
          </a:xfrm>
        </p:spPr>
        <p:txBody>
          <a:bodyPr>
            <a:normAutofit fontScale="85000" lnSpcReduction="20000"/>
          </a:bodyPr>
          <a:lstStyle/>
          <a:p>
            <a:pPr marL="457200" indent="-457200" algn="just">
              <a:lnSpc>
                <a:spcPct val="16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l-GR" b="0" dirty="0">
                <a:latin typeface="Arial (Body)"/>
                <a:cs typeface="Times New Roman" panose="02020603050405020304" pitchFamily="18" charset="0"/>
              </a:rPr>
              <a:t>Τα αντικείμενα μπορούν να περιμένουν για μηνύματα σε συγκεκριμένα κανάλια</a:t>
            </a:r>
            <a:r>
              <a:rPr lang="en-US" b="0" dirty="0">
                <a:latin typeface="Arial (Body)"/>
                <a:cs typeface="Times New Roman" panose="02020603050405020304" pitchFamily="18" charset="0"/>
              </a:rPr>
              <a:t>. </a:t>
            </a:r>
          </a:p>
          <a:p>
            <a:pPr marL="457200" indent="-457200" algn="just">
              <a:lnSpc>
                <a:spcPct val="16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l-GR" b="0" dirty="0">
                <a:latin typeface="Arial (Body)"/>
                <a:cs typeface="Times New Roman" panose="02020603050405020304" pitchFamily="18" charset="0"/>
              </a:rPr>
              <a:t>Μπορεί να χρησιμοποιηθεί οποιοδήποτε κανάλι από το -2147483648 έως το 2147483647. Το Κανάλι 0 είναι ένα ανοιχτό κανάλι και χρησιμοποιείται κάθε φορά που ένα avatar γράφει κάτι στην «κοντινή» συνομιλία</a:t>
            </a:r>
            <a:r>
              <a:rPr lang="en-US" b="0" dirty="0">
                <a:latin typeface="Arial (Body)"/>
                <a:cs typeface="Times New Roman" panose="02020603050405020304" pitchFamily="18" charset="0"/>
              </a:rPr>
              <a:t>. </a:t>
            </a:r>
          </a:p>
          <a:p>
            <a:pPr marL="457200" indent="-457200" algn="just">
              <a:lnSpc>
                <a:spcPct val="16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l-GR" b="0" dirty="0">
                <a:latin typeface="Arial (Body)"/>
                <a:cs typeface="Times New Roman" panose="02020603050405020304" pitchFamily="18" charset="0"/>
              </a:rPr>
              <a:t>Μηνύματα μπορούν να σταλούν σε άλλα κανάλια γράφοντας «/» και τον αριθμό του καναλιού. Για παράδειγμα, το «/3000 </a:t>
            </a:r>
            <a:r>
              <a:rPr lang="el-GR" b="0" dirty="0" err="1">
                <a:latin typeface="Arial (Body)"/>
                <a:cs typeface="Times New Roman" panose="02020603050405020304" pitchFamily="18" charset="0"/>
              </a:rPr>
              <a:t>hello</a:t>
            </a:r>
            <a:r>
              <a:rPr lang="el-GR" b="0" dirty="0">
                <a:latin typeface="Arial (Body)"/>
                <a:cs typeface="Times New Roman" panose="02020603050405020304" pitchFamily="18" charset="0"/>
              </a:rPr>
              <a:t>» θα στείλει το μήνυμα «</a:t>
            </a:r>
            <a:r>
              <a:rPr lang="el-GR" b="0" dirty="0" err="1">
                <a:latin typeface="Arial (Body)"/>
                <a:cs typeface="Times New Roman" panose="02020603050405020304" pitchFamily="18" charset="0"/>
              </a:rPr>
              <a:t>hello</a:t>
            </a:r>
            <a:r>
              <a:rPr lang="el-GR" b="0" dirty="0">
                <a:latin typeface="Arial (Body)"/>
                <a:cs typeface="Times New Roman" panose="02020603050405020304" pitchFamily="18" charset="0"/>
              </a:rPr>
              <a:t>» στο κανάλι 3000. Τα </a:t>
            </a:r>
            <a:r>
              <a:rPr lang="el-GR" b="0" dirty="0" err="1">
                <a:latin typeface="Arial (Body)"/>
                <a:cs typeface="Times New Roman" panose="02020603050405020304" pitchFamily="18" charset="0"/>
              </a:rPr>
              <a:t>avatars</a:t>
            </a:r>
            <a:r>
              <a:rPr lang="el-GR" b="0" dirty="0">
                <a:latin typeface="Arial (Body)"/>
                <a:cs typeface="Times New Roman" panose="02020603050405020304" pitchFamily="18" charset="0"/>
              </a:rPr>
              <a:t> που βρίσκονται κοντά δεν θα δουν αυτό το μήνυμα στη συνομιλία</a:t>
            </a:r>
            <a:r>
              <a:rPr lang="en-US" b="0" dirty="0">
                <a:latin typeface="Arial (Body)"/>
                <a:cs typeface="Times New Roman" panose="02020603050405020304" pitchFamily="18" charset="0"/>
              </a:rPr>
              <a:t>. </a:t>
            </a:r>
          </a:p>
          <a:p>
            <a:pPr marL="457200" indent="-457200" algn="just">
              <a:lnSpc>
                <a:spcPct val="16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l-GR" b="0" dirty="0">
                <a:latin typeface="Arial (Body)"/>
                <a:cs typeface="Times New Roman" panose="02020603050405020304" pitchFamily="18" charset="0"/>
              </a:rPr>
              <a:t>Χρησιμοποιώντας μηνύματα,  μπορεί να μεταφερθεί πληροφορία μεταξύ διαφορετικών αντικειμένων. Μπορεί επίσης να μεταφερθεί πληροφορία μεταξύ τμημάτων του ίδιου «συνδεδεμένου» αντικειμένου, αλλά δεν χρησιμοποιούνται κανάλια για αυτό</a:t>
            </a:r>
            <a:r>
              <a:rPr lang="en-US" b="0" dirty="0">
                <a:latin typeface="Arial (Body)"/>
                <a:cs typeface="Times New Roman" panose="02020603050405020304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err="1"/>
              <a:t>μηνυματα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772816"/>
            <a:ext cx="8712968" cy="2808312"/>
          </a:xfrm>
        </p:spPr>
        <p:txBody>
          <a:bodyPr>
            <a:normAutofit/>
          </a:bodyPr>
          <a:lstStyle/>
          <a:p>
            <a:pPr marL="457200" indent="-4572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el-GR" b="0" dirty="0">
                <a:latin typeface="Arial (Body)"/>
                <a:cs typeface="Times New Roman" panose="02020603050405020304" pitchFamily="18" charset="0"/>
              </a:rPr>
              <a:t>Για να επιτραπεί σε ένα αντικείμενο να περιμένει για μηνύματα σε ένα συγκεκριμένο κανάλι, πρέπει πρώτα να χρησιμοποιηθεί η συνάρτηση </a:t>
            </a:r>
            <a:r>
              <a:rPr lang="el-GR" b="0" dirty="0" err="1">
                <a:latin typeface="Arial (Body)"/>
                <a:cs typeface="Times New Roman" panose="02020603050405020304" pitchFamily="18" charset="0"/>
              </a:rPr>
              <a:t>llListen</a:t>
            </a:r>
            <a:r>
              <a:rPr lang="el-GR" b="0" dirty="0">
                <a:latin typeface="Arial (Body)"/>
                <a:cs typeface="Times New Roman" panose="02020603050405020304" pitchFamily="18" charset="0"/>
              </a:rPr>
              <a:t>, ορίζοντας το κανάλι που θα «ακούει» και συγκεκριμένα φίλτρα για τα μηνύματα που μπορεί να λάβει ή τους επιτρεπόμενους αποστολείς (π.χ. συγκεκριμένο avatar ή αντικείμενο). Αυτή η εντολή καλείται συνήθως στο γεγονός </a:t>
            </a:r>
            <a:r>
              <a:rPr lang="el-GR" b="0" dirty="0" err="1">
                <a:latin typeface="Arial (Body)"/>
                <a:cs typeface="Times New Roman" panose="02020603050405020304" pitchFamily="18" charset="0"/>
              </a:rPr>
              <a:t>state_entry</a:t>
            </a:r>
            <a:r>
              <a:rPr lang="el-GR" b="0" dirty="0">
                <a:latin typeface="Arial (Body)"/>
                <a:cs typeface="Times New Roman" panose="02020603050405020304" pitchFamily="18" charset="0"/>
              </a:rPr>
              <a:t> του αντικειμένου</a:t>
            </a:r>
            <a:r>
              <a:rPr lang="en-US" b="0" dirty="0">
                <a:latin typeface="Arial (Body)"/>
                <a:cs typeface="Times New Roman" panose="02020603050405020304" pitchFamily="18" charset="0"/>
              </a:rPr>
              <a:t>.</a:t>
            </a:r>
            <a:endParaRPr lang="en-US" dirty="0">
              <a:latin typeface="Arial (Body)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3AE652C-1B69-4417-BE2C-5B225C320597}"/>
              </a:ext>
            </a:extLst>
          </p:cNvPr>
          <p:cNvSpPr txBox="1"/>
          <p:nvPr/>
        </p:nvSpPr>
        <p:spPr>
          <a:xfrm>
            <a:off x="971600" y="5157192"/>
            <a:ext cx="8064896" cy="2712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ts val="1320"/>
              </a:lnSpc>
              <a:spcBef>
                <a:spcPts val="0"/>
              </a:spcBef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400" u="none" strike="noStrike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  <a:hlinkClick r:id="rId3" tooltip="Integer"/>
              </a:rPr>
              <a:t>integer</a:t>
            </a:r>
            <a:r>
              <a:rPr lang="en-US" sz="140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1400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llListen</a:t>
            </a:r>
            <a:r>
              <a:rPr lang="en-US" sz="140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 </a:t>
            </a:r>
            <a:r>
              <a:rPr lang="en-US" sz="1400" u="none" strike="noStrike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  <a:hlinkClick r:id="rId3" tooltip="Integer"/>
              </a:rPr>
              <a:t>integer</a:t>
            </a:r>
            <a:r>
              <a:rPr lang="en-US" sz="140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channel, </a:t>
            </a:r>
            <a:r>
              <a:rPr lang="en-US" sz="1400" u="none" strike="noStrike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  <a:hlinkClick r:id="rId4" tooltip="String"/>
              </a:rPr>
              <a:t>string</a:t>
            </a:r>
            <a:r>
              <a:rPr lang="en-US" sz="140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name, </a:t>
            </a:r>
            <a:r>
              <a:rPr lang="en-US" sz="1400" u="none" strike="noStrike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  <a:hlinkClick r:id="rId5" tooltip="Key"/>
              </a:rPr>
              <a:t>key</a:t>
            </a:r>
            <a:r>
              <a:rPr lang="en-US" sz="140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id, </a:t>
            </a:r>
            <a:r>
              <a:rPr lang="en-US" sz="1400" u="none" strike="noStrike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  <a:hlinkClick r:id="rId4" tooltip="String"/>
              </a:rPr>
              <a:t>string</a:t>
            </a:r>
            <a:r>
              <a:rPr lang="en-US" sz="140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msg );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30435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5791200" cy="759614"/>
          </a:xfrm>
        </p:spPr>
        <p:txBody>
          <a:bodyPr/>
          <a:lstStyle/>
          <a:p>
            <a:r>
              <a:rPr lang="el-GR" dirty="0" err="1"/>
              <a:t>μηνυματα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772816"/>
            <a:ext cx="8712968" cy="2808312"/>
          </a:xfrm>
        </p:spPr>
        <p:txBody>
          <a:bodyPr>
            <a:normAutofit/>
          </a:bodyPr>
          <a:lstStyle/>
          <a:p>
            <a:pPr marL="457200" indent="-457200" algn="just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l-GR" b="0" dirty="0">
                <a:latin typeface="Arial (Body)"/>
                <a:cs typeface="Times New Roman" panose="02020603050405020304" pitchFamily="18" charset="0"/>
              </a:rPr>
              <a:t>Για τη διαχείριση των εισερχόμενων μηνυμάτων, πρέπει να χρησιμοποιηθεί το γεγονός «</a:t>
            </a:r>
            <a:r>
              <a:rPr lang="el-GR" b="0" dirty="0" err="1">
                <a:latin typeface="Arial (Body)"/>
                <a:cs typeface="Times New Roman" panose="02020603050405020304" pitchFamily="18" charset="0"/>
              </a:rPr>
              <a:t>listen</a:t>
            </a:r>
            <a:r>
              <a:rPr lang="el-GR" b="0" dirty="0">
                <a:latin typeface="Arial (Body)"/>
                <a:cs typeface="Times New Roman" panose="02020603050405020304" pitchFamily="18" charset="0"/>
              </a:rPr>
              <a:t>».</a:t>
            </a:r>
            <a:endParaRPr lang="en-US" b="0" dirty="0">
              <a:latin typeface="Arial (Body)"/>
              <a:cs typeface="Times New Roman" panose="02020603050405020304" pitchFamily="18" charset="0"/>
            </a:endParaRPr>
          </a:p>
          <a:p>
            <a:pPr marL="457200" indent="-457200" algn="just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l-GR" b="0" dirty="0">
                <a:latin typeface="Arial (Body)"/>
                <a:cs typeface="Times New Roman" panose="02020603050405020304" pitchFamily="18" charset="0"/>
              </a:rPr>
              <a:t>Όταν ένα μήνυμα αποστέλλεται στο καθορισμένο κανάλι, θα εκτελούνται οι εντολές μέσα στο γεγονός «</a:t>
            </a:r>
            <a:r>
              <a:rPr lang="el-GR" b="0" dirty="0" err="1">
                <a:latin typeface="Arial (Body)"/>
                <a:cs typeface="Times New Roman" panose="02020603050405020304" pitchFamily="18" charset="0"/>
              </a:rPr>
              <a:t>listen</a:t>
            </a:r>
            <a:r>
              <a:rPr lang="el-GR" b="0" dirty="0">
                <a:latin typeface="Arial (Body)"/>
                <a:cs typeface="Times New Roman" panose="02020603050405020304" pitchFamily="18" charset="0"/>
              </a:rPr>
              <a:t>». Εκεί μπορεί να προσαρμοστεί η επιθυμητή συμπεριφορά με βάση το μήνυμα που λαμβάνεται</a:t>
            </a:r>
            <a:r>
              <a:rPr lang="en-US" b="0" dirty="0">
                <a:latin typeface="Arial (Body)"/>
                <a:cs typeface="Times New Roman" panose="02020603050405020304" pitchFamily="18" charset="0"/>
              </a:rPr>
              <a:t>. </a:t>
            </a:r>
            <a:endParaRPr lang="en-US" dirty="0">
              <a:latin typeface="Arial (Body)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3AE652C-1B69-4417-BE2C-5B225C320597}"/>
              </a:ext>
            </a:extLst>
          </p:cNvPr>
          <p:cNvSpPr txBox="1"/>
          <p:nvPr/>
        </p:nvSpPr>
        <p:spPr>
          <a:xfrm>
            <a:off x="323528" y="4686317"/>
            <a:ext cx="8568952" cy="2866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ts val="1320"/>
              </a:lnSpc>
              <a:spcBef>
                <a:spcPts val="0"/>
              </a:spcBef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60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listen( </a:t>
            </a:r>
            <a:r>
              <a:rPr lang="en-US" sz="1600" u="none" strike="noStrike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  <a:hlinkClick r:id="rId3" tooltip="Integer"/>
              </a:rPr>
              <a:t>integer</a:t>
            </a:r>
            <a:r>
              <a:rPr lang="en-US" sz="160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channel, </a:t>
            </a:r>
            <a:r>
              <a:rPr lang="en-US" sz="1600" u="none" strike="noStrike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  <a:hlinkClick r:id="rId4" tooltip="String"/>
              </a:rPr>
              <a:t>string</a:t>
            </a:r>
            <a:r>
              <a:rPr lang="en-US" sz="160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name, </a:t>
            </a:r>
            <a:r>
              <a:rPr lang="en-US" sz="1600" u="none" strike="noStrike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  <a:hlinkClick r:id="rId5" tooltip="Key"/>
              </a:rPr>
              <a:t>key</a:t>
            </a:r>
            <a:r>
              <a:rPr lang="en-US" sz="160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id, </a:t>
            </a:r>
            <a:r>
              <a:rPr lang="en-US" sz="1600" u="none" strike="noStrike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  <a:hlinkClick r:id="rId4" tooltip="String"/>
              </a:rPr>
              <a:t>string</a:t>
            </a:r>
            <a:r>
              <a:rPr lang="en-US" sz="160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message ){ ; }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14443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5791200" cy="687606"/>
          </a:xfrm>
        </p:spPr>
        <p:txBody>
          <a:bodyPr/>
          <a:lstStyle/>
          <a:p>
            <a:r>
              <a:rPr lang="el-GR" dirty="0" err="1"/>
              <a:t>μηνυματα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772816"/>
            <a:ext cx="8712968" cy="936104"/>
          </a:xfrm>
        </p:spPr>
        <p:txBody>
          <a:bodyPr>
            <a:normAutofit/>
          </a:bodyPr>
          <a:lstStyle/>
          <a:p>
            <a:pPr marL="457200" indent="-457200" algn="just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l-GR" sz="1800" b="0" dirty="0">
                <a:latin typeface="Arial (Body)"/>
                <a:cs typeface="Times New Roman" panose="02020603050405020304" pitchFamily="18" charset="0"/>
              </a:rPr>
              <a:t>Για να αποσταλεί ένα μήνυμα από άλλο αντικείμενο, μπορεί να χρησιμοποιηθεί η εντολή </a:t>
            </a:r>
            <a:r>
              <a:rPr lang="el-GR" sz="1800" b="0" dirty="0" err="1">
                <a:latin typeface="Arial (Body)"/>
                <a:cs typeface="Times New Roman" panose="02020603050405020304" pitchFamily="18" charset="0"/>
              </a:rPr>
              <a:t>llSay</a:t>
            </a:r>
            <a:r>
              <a:rPr lang="el-GR" sz="1800" b="0" dirty="0">
                <a:latin typeface="Arial (Body)"/>
                <a:cs typeface="Times New Roman" panose="02020603050405020304" pitchFamily="18" charset="0"/>
              </a:rPr>
              <a:t>, ορίζοντας τον αριθμό καναλιού και το μήνυμα</a:t>
            </a:r>
            <a:endParaRPr lang="en-US" sz="1800" dirty="0">
              <a:latin typeface="Arial (Body)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FE8C02B-130C-4073-BC4C-733ED6E48D24}"/>
              </a:ext>
            </a:extLst>
          </p:cNvPr>
          <p:cNvSpPr txBox="1"/>
          <p:nvPr/>
        </p:nvSpPr>
        <p:spPr>
          <a:xfrm>
            <a:off x="1547664" y="3789040"/>
            <a:ext cx="6048672" cy="2866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ts val="1320"/>
              </a:lnSpc>
              <a:spcBef>
                <a:spcPts val="0"/>
              </a:spcBef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800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llSay</a:t>
            </a:r>
            <a:r>
              <a:rPr lang="en-US" sz="180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 </a:t>
            </a:r>
            <a:r>
              <a:rPr lang="en-US" sz="1800" u="none" strike="noStrike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  <a:hlinkClick r:id="rId2" tooltip="Integer"/>
              </a:rPr>
              <a:t>integer</a:t>
            </a:r>
            <a:r>
              <a:rPr lang="en-US" sz="180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channel, </a:t>
            </a:r>
            <a:r>
              <a:rPr lang="en-US" sz="1800" u="none" strike="noStrike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  <a:hlinkClick r:id="rId3" tooltip="String"/>
              </a:rPr>
              <a:t>string</a:t>
            </a:r>
            <a:r>
              <a:rPr lang="en-US" sz="180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msg );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73700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5791200" cy="687606"/>
          </a:xfrm>
        </p:spPr>
        <p:txBody>
          <a:bodyPr/>
          <a:lstStyle/>
          <a:p>
            <a:r>
              <a:rPr lang="el-GR" dirty="0" err="1"/>
              <a:t>Πολλεσ</a:t>
            </a:r>
            <a:r>
              <a:rPr lang="el-GR" dirty="0"/>
              <a:t> </a:t>
            </a:r>
            <a:r>
              <a:rPr lang="el-GR" dirty="0" err="1"/>
              <a:t>παραμετροι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515" y="1564254"/>
            <a:ext cx="8712968" cy="3528392"/>
          </a:xfrm>
        </p:spPr>
        <p:txBody>
          <a:bodyPr>
            <a:normAutofit/>
          </a:bodyPr>
          <a:lstStyle/>
          <a:p>
            <a:pPr marL="457200" indent="-457200" algn="just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l-GR" sz="1800" b="0" dirty="0">
                <a:latin typeface="Arial (Body)"/>
                <a:cs typeface="Times New Roman" panose="02020603050405020304" pitchFamily="18" charset="0"/>
              </a:rPr>
              <a:t>Μερικές φορές μπορεί να είναι επιθυμητή η αποστολή πολλών παραμέτρων μέσω ενός μηνύματος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.</a:t>
            </a:r>
          </a:p>
          <a:p>
            <a:pPr marL="457200" indent="-457200" algn="just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l-GR" sz="1800" b="0" dirty="0">
                <a:latin typeface="Arial (Body)"/>
                <a:cs typeface="Times New Roman" panose="02020603050405020304" pitchFamily="18" charset="0"/>
              </a:rPr>
              <a:t>Μια λύση θα ήταν να δημιουργηθεί ένα μήνυμα συμβολοσειράς που περιέχει όλα τα δεδομένα προς αποστολή, διαχωρισμένα με ένα συγκεκριμένο χαρακτήρα (π.χ. ένας χαρακτήρας άνω και κάτω τελείας ':')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. </a:t>
            </a:r>
          </a:p>
          <a:p>
            <a:pPr marL="457200" indent="-457200" algn="just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l-GR" sz="1800" b="0" dirty="0">
                <a:latin typeface="Arial (Body)"/>
                <a:cs typeface="Times New Roman" panose="02020603050405020304" pitchFamily="18" charset="0"/>
              </a:rPr>
              <a:t>Όταν λαμβάνεται το μήνυμα στο γεγονός «</a:t>
            </a:r>
            <a:r>
              <a:rPr lang="el-GR" sz="1800" b="0" dirty="0" err="1">
                <a:latin typeface="Arial (Body)"/>
                <a:cs typeface="Times New Roman" panose="02020603050405020304" pitchFamily="18" charset="0"/>
              </a:rPr>
              <a:t>listen</a:t>
            </a:r>
            <a:r>
              <a:rPr lang="el-GR" sz="1800" b="0" dirty="0">
                <a:latin typeface="Arial (Body)"/>
                <a:cs typeface="Times New Roman" panose="02020603050405020304" pitchFamily="18" charset="0"/>
              </a:rPr>
              <a:t>», μπορεί να διαιρεθεί με βάση αυτόν το χαρακτήρα, χρησιμοποιώντας την εντολή 'llParseString2List'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. </a:t>
            </a:r>
            <a:endParaRPr lang="en-US" sz="1800" dirty="0">
              <a:latin typeface="Arial (Body)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F26D344-A67F-48A0-AAD4-525060180215}"/>
              </a:ext>
            </a:extLst>
          </p:cNvPr>
          <p:cNvSpPr txBox="1"/>
          <p:nvPr/>
        </p:nvSpPr>
        <p:spPr>
          <a:xfrm>
            <a:off x="467544" y="5264109"/>
            <a:ext cx="8208912" cy="8887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800" u="none" strike="noStrike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  <a:hlinkClick r:id="rId2" tooltip="List"/>
              </a:rPr>
              <a:t>list</a:t>
            </a:r>
            <a:r>
              <a:rPr lang="en-US" sz="180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llParseString2List( </a:t>
            </a:r>
            <a:r>
              <a:rPr lang="en-US" sz="1800" u="none" strike="noStrike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  <a:hlinkClick r:id="rId3" tooltip="String"/>
              </a:rPr>
              <a:t>string</a:t>
            </a:r>
            <a:r>
              <a:rPr lang="en-US" sz="180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1800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src</a:t>
            </a:r>
            <a:r>
              <a:rPr lang="en-US" sz="180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, </a:t>
            </a:r>
            <a:r>
              <a:rPr lang="en-US" sz="1800" u="none" strike="noStrike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  <a:hlinkClick r:id="rId2" tooltip="List"/>
              </a:rPr>
              <a:t>list</a:t>
            </a:r>
            <a:r>
              <a:rPr lang="en-US" sz="180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separators, </a:t>
            </a:r>
            <a:r>
              <a:rPr lang="en-US" sz="1800" u="none" strike="noStrike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  <a:hlinkClick r:id="rId2" tooltip="List"/>
              </a:rPr>
              <a:t>list</a:t>
            </a:r>
            <a:r>
              <a:rPr lang="en-US" sz="180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spacers );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23001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5791200" cy="687606"/>
          </a:xfrm>
        </p:spPr>
        <p:txBody>
          <a:bodyPr/>
          <a:lstStyle/>
          <a:p>
            <a:r>
              <a:rPr lang="el-GR" dirty="0" err="1"/>
              <a:t>Μενου</a:t>
            </a:r>
            <a:r>
              <a:rPr lang="el-GR" dirty="0"/>
              <a:t> </a:t>
            </a:r>
            <a:r>
              <a:rPr lang="el-GR" dirty="0" err="1"/>
              <a:t>διαλογου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772816"/>
            <a:ext cx="8712968" cy="2808312"/>
          </a:xfrm>
        </p:spPr>
        <p:txBody>
          <a:bodyPr>
            <a:normAutofit/>
          </a:bodyPr>
          <a:lstStyle/>
          <a:p>
            <a:pPr marL="457200" indent="-457200" algn="just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l-GR" sz="1800" b="0" dirty="0">
                <a:latin typeface="Arial (Body)"/>
                <a:cs typeface="Times New Roman" panose="02020603050405020304" pitchFamily="18" charset="0"/>
              </a:rPr>
              <a:t>Ένας άλλος τρόπος  για την αποστολή μηνύματος σε ένα κανάλι είναι να χρησιμοποιηθεί ένα μενού διαλόγου για το χρήστη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. </a:t>
            </a:r>
          </a:p>
          <a:p>
            <a:pPr marL="457200" indent="-457200" algn="just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l-GR" sz="1800" b="0" dirty="0">
                <a:latin typeface="Arial (Body)"/>
                <a:cs typeface="Times New Roman" panose="02020603050405020304" pitchFamily="18" charset="0"/>
              </a:rPr>
              <a:t>Η εντολή </a:t>
            </a:r>
            <a:r>
              <a:rPr lang="el-GR" sz="1800" b="0" dirty="0" err="1">
                <a:latin typeface="Arial (Body)"/>
                <a:cs typeface="Times New Roman" panose="02020603050405020304" pitchFamily="18" charset="0"/>
              </a:rPr>
              <a:t>llDialog</a:t>
            </a:r>
            <a:r>
              <a:rPr lang="el-GR" sz="1800" b="0" dirty="0">
                <a:latin typeface="Arial (Body)"/>
                <a:cs typeface="Times New Roman" panose="02020603050405020304" pitchFamily="18" charset="0"/>
              </a:rPr>
              <a:t> θα δημιουργήσει ένα μενού επιλογής για έναν συγκεκριμένο χρήστη, με ένα μήνυμα και ορισμένες επιλογές/κουμπιά. Όταν ο χρήστης επιλέξει ένα από τα κουμπιά, το μήνυμα αποστέλλεται σε ένα συγκεκριμένο κανάλι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. </a:t>
            </a:r>
            <a:endParaRPr lang="en-US" sz="1800" dirty="0">
              <a:latin typeface="Arial (Body)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F26D344-A67F-48A0-AAD4-525060180215}"/>
              </a:ext>
            </a:extLst>
          </p:cNvPr>
          <p:cNvSpPr txBox="1"/>
          <p:nvPr/>
        </p:nvSpPr>
        <p:spPr>
          <a:xfrm>
            <a:off x="953598" y="5085184"/>
            <a:ext cx="7236804" cy="8887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800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llDialog</a:t>
            </a:r>
            <a:r>
              <a:rPr lang="en-US" sz="180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 </a:t>
            </a:r>
            <a:r>
              <a:rPr lang="en-US" sz="1800" u="none" strike="noStrike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  <a:hlinkClick r:id="rId2" tooltip="Key"/>
              </a:rPr>
              <a:t>key</a:t>
            </a:r>
            <a:r>
              <a:rPr lang="en-US" sz="180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avatar, </a:t>
            </a:r>
            <a:r>
              <a:rPr lang="en-US" sz="1800" u="none" strike="noStrike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  <a:hlinkClick r:id="rId3" tooltip="String"/>
              </a:rPr>
              <a:t>string</a:t>
            </a:r>
            <a:r>
              <a:rPr lang="en-US" sz="180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message, </a:t>
            </a:r>
            <a:r>
              <a:rPr lang="en-US" sz="1800" u="none" strike="noStrike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  <a:hlinkClick r:id="rId4" tooltip="List"/>
              </a:rPr>
              <a:t>list</a:t>
            </a:r>
            <a:r>
              <a:rPr lang="en-US" sz="180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buttons, </a:t>
            </a:r>
            <a:r>
              <a:rPr lang="en-US" sz="1800" u="none" strike="noStrike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  <a:hlinkClick r:id="rId5" tooltip="Integer"/>
              </a:rPr>
              <a:t>integer</a:t>
            </a:r>
            <a:r>
              <a:rPr lang="en-US" sz="180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channel );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44325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75158"/>
            <a:ext cx="5791200" cy="759614"/>
          </a:xfrm>
        </p:spPr>
        <p:txBody>
          <a:bodyPr/>
          <a:lstStyle/>
          <a:p>
            <a:r>
              <a:rPr lang="el-GR" dirty="0" err="1"/>
              <a:t>Συνδεδεμενα</a:t>
            </a:r>
            <a:r>
              <a:rPr lang="el-GR" dirty="0"/>
              <a:t> </a:t>
            </a:r>
            <a:r>
              <a:rPr lang="el-GR" dirty="0" err="1"/>
              <a:t>συνολα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772816"/>
            <a:ext cx="8712968" cy="2736304"/>
          </a:xfrm>
        </p:spPr>
        <p:txBody>
          <a:bodyPr>
            <a:normAutofit/>
          </a:bodyPr>
          <a:lstStyle/>
          <a:p>
            <a:pPr marL="457200" indent="-457200" algn="just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l-GR" sz="1800" b="0" dirty="0">
                <a:latin typeface="Arial (Body)"/>
                <a:cs typeface="Times New Roman" panose="02020603050405020304" pitchFamily="18" charset="0"/>
              </a:rPr>
              <a:t>Η επικοινωνία μεταξύ τμημάτων ενός συνόλου χρησιμοποιεί παρόμοια προσέγγιση, ωστόσο δεν χρειάζεται να χρησιμοποιηθούν αριθμοί καναλιών. Μπορούν να καθοριστούν τα τμήματα που θα λάβουν το μήνυμα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. </a:t>
            </a:r>
          </a:p>
          <a:p>
            <a:pPr marL="457200" indent="-457200" algn="just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l-GR" sz="1800" b="0" dirty="0">
                <a:latin typeface="Arial (Body)"/>
                <a:cs typeface="Times New Roman" panose="02020603050405020304" pitchFamily="18" charset="0"/>
              </a:rPr>
              <a:t>Για τη διαχείριση μηνυμάτων από άλλα τμήματα, πρέπει να προστεθεί ένα γεγονός «</a:t>
            </a:r>
            <a:r>
              <a:rPr lang="el-GR" sz="1800" b="0" dirty="0" err="1">
                <a:latin typeface="Arial (Body)"/>
                <a:cs typeface="Times New Roman" panose="02020603050405020304" pitchFamily="18" charset="0"/>
              </a:rPr>
              <a:t>link_message</a:t>
            </a:r>
            <a:r>
              <a:rPr lang="el-GR" sz="1800" b="0" dirty="0">
                <a:latin typeface="Arial (Body)"/>
                <a:cs typeface="Times New Roman" panose="02020603050405020304" pitchFamily="18" charset="0"/>
              </a:rPr>
              <a:t>» μέσα σε κάποιο </a:t>
            </a:r>
            <a:r>
              <a:rPr lang="el-GR" sz="1800" b="0" dirty="0" err="1">
                <a:latin typeface="Arial (Body)"/>
                <a:cs typeface="Times New Roman" panose="02020603050405020304" pitchFamily="18" charset="0"/>
              </a:rPr>
              <a:t>script</a:t>
            </a:r>
            <a:r>
              <a:rPr lang="el-GR" sz="1800" b="0" dirty="0">
                <a:latin typeface="Arial (Body)"/>
                <a:cs typeface="Times New Roman" panose="02020603050405020304" pitchFamily="18" charset="0"/>
              </a:rPr>
              <a:t> του τμήματος που θα χειριστεί το μήνυμα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BF9DB99-792B-429D-BB0F-67720D31F3BB}"/>
              </a:ext>
            </a:extLst>
          </p:cNvPr>
          <p:cNvSpPr txBox="1"/>
          <p:nvPr/>
        </p:nvSpPr>
        <p:spPr>
          <a:xfrm>
            <a:off x="683568" y="5157192"/>
            <a:ext cx="8352928" cy="8887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800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link_message</a:t>
            </a:r>
            <a:r>
              <a:rPr lang="en-US" sz="180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 </a:t>
            </a:r>
            <a:r>
              <a:rPr lang="en-US" sz="1800" u="none" strike="noStrike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  <a:hlinkClick r:id="rId2" tooltip="Integer"/>
              </a:rPr>
              <a:t>integer</a:t>
            </a:r>
            <a:r>
              <a:rPr lang="en-US" sz="180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1800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sender_num</a:t>
            </a:r>
            <a:r>
              <a:rPr lang="en-US" sz="180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, </a:t>
            </a:r>
            <a:r>
              <a:rPr lang="en-US" sz="1800" u="none" strike="noStrike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  <a:hlinkClick r:id="rId2" tooltip="Integer"/>
              </a:rPr>
              <a:t>integer</a:t>
            </a:r>
            <a:r>
              <a:rPr lang="en-US" sz="180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num, </a:t>
            </a:r>
            <a:r>
              <a:rPr lang="en-US" sz="1800" u="none" strike="noStrike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  <a:hlinkClick r:id="rId3" tooltip="String"/>
              </a:rPr>
              <a:t>string</a:t>
            </a:r>
            <a:r>
              <a:rPr lang="en-US" sz="180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str, </a:t>
            </a:r>
            <a:r>
              <a:rPr lang="en-US" sz="1800" u="none" strike="noStrike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  <a:hlinkClick r:id="rId4" tooltip="Key"/>
              </a:rPr>
              <a:t>key</a:t>
            </a:r>
            <a:r>
              <a:rPr lang="en-US" sz="180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id ){;}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53583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5791200" cy="759614"/>
          </a:xfrm>
        </p:spPr>
        <p:txBody>
          <a:bodyPr/>
          <a:lstStyle/>
          <a:p>
            <a:r>
              <a:rPr lang="el-GR" dirty="0" err="1"/>
              <a:t>Συνδεδεμενα</a:t>
            </a:r>
            <a:r>
              <a:rPr lang="el-GR" dirty="0"/>
              <a:t> </a:t>
            </a:r>
            <a:r>
              <a:rPr lang="el-GR" dirty="0" err="1"/>
              <a:t>συνολα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664804"/>
            <a:ext cx="8712968" cy="3528392"/>
          </a:xfrm>
        </p:spPr>
        <p:txBody>
          <a:bodyPr>
            <a:normAutofit fontScale="77500" lnSpcReduction="20000"/>
          </a:bodyPr>
          <a:lstStyle/>
          <a:p>
            <a:pPr marL="457200" indent="-457200" algn="just">
              <a:lnSpc>
                <a:spcPct val="17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l-GR" b="0" dirty="0">
                <a:latin typeface="Arial (Body)"/>
                <a:cs typeface="Times New Roman" panose="02020603050405020304" pitchFamily="18" charset="0"/>
              </a:rPr>
              <a:t>Για την αποστολή ενός μηνύματος σε ένα άλλο μέρος του συνδεδεμένου συνόλου, μπορεί να χρησιμοποιηθεί η εντολή «</a:t>
            </a:r>
            <a:r>
              <a:rPr lang="el-GR" b="0" dirty="0" err="1">
                <a:latin typeface="Arial (Body)"/>
                <a:cs typeface="Times New Roman" panose="02020603050405020304" pitchFamily="18" charset="0"/>
              </a:rPr>
              <a:t>llMessageLinked</a:t>
            </a:r>
            <a:r>
              <a:rPr lang="el-GR" b="0" dirty="0">
                <a:latin typeface="Arial (Body)"/>
                <a:cs typeface="Times New Roman" panose="02020603050405020304" pitchFamily="18" charset="0"/>
              </a:rPr>
              <a:t>».</a:t>
            </a:r>
            <a:r>
              <a:rPr lang="en-US" b="0" dirty="0">
                <a:latin typeface="Arial (Body)"/>
                <a:cs typeface="Times New Roman" panose="02020603050405020304" pitchFamily="18" charset="0"/>
              </a:rPr>
              <a:t> </a:t>
            </a:r>
          </a:p>
          <a:p>
            <a:pPr marL="457200" indent="-457200" algn="just">
              <a:lnSpc>
                <a:spcPct val="17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l-GR" b="0" dirty="0">
                <a:latin typeface="Arial (Body)"/>
                <a:cs typeface="Times New Roman" panose="02020603050405020304" pitchFamily="18" charset="0"/>
              </a:rPr>
              <a:t>Το πρώτο όρισμα προσδιορίζει το αναγνωριστικό του συγκεκριμένου τμήματος του συνδεδεμένου συνόλου που θα λάβει το μήνυμα ή μία από τις ακόλουθες τιμές (LINK_ROOT, LINK_SET, LINK_ALL_OTHERS, LINK_ALL_CHILDREN, LINK_THIS</a:t>
            </a:r>
            <a:r>
              <a:rPr lang="en-US" b="0" dirty="0">
                <a:latin typeface="Arial (Body)"/>
                <a:cs typeface="Times New Roman" panose="02020603050405020304" pitchFamily="18" charset="0"/>
              </a:rPr>
              <a:t>). </a:t>
            </a:r>
          </a:p>
          <a:p>
            <a:pPr marL="457200" indent="-457200" algn="just">
              <a:lnSpc>
                <a:spcPct val="17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l-GR" b="0" dirty="0">
                <a:latin typeface="Arial (Body)"/>
                <a:cs typeface="Times New Roman" panose="02020603050405020304" pitchFamily="18" charset="0"/>
              </a:rPr>
              <a:t>Παρόμοια με το «</a:t>
            </a:r>
            <a:r>
              <a:rPr lang="el-GR" b="0" dirty="0" err="1">
                <a:latin typeface="Arial (Body)"/>
                <a:cs typeface="Times New Roman" panose="02020603050405020304" pitchFamily="18" charset="0"/>
              </a:rPr>
              <a:t>llSay</a:t>
            </a:r>
            <a:r>
              <a:rPr lang="el-GR" b="0" dirty="0">
                <a:latin typeface="Arial (Body)"/>
                <a:cs typeface="Times New Roman" panose="02020603050405020304" pitchFamily="18" charset="0"/>
              </a:rPr>
              <a:t>», αποστέλλεται ένα μήνυμα συμβολοσειράς, αλλά μπορεί επίσης να αποσταλεί ένας ακέραιος και μια μεταβλητή κλειδιού που είναι χρήσιμη όταν πρέπει να σταλούν πολλές πληροφορίες</a:t>
            </a:r>
            <a:r>
              <a:rPr lang="en-US" b="0" dirty="0">
                <a:latin typeface="Arial (Body)"/>
                <a:cs typeface="Times New Roman" panose="02020603050405020304" pitchFamily="18" charset="0"/>
              </a:rPr>
              <a:t>. </a:t>
            </a:r>
          </a:p>
          <a:p>
            <a:pPr marL="457200" indent="-4572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endParaRPr lang="en-US" b="0" dirty="0">
              <a:latin typeface="Arial (Body)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4D5795B-7044-4DA4-90E3-FA9AE1DA51A1}"/>
              </a:ext>
            </a:extLst>
          </p:cNvPr>
          <p:cNvSpPr txBox="1"/>
          <p:nvPr/>
        </p:nvSpPr>
        <p:spPr>
          <a:xfrm>
            <a:off x="683568" y="5301208"/>
            <a:ext cx="7776864" cy="8887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800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llMessageLinked</a:t>
            </a:r>
            <a:r>
              <a:rPr lang="en-US" sz="180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 </a:t>
            </a:r>
            <a:r>
              <a:rPr lang="en-US" sz="1800" u="none" strike="noStrike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  <a:hlinkClick r:id="rId2" tooltip="Integer"/>
              </a:rPr>
              <a:t>integer</a:t>
            </a:r>
            <a:r>
              <a:rPr lang="en-US" sz="180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link, </a:t>
            </a:r>
            <a:r>
              <a:rPr lang="en-US" sz="1800" u="none" strike="noStrike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  <a:hlinkClick r:id="rId2" tooltip="Integer"/>
              </a:rPr>
              <a:t>integer</a:t>
            </a:r>
            <a:r>
              <a:rPr lang="en-US" sz="180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num, </a:t>
            </a:r>
            <a:r>
              <a:rPr lang="en-US" sz="1800" u="none" strike="noStrike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  <a:hlinkClick r:id="rId3" tooltip="String"/>
              </a:rPr>
              <a:t>string</a:t>
            </a:r>
            <a:r>
              <a:rPr lang="en-US" sz="180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str, </a:t>
            </a:r>
            <a:r>
              <a:rPr lang="en-US" sz="1800" u="none" strike="noStrike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  <a:hlinkClick r:id="rId4" tooltip="Key"/>
              </a:rPr>
              <a:t>key</a:t>
            </a:r>
            <a:r>
              <a:rPr lang="en-US" sz="180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id );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267242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Základné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Základné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Základné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2620</TotalTime>
  <Words>846</Words>
  <Application>Microsoft Office PowerPoint</Application>
  <PresentationFormat>On-screen Show (4:3)</PresentationFormat>
  <Paragraphs>49</Paragraphs>
  <Slides>11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20" baseType="lpstr">
      <vt:lpstr>Arial</vt:lpstr>
      <vt:lpstr>Arial </vt:lpstr>
      <vt:lpstr>Arial (Body)</vt:lpstr>
      <vt:lpstr>Arial Black</vt:lpstr>
      <vt:lpstr>Calibri</vt:lpstr>
      <vt:lpstr>Courier New</vt:lpstr>
      <vt:lpstr>Verdana</vt:lpstr>
      <vt:lpstr>Wingdings</vt:lpstr>
      <vt:lpstr>Základné</vt:lpstr>
      <vt:lpstr>8. Προχωρημένο Scripting</vt:lpstr>
      <vt:lpstr>εισαγωγη</vt:lpstr>
      <vt:lpstr>μηνυματα</vt:lpstr>
      <vt:lpstr>μηνυματα</vt:lpstr>
      <vt:lpstr>μηνυματα</vt:lpstr>
      <vt:lpstr>Πολλεσ παραμετροι</vt:lpstr>
      <vt:lpstr>Μενου διαλογου</vt:lpstr>
      <vt:lpstr>Συνδεδεμενα συνολα</vt:lpstr>
      <vt:lpstr>Συνδεδεμενα συνολα</vt:lpstr>
      <vt:lpstr>Συνδεδεμενα συνολα</vt:lpstr>
      <vt:lpstr>Συνδεδεμενα συνολα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Zuzana Palková</dc:creator>
  <cp:lastModifiedBy>Athanasios Christopoulos</cp:lastModifiedBy>
  <cp:revision>191</cp:revision>
  <cp:lastPrinted>2019-02-12T08:21:40Z</cp:lastPrinted>
  <dcterms:created xsi:type="dcterms:W3CDTF">2019-02-10T21:49:04Z</dcterms:created>
  <dcterms:modified xsi:type="dcterms:W3CDTF">2022-09-17T07:47:15Z</dcterms:modified>
</cp:coreProperties>
</file>