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312" r:id="rId4"/>
    <p:sldId id="320" r:id="rId5"/>
    <p:sldId id="308" r:id="rId6"/>
    <p:sldId id="321" r:id="rId7"/>
    <p:sldId id="322" r:id="rId8"/>
    <p:sldId id="323" r:id="rId9"/>
    <p:sldId id="324" r:id="rId10"/>
    <p:sldId id="325" r:id="rId11"/>
    <p:sldId id="326" r:id="rId12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93450" autoAdjust="0"/>
  </p:normalViewPr>
  <p:slideViewPr>
    <p:cSldViewPr>
      <p:cViewPr varScale="1">
        <p:scale>
          <a:sx n="107" d="100"/>
          <a:sy n="107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6260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14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Float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String" TargetMode="External"/><Relationship Id="rId4" Type="http://schemas.openxmlformats.org/officeDocument/2006/relationships/hyperlink" Target="http://wiki.secondlife.com/wiki/Vecto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Intege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Key" TargetMode="External"/><Relationship Id="rId4" Type="http://schemas.openxmlformats.org/officeDocument/2006/relationships/hyperlink" Target="http://wiki.secondlife.com/wiki/Stri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Intege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Key" TargetMode="External"/><Relationship Id="rId4" Type="http://schemas.openxmlformats.org/officeDocument/2006/relationships/hyperlink" Target="http://wiki.secondlife.com/wiki/Str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Lis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Ke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Integer" TargetMode="External"/><Relationship Id="rId4" Type="http://schemas.openxmlformats.org/officeDocument/2006/relationships/hyperlink" Target="http://wiki.secondlife.com/wiki/Lis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ki.secondlife.com/wiki/Ke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ki.secondlife.com/wiki/Ke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8.	</a:t>
            </a:r>
            <a:r>
              <a:rPr lang="el-G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Προχωρημένο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Scripting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l-GR" dirty="0" err="1"/>
              <a:t>Συνδεδεμενα</a:t>
            </a:r>
            <a:r>
              <a:rPr lang="el-GR" dirty="0"/>
              <a:t> </a:t>
            </a:r>
            <a:r>
              <a:rPr lang="el-GR" dirty="0" err="1"/>
              <a:t>συνολα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496944" cy="352839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Σε πολλές περιπτώσεις υπάρχει κάποιο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script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στο αντικείμενο ROOT ενός συνδεδεμένου συνόλου και πρέπει να διαχειριστούν ορισμένες πτυχές των άλλων μελών της ομάδας (π.χ. το χρώμα, η υφή ή η διαφάνειά τους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 </a:t>
            </a:r>
          </a:p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Παρόλο που αυτό μπορεί να γίνει χρησιμοποιώντας την παραπάνω προσέγγιση με μηνύματα, η γλώσσα LSL προσφέρει ένα σύνολο εντολών που  μπορεί να χρησιμοποιηθεί από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scripts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στο αντικείμενο ROOT για να γίνει διαχείριση άλλων μερών του συνδεδεμένου συνόλου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29110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43884"/>
          </a:xfrm>
        </p:spPr>
        <p:txBody>
          <a:bodyPr/>
          <a:lstStyle/>
          <a:p>
            <a:r>
              <a:rPr lang="el-GR" dirty="0" err="1"/>
              <a:t>Συνδεδεμενα</a:t>
            </a:r>
            <a:r>
              <a:rPr lang="el-GR" dirty="0"/>
              <a:t> </a:t>
            </a:r>
            <a:r>
              <a:rPr lang="el-GR" dirty="0" err="1"/>
              <a:t>συνολα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52028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Για παράδειγμα , το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llSetLinkAlpha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, το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llSetLinkColor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και το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llSetLinkTexture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μπορούν να χρησιμοποιηθούν από το αντικείμενο ROOT για να αλλάξουν αντίστοιχα τη διαφάνεια, το χρώμα και την υφή άλλων τμημάτων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Αυτές οι εντολές είναι παρόμοιες με τις κανονικές, αλλά έχουν ένα πρόσθετο όρισμα για να καθορίσουν τα τμήματα προς διαχείριση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63CEB4-3162-47BA-81E5-04AD5BD747EE}"/>
              </a:ext>
            </a:extLst>
          </p:cNvPr>
          <p:cNvSpPr txBox="1"/>
          <p:nvPr/>
        </p:nvSpPr>
        <p:spPr>
          <a:xfrm>
            <a:off x="154904" y="4509120"/>
            <a:ext cx="8856984" cy="1611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llSetLinkAlpha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link,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3" tooltip="Float"/>
              </a:rPr>
              <a:t>float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alpha,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face );</a:t>
            </a:r>
            <a:endParaRPr lang="en-US" sz="2400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llSetLinkColor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link,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4" tooltip="Vector"/>
              </a:rPr>
              <a:t>vector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color,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face );</a:t>
            </a:r>
            <a:endParaRPr lang="en-US" sz="24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llSetLinkTexture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link,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5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texture,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face );</a:t>
            </a:r>
            <a:endParaRPr lang="en-US" sz="24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87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l-GR" dirty="0" err="1"/>
              <a:t>εισαγωγη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568952" cy="4903052"/>
          </a:xfrm>
        </p:spPr>
        <p:txBody>
          <a:bodyPr>
            <a:normAutofit fontScale="85000" lnSpcReduction="20000"/>
          </a:bodyPr>
          <a:lstStyle/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Τα αντικείμενα μπορούν να περιμένουν για μηνύματα σε συγκεκριμένα κανάλια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Μπορεί να χρησιμοποιηθεί οποιοδήποτε κανάλι από το -2147483648 έως το 2147483647. Το Κανάλι 0 είναι ένα ανοιχτό κανάλι και χρησιμοποιείται κάθε φορά που ένα avatar γράφει κάτι στην «κοντινή» συνομιλία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Μηνύματα μπορούν να σταλούν σε άλλα κανάλια γράφοντας «/» και τον αριθμό του καναλιού. Για παράδειγμα, το «/3000 </a:t>
            </a:r>
            <a:r>
              <a:rPr lang="el-GR" b="0" dirty="0" err="1">
                <a:latin typeface="Arial (Body)"/>
                <a:cs typeface="Times New Roman" panose="02020603050405020304" pitchFamily="18" charset="0"/>
              </a:rPr>
              <a:t>hello</a:t>
            </a:r>
            <a:r>
              <a:rPr lang="el-GR" b="0" dirty="0">
                <a:latin typeface="Arial (Body)"/>
                <a:cs typeface="Times New Roman" panose="02020603050405020304" pitchFamily="18" charset="0"/>
              </a:rPr>
              <a:t>» θα στείλει το μήνυμα «</a:t>
            </a:r>
            <a:r>
              <a:rPr lang="el-GR" b="0" dirty="0" err="1">
                <a:latin typeface="Arial (Body)"/>
                <a:cs typeface="Times New Roman" panose="02020603050405020304" pitchFamily="18" charset="0"/>
              </a:rPr>
              <a:t>hello</a:t>
            </a:r>
            <a:r>
              <a:rPr lang="el-GR" b="0" dirty="0">
                <a:latin typeface="Arial (Body)"/>
                <a:cs typeface="Times New Roman" panose="02020603050405020304" pitchFamily="18" charset="0"/>
              </a:rPr>
              <a:t>» στο κανάλι 3000. Τα </a:t>
            </a:r>
            <a:r>
              <a:rPr lang="el-GR" b="0" dirty="0" err="1">
                <a:latin typeface="Arial (Body)"/>
                <a:cs typeface="Times New Roman" panose="02020603050405020304" pitchFamily="18" charset="0"/>
              </a:rPr>
              <a:t>avatars</a:t>
            </a:r>
            <a:r>
              <a:rPr lang="el-GR" b="0" dirty="0">
                <a:latin typeface="Arial (Body)"/>
                <a:cs typeface="Times New Roman" panose="02020603050405020304" pitchFamily="18" charset="0"/>
              </a:rPr>
              <a:t> που βρίσκονται κοντά δεν θα δουν αυτό το μήνυμα στη συνομιλία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Χρησιμοποιώντας μηνύματα,  μπορεί να μεταφερθεί πληροφορία μεταξύ διαφορετικών αντικειμένων. Μπορεί επίσης να μεταφερθεί πληροφορία μεταξύ τμημάτων του ίδιου «συνδεδεμένου» αντικειμένου, αλλά δεν χρησιμοποιούνται κανάλια για αυτό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μηνυματα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80831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Για να επιτραπεί σε ένα αντικείμενο να περιμένει για μηνύματα σε ένα συγκεκριμένο κανάλι, πρέπει πρώτα να χρησιμοποιηθεί η συνάρτηση </a:t>
            </a:r>
            <a:r>
              <a:rPr lang="el-GR" b="0" dirty="0" err="1">
                <a:latin typeface="Arial (Body)"/>
                <a:cs typeface="Times New Roman" panose="02020603050405020304" pitchFamily="18" charset="0"/>
              </a:rPr>
              <a:t>llListen</a:t>
            </a:r>
            <a:r>
              <a:rPr lang="el-GR" b="0" dirty="0">
                <a:latin typeface="Arial (Body)"/>
                <a:cs typeface="Times New Roman" panose="02020603050405020304" pitchFamily="18" charset="0"/>
              </a:rPr>
              <a:t>, ορίζοντας το κανάλι που θα «ακούει» και συγκεκριμένα φίλτρα για τα μηνύματα που μπορεί να λάβει ή τους επιτρεπόμενους αποστολείς (π.χ. συγκεκριμένο avatar ή αντικείμενο). Αυτή η εντολή καλείται συνήθως στο γεγονός </a:t>
            </a:r>
            <a:r>
              <a:rPr lang="el-GR" b="0" dirty="0" err="1">
                <a:latin typeface="Arial (Body)"/>
                <a:cs typeface="Times New Roman" panose="02020603050405020304" pitchFamily="18" charset="0"/>
              </a:rPr>
              <a:t>state_entry</a:t>
            </a:r>
            <a:r>
              <a:rPr lang="el-GR" b="0" dirty="0">
                <a:latin typeface="Arial (Body)"/>
                <a:cs typeface="Times New Roman" panose="02020603050405020304" pitchFamily="18" charset="0"/>
              </a:rPr>
              <a:t> του αντικειμένου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E652C-1B69-4417-BE2C-5B225C320597}"/>
              </a:ext>
            </a:extLst>
          </p:cNvPr>
          <p:cNvSpPr txBox="1"/>
          <p:nvPr/>
        </p:nvSpPr>
        <p:spPr>
          <a:xfrm>
            <a:off x="971600" y="5157192"/>
            <a:ext cx="8064896" cy="271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llListen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channel, </a:t>
            </a: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name, </a:t>
            </a: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Key"/>
              </a:rPr>
              <a:t>key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id, </a:t>
            </a: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msg );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04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el-GR" dirty="0" err="1"/>
              <a:t>μηνυματα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80831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Για τη διαχείριση των εισερχόμενων μηνυμάτων, πρέπει να χρησιμοποιηθεί το γεγονός «</a:t>
            </a:r>
            <a:r>
              <a:rPr lang="el-GR" b="0" dirty="0" err="1">
                <a:latin typeface="Arial (Body)"/>
                <a:cs typeface="Times New Roman" panose="02020603050405020304" pitchFamily="18" charset="0"/>
              </a:rPr>
              <a:t>listen</a:t>
            </a:r>
            <a:r>
              <a:rPr lang="el-GR" b="0" dirty="0">
                <a:latin typeface="Arial (Body)"/>
                <a:cs typeface="Times New Roman" panose="02020603050405020304" pitchFamily="18" charset="0"/>
              </a:rPr>
              <a:t>».</a:t>
            </a:r>
            <a:endParaRPr lang="en-US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Όταν ένα μήνυμα αποστέλλεται στο καθορισμένο κανάλι, θα εκτελούνται οι εντολές μέσα στο γεγονός «</a:t>
            </a:r>
            <a:r>
              <a:rPr lang="el-GR" b="0" dirty="0" err="1">
                <a:latin typeface="Arial (Body)"/>
                <a:cs typeface="Times New Roman" panose="02020603050405020304" pitchFamily="18" charset="0"/>
              </a:rPr>
              <a:t>listen</a:t>
            </a:r>
            <a:r>
              <a:rPr lang="el-GR" b="0" dirty="0">
                <a:latin typeface="Arial (Body)"/>
                <a:cs typeface="Times New Roman" panose="02020603050405020304" pitchFamily="18" charset="0"/>
              </a:rPr>
              <a:t>». Εκεί μπορεί να προσαρμοστεί η επιθυμητή συμπεριφορά με βάση το μήνυμα που λαμβάνεται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 </a:t>
            </a:r>
            <a:endParaRPr lang="en-US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E652C-1B69-4417-BE2C-5B225C320597}"/>
              </a:ext>
            </a:extLst>
          </p:cNvPr>
          <p:cNvSpPr txBox="1"/>
          <p:nvPr/>
        </p:nvSpPr>
        <p:spPr>
          <a:xfrm>
            <a:off x="323528" y="4686317"/>
            <a:ext cx="8568952" cy="286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listen( 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channel, 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name, 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Key"/>
              </a:rPr>
              <a:t>key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id, 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message ){ ; }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44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l-GR" dirty="0" err="1"/>
              <a:t>μηνυματα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93610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Για να αποσταλεί ένα μήνυμα από άλλο αντικείμενο, μπορεί να χρησιμοποιηθεί η εντολή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llSay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, ορίζοντας τον αριθμό καναλιού και το μήνυμα</a:t>
            </a:r>
            <a:endParaRPr lang="en-US" sz="1800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8C02B-130C-4073-BC4C-733ED6E48D24}"/>
              </a:ext>
            </a:extLst>
          </p:cNvPr>
          <p:cNvSpPr txBox="1"/>
          <p:nvPr/>
        </p:nvSpPr>
        <p:spPr>
          <a:xfrm>
            <a:off x="1547664" y="3789040"/>
            <a:ext cx="6048672" cy="286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llSay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msg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370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l-GR" dirty="0" err="1"/>
              <a:t>Πολλεσ</a:t>
            </a:r>
            <a:r>
              <a:rPr lang="el-GR" dirty="0"/>
              <a:t> </a:t>
            </a:r>
            <a:r>
              <a:rPr lang="el-GR" dirty="0" err="1"/>
              <a:t>παραμετροι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15" y="1564254"/>
            <a:ext cx="8712968" cy="352839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Μερικές φορές μπορεί να είναι επιθυμητή η αποστολή πολλών παραμέτρων μέσω ενός μηνύματος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Μια λύση θα ήταν να δημιουργηθεί ένα μήνυμα συμβολοσειράς που περιέχει όλα τα δεδομένα προς αποστολή, διαχωρισμένα με ένα συγκεκριμένο χαρακτήρα (π.χ. ένας χαρακτήρας άνω και κάτω τελείας ':')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Όταν λαμβάνεται το μήνυμα στο γεγονός «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listen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», μπορεί να διαιρεθεί με βάση αυτόν το χαρακτήρα, χρησιμοποιώντας την εντολή 'llParseString2List'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endParaRPr lang="en-US" sz="1800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26D344-A67F-48A0-AAD4-525060180215}"/>
              </a:ext>
            </a:extLst>
          </p:cNvPr>
          <p:cNvSpPr txBox="1"/>
          <p:nvPr/>
        </p:nvSpPr>
        <p:spPr>
          <a:xfrm>
            <a:off x="467544" y="5264109"/>
            <a:ext cx="8208912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llParseString2List(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separators,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spacers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300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l-GR" dirty="0" err="1"/>
              <a:t>Μενου</a:t>
            </a:r>
            <a:r>
              <a:rPr lang="el-GR" dirty="0"/>
              <a:t> </a:t>
            </a:r>
            <a:r>
              <a:rPr lang="el-GR" dirty="0" err="1"/>
              <a:t>διαλογου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80831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Ένας άλλος τρόπος  για την αποστολή μηνύματος σε ένα κανάλι είναι να χρησιμοποιηθεί ένα μενού διαλόγου για το χρήστη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Η εντολή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llDialog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θα δημιουργήσει ένα μενού επιλογής για έναν συγκεκριμένο χρήστη, με ένα μήνυμα και ορισμένες επιλογές/κουμπιά. Όταν ο χρήστης επιλέξει ένα από τα κουμπιά, το μήνυμα αποστέλλεται σε ένα συγκεκριμένο κανάλι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endParaRPr lang="en-US" sz="1800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26D344-A67F-48A0-AAD4-525060180215}"/>
              </a:ext>
            </a:extLst>
          </p:cNvPr>
          <p:cNvSpPr txBox="1"/>
          <p:nvPr/>
        </p:nvSpPr>
        <p:spPr>
          <a:xfrm>
            <a:off x="953598" y="5085184"/>
            <a:ext cx="7236804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llDialog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Key"/>
              </a:rPr>
              <a:t>key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avatar,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message,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List"/>
              </a:rPr>
              <a:t>list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buttons,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 );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432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5158"/>
            <a:ext cx="5791200" cy="759614"/>
          </a:xfrm>
        </p:spPr>
        <p:txBody>
          <a:bodyPr/>
          <a:lstStyle/>
          <a:p>
            <a:r>
              <a:rPr lang="el-GR" dirty="0" err="1"/>
              <a:t>Συνδεδεμενα</a:t>
            </a:r>
            <a:r>
              <a:rPr lang="el-GR" dirty="0"/>
              <a:t> </a:t>
            </a:r>
            <a:r>
              <a:rPr lang="el-GR" dirty="0" err="1"/>
              <a:t>συνολα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73630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Η επικοινωνία μεταξύ τμημάτων ενός συνόλου χρησιμοποιεί παρόμοια προσέγγιση, ωστόσο δεν χρειάζεται να χρησιμοποιηθούν αριθμοί καναλιών. Μπορούν να καθοριστούν τα τμήματα που θα λάβουν το μήνυμα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Για τη διαχείριση μηνυμάτων από άλλα τμήματα, πρέπει να προστεθεί ένα γεγονός «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link_message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» μέσα σε κάποιο </a:t>
            </a:r>
            <a:r>
              <a:rPr lang="el-GR" sz="1800" b="0" dirty="0" err="1">
                <a:latin typeface="Arial (Body)"/>
                <a:cs typeface="Times New Roman" panose="02020603050405020304" pitchFamily="18" charset="0"/>
              </a:rPr>
              <a:t>script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του τμήματος που θα χειριστεί το μήνυμα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9DB99-792B-429D-BB0F-67720D31F3BB}"/>
              </a:ext>
            </a:extLst>
          </p:cNvPr>
          <p:cNvSpPr txBox="1"/>
          <p:nvPr/>
        </p:nvSpPr>
        <p:spPr>
          <a:xfrm>
            <a:off x="683568" y="5157192"/>
            <a:ext cx="8352928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link_message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sender_num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num,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str,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Key"/>
              </a:rPr>
              <a:t>key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 ){;}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358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l-GR" dirty="0" err="1"/>
              <a:t>Συνδεδεμενα</a:t>
            </a:r>
            <a:r>
              <a:rPr lang="el-GR" dirty="0"/>
              <a:t> </a:t>
            </a:r>
            <a:r>
              <a:rPr lang="el-GR" dirty="0" err="1"/>
              <a:t>συνολα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64804"/>
            <a:ext cx="8712968" cy="3528392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Για την αποστολή ενός μηνύματος σε ένα άλλο μέρος του συνδεδεμένου συνόλου, μπορεί να χρησιμοποιηθεί η εντολή «</a:t>
            </a:r>
            <a:r>
              <a:rPr lang="el-GR" b="0" dirty="0" err="1">
                <a:latin typeface="Arial (Body)"/>
                <a:cs typeface="Times New Roman" panose="02020603050405020304" pitchFamily="18" charset="0"/>
              </a:rPr>
              <a:t>llMessageLinked</a:t>
            </a:r>
            <a:r>
              <a:rPr lang="el-GR" b="0" dirty="0">
                <a:latin typeface="Arial (Body)"/>
                <a:cs typeface="Times New Roman" panose="02020603050405020304" pitchFamily="18" charset="0"/>
              </a:rPr>
              <a:t>».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 </a:t>
            </a:r>
          </a:p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Το πρώτο όρισμα προσδιορίζει το αναγνωριστικό του συγκεκριμένου τμήματος του συνδεδεμένου συνόλου που θα λάβει το μήνυμα ή μία από τις ακόλουθες τιμές (LINK_ROOT, LINK_SET, LINK_ALL_OTHERS, LINK_ALL_CHILDREN, LINK_THIS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). </a:t>
            </a:r>
          </a:p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b="0" dirty="0">
                <a:latin typeface="Arial (Body)"/>
                <a:cs typeface="Times New Roman" panose="02020603050405020304" pitchFamily="18" charset="0"/>
              </a:rPr>
              <a:t>Παρόμοια με το «</a:t>
            </a:r>
            <a:r>
              <a:rPr lang="el-GR" b="0" dirty="0" err="1">
                <a:latin typeface="Arial (Body)"/>
                <a:cs typeface="Times New Roman" panose="02020603050405020304" pitchFamily="18" charset="0"/>
              </a:rPr>
              <a:t>llSay</a:t>
            </a:r>
            <a:r>
              <a:rPr lang="el-GR" b="0" dirty="0">
                <a:latin typeface="Arial (Body)"/>
                <a:cs typeface="Times New Roman" panose="02020603050405020304" pitchFamily="18" charset="0"/>
              </a:rPr>
              <a:t>», αποστέλλεται ένα μήνυμα συμβολοσειράς, αλλά μπορεί επίσης να αποσταλεί ένας ακέραιος και μια μεταβλητή κλειδιού που είναι χρήσιμη όταν πρέπει να σταλούν πολλές πληροφορίες</a:t>
            </a:r>
            <a:r>
              <a:rPr lang="en-US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n-US" b="0" dirty="0">
              <a:latin typeface="Arial (Body)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D5795B-7044-4DA4-90E3-FA9AE1DA51A1}"/>
              </a:ext>
            </a:extLst>
          </p:cNvPr>
          <p:cNvSpPr txBox="1"/>
          <p:nvPr/>
        </p:nvSpPr>
        <p:spPr>
          <a:xfrm>
            <a:off x="683568" y="5301208"/>
            <a:ext cx="7776864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llMessageLinked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link,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num,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str,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Key"/>
              </a:rPr>
              <a:t>key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72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2620</TotalTime>
  <Words>846</Words>
  <Application>Microsoft Office PowerPoint</Application>
  <PresentationFormat>On-screen Show (4:3)</PresentationFormat>
  <Paragraphs>49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</vt:lpstr>
      <vt:lpstr>Arial (Body)</vt:lpstr>
      <vt:lpstr>Arial Black</vt:lpstr>
      <vt:lpstr>Calibri</vt:lpstr>
      <vt:lpstr>Courier New</vt:lpstr>
      <vt:lpstr>Verdana</vt:lpstr>
      <vt:lpstr>Wingdings</vt:lpstr>
      <vt:lpstr>Základné</vt:lpstr>
      <vt:lpstr>8. Προχωρημένο Scripting</vt:lpstr>
      <vt:lpstr>εισαγωγη</vt:lpstr>
      <vt:lpstr>μηνυματα</vt:lpstr>
      <vt:lpstr>μηνυματα</vt:lpstr>
      <vt:lpstr>μηνυματα</vt:lpstr>
      <vt:lpstr>Πολλεσ παραμετροι</vt:lpstr>
      <vt:lpstr>Μενου διαλογου</vt:lpstr>
      <vt:lpstr>Συνδεδεμενα συνολα</vt:lpstr>
      <vt:lpstr>Συνδεδεμενα συνολα</vt:lpstr>
      <vt:lpstr>Συνδεδεμενα συνολα</vt:lpstr>
      <vt:lpstr>Συνδεδεμενα συνολα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191</cp:revision>
  <cp:lastPrinted>2019-02-12T08:21:40Z</cp:lastPrinted>
  <dcterms:created xsi:type="dcterms:W3CDTF">2019-02-10T21:49:04Z</dcterms:created>
  <dcterms:modified xsi:type="dcterms:W3CDTF">2022-09-17T07:47:15Z</dcterms:modified>
</cp:coreProperties>
</file>