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315200" cy="96012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5330A5"/>
    <a:srgbClr val="EF8E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73790" autoAdjust="0"/>
  </p:normalViewPr>
  <p:slideViewPr>
    <p:cSldViewPr>
      <p:cViewPr>
        <p:scale>
          <a:sx n="100" d="100"/>
          <a:sy n="100" d="100"/>
        </p:scale>
        <p:origin x="1752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18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2E2F8-8C27-4303-A77C-E724F5C8016B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CD2E3-5BDB-44FE-995E-F2DCFA94842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08055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F3F0D-312C-4AED-8EB4-1582FE5784D7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4993F-1191-4E28-A105-C8612743DD3B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4993F-1191-4E28-A105-C8612743DD3B}" type="slidenum">
              <a:rPr lang="sk-SK" smtClean="0"/>
              <a:pPr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47348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26915"/>
            <a:ext cx="7772400" cy="3173684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FFC000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pic>
        <p:nvPicPr>
          <p:cNvPr id="11" name="Obraz 1">
            <a:extLst>
              <a:ext uri="{FF2B5EF4-FFF2-40B4-BE49-F238E27FC236}">
                <a16:creationId xmlns:a16="http://schemas.microsoft.com/office/drawing/2014/main" id="{E4468105-06B5-4679-A164-F7E5AAB071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76103" y="223836"/>
            <a:ext cx="2064999" cy="118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24744"/>
            <a:ext cx="2057400" cy="5001419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Arial 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7200" b="0" cap="none" spc="-80" baseline="0">
                <a:solidFill>
                  <a:srgbClr val="FFC000"/>
                </a:solidFill>
              </a:defRPr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sk-SK"/>
              <a:t>Kliknutím upravte štýl predlohy nadpisu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Autofit/>
          </a:bodyPr>
          <a:lstStyle>
            <a:lvl1pPr>
              <a:defRPr sz="2400"/>
            </a:lvl1pPr>
          </a:lstStyle>
          <a:p>
            <a:r>
              <a:rPr lang="sk-SK" dirty="0"/>
              <a:t>Kliknutím upravte štýl predlohy nadpisu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dirty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A76AC6C-1845-4AD9-86CE-459EC2905EDA}" type="datetimeFigureOut">
              <a:rPr lang="sk-SK" smtClean="0"/>
              <a:pPr/>
              <a:t>15. 9. 2022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DF2FB19-191C-4C07-9760-6B65CEE1532D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5330A5"/>
          </a:solidFill>
          <a:ln>
            <a:solidFill>
              <a:srgbClr val="5330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Obraz 1">
            <a:extLst>
              <a:ext uri="{FF2B5EF4-FFF2-40B4-BE49-F238E27FC236}">
                <a16:creationId xmlns:a16="http://schemas.microsoft.com/office/drawing/2014/main" id="{CFF2300B-5795-4089-A1A4-7F4A926A99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021" y="242469"/>
            <a:ext cx="1927945" cy="111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72494" cy="1297250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Facebook </a:t>
            </a:r>
            <a:r>
              <a:rPr lang="en-US" sz="40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opetuskäytössä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Montserrat"/>
              <a:cs typeface="Calibri" panose="020F0502020204030204" pitchFamily="34" charset="0"/>
              <a:sym typeface="Montserra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42910" y="4000504"/>
            <a:ext cx="7283152" cy="57606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 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18DE5815-B6F5-4B90-A312-30FA0020A4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1928826" cy="5497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77A28BE-81F8-47BC-AF9B-227AEE2932BD}"/>
              </a:ext>
            </a:extLst>
          </p:cNvPr>
          <p:cNvSpPr/>
          <p:nvPr/>
        </p:nvSpPr>
        <p:spPr>
          <a:xfrm>
            <a:off x="214282" y="785795"/>
            <a:ext cx="36376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cap="small" dirty="0">
                <a:solidFill>
                  <a:srgbClr val="FFC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2020-1-UK01-KA201-079177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4293BA-587F-487F-AFB8-C156BDE7446B}"/>
              </a:ext>
            </a:extLst>
          </p:cNvPr>
          <p:cNvSpPr/>
          <p:nvPr/>
        </p:nvSpPr>
        <p:spPr>
          <a:xfrm>
            <a:off x="500034" y="6286520"/>
            <a:ext cx="8101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rgbClr val="EF8E7B"/>
                </a:solidFill>
              </a:rPr>
              <a:t>Sosiaalisten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verkostojen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hyödyntäminen</a:t>
            </a:r>
            <a:r>
              <a:rPr lang="en-US" dirty="0">
                <a:solidFill>
                  <a:srgbClr val="EF8E7B"/>
                </a:solidFill>
              </a:rPr>
              <a:t> </a:t>
            </a:r>
            <a:r>
              <a:rPr lang="en-US" dirty="0" err="1">
                <a:solidFill>
                  <a:srgbClr val="EF8E7B"/>
                </a:solidFill>
              </a:rPr>
              <a:t>opetuksessa</a:t>
            </a:r>
            <a:endParaRPr lang="en-US" dirty="0">
              <a:solidFill>
                <a:srgbClr val="EF8E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9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5791200" cy="719415"/>
          </a:xfrm>
        </p:spPr>
        <p:txBody>
          <a:bodyPr/>
          <a:lstStyle/>
          <a:p>
            <a:r>
              <a:rPr lang="en-US" dirty="0" err="1"/>
              <a:t>Vaikutus</a:t>
            </a:r>
            <a:endParaRPr lang="en-US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94766" y="1268760"/>
            <a:ext cx="8797714" cy="3549659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GB" sz="1800" b="0" dirty="0" err="1">
                <a:solidFill>
                  <a:srgbClr val="000000"/>
                </a:solidFill>
              </a:rPr>
              <a:t>Mittavat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oppimismahdollisuudet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opettajille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Positiivista</a:t>
            </a:r>
            <a:endParaRPr lang="en-GB" sz="1800" b="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Facebookissa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tapahtuva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vuorovaikutus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mittaa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henkistä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hyvinvointia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914400" lvl="1" indent="-4572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Sähköiset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julkaisumahdollisuudet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antavat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oppilaille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mahdollisuuden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osallistua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jakaa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ideoitaan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Negatiivista</a:t>
            </a:r>
            <a:endParaRPr lang="en-GB" sz="1800" b="0" dirty="0">
              <a:solidFill>
                <a:srgbClr val="000000"/>
              </a:solidFill>
            </a:endParaRPr>
          </a:p>
          <a:p>
            <a:pPr marL="914400" lvl="1" indent="-457200" algn="just">
              <a:lnSpc>
                <a:spcPct val="150000"/>
              </a:lnSpc>
              <a:buClrTx/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Ystävyysriippuvuus</a:t>
            </a:r>
            <a:r>
              <a:rPr lang="en-GB" sz="1800" b="0" dirty="0">
                <a:solidFill>
                  <a:srgbClr val="000000"/>
                </a:solidFill>
              </a:rPr>
              <a:t> = </a:t>
            </a:r>
            <a:r>
              <a:rPr lang="en-GB" sz="1800" b="0" dirty="0" err="1">
                <a:solidFill>
                  <a:srgbClr val="000000"/>
                </a:solidFill>
              </a:rPr>
              <a:t>aiheuttaa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epävarmuutta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käyttäjissä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008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5328592" cy="678904"/>
          </a:xfrm>
        </p:spPr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on Facebook?</a:t>
            </a:r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0" y="1842525"/>
            <a:ext cx="8784976" cy="210311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Facebook on </a:t>
            </a:r>
            <a:r>
              <a:rPr lang="en-GB" sz="1800" b="0" dirty="0" err="1">
                <a:solidFill>
                  <a:srgbClr val="000000"/>
                </a:solidFill>
              </a:rPr>
              <a:t>valtavan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suosittu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sosiaalinen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verkostointisivusto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voi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luoda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suhteita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jakaa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kiinnostuksen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kohteita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perustaa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yhteisiä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ryhmiä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Eroaa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Twitteristä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siinä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suhteessa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että</a:t>
            </a:r>
            <a:r>
              <a:rPr lang="en-GB" sz="1800" b="0" dirty="0">
                <a:solidFill>
                  <a:srgbClr val="000000"/>
                </a:solidFill>
              </a:rPr>
              <a:t> se </a:t>
            </a:r>
            <a:r>
              <a:rPr lang="en-GB" sz="1800" b="0" dirty="0" err="1">
                <a:solidFill>
                  <a:srgbClr val="000000"/>
                </a:solidFill>
              </a:rPr>
              <a:t>mahdollistaa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persoonallisemman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käytön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sekä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paremman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yksityisyydensuojan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64" y="191675"/>
            <a:ext cx="6120680" cy="1371600"/>
          </a:xfrm>
        </p:spPr>
        <p:txBody>
          <a:bodyPr/>
          <a:lstStyle/>
          <a:p>
            <a:r>
              <a:rPr lang="en-US" dirty="0"/>
              <a:t>Facebook-</a:t>
            </a:r>
            <a:r>
              <a:rPr lang="en-US" dirty="0" err="1"/>
              <a:t>terminologiaa</a:t>
            </a:r>
            <a:endParaRPr lang="en-US" dirty="0"/>
          </a:p>
        </p:txBody>
      </p:sp>
      <p:sp>
        <p:nvSpPr>
          <p:cNvPr id="7" name="Shape 184">
            <a:extLst>
              <a:ext uri="{FF2B5EF4-FFF2-40B4-BE49-F238E27FC236}">
                <a16:creationId xmlns:a16="http://schemas.microsoft.com/office/drawing/2014/main" id="{8BE609DF-9591-8AFD-BE95-68737010D3DC}"/>
              </a:ext>
            </a:extLst>
          </p:cNvPr>
          <p:cNvSpPr txBox="1">
            <a:spLocks/>
          </p:cNvSpPr>
          <p:nvPr/>
        </p:nvSpPr>
        <p:spPr>
          <a:xfrm>
            <a:off x="67739" y="1772816"/>
            <a:ext cx="8784976" cy="2103110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Aikajanan</a:t>
            </a:r>
            <a:r>
              <a:rPr lang="en-GB" sz="1800" b="0" dirty="0">
                <a:solidFill>
                  <a:srgbClr val="000000"/>
                </a:solidFill>
              </a:rPr>
              <a:t> tai Facebook-</a:t>
            </a:r>
            <a:r>
              <a:rPr lang="en-GB" sz="1800" b="0" dirty="0" err="1">
                <a:solidFill>
                  <a:srgbClr val="000000"/>
                </a:solidFill>
              </a:rPr>
              <a:t>ryhmän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luominen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mitä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tahansa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opetussuunnitelman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oppiaineen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varten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Kotitehtäville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kertausmateriaalille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sopivan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alustan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luominen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Ajankohtaisiin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päivänpolttaviin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aiheisiin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liittyvien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väittelyiden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järjestäminen</a:t>
            </a:r>
            <a:endParaRPr lang="en" sz="1800" b="0" dirty="0"/>
          </a:p>
        </p:txBody>
      </p:sp>
      <p:pic>
        <p:nvPicPr>
          <p:cNvPr id="4" name="Picture 4" descr="How to Use Facebook Groups to Build a Community Around Your Brand | Web  Solutions Blog">
            <a:extLst>
              <a:ext uri="{FF2B5EF4-FFF2-40B4-BE49-F238E27FC236}">
                <a16:creationId xmlns:a16="http://schemas.microsoft.com/office/drawing/2014/main" id="{1195EE93-D566-1326-A61A-A2A0627FB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1" t="18723" r="11309" b="16125"/>
          <a:stretch/>
        </p:blipFill>
        <p:spPr bwMode="auto">
          <a:xfrm>
            <a:off x="4572000" y="4293096"/>
            <a:ext cx="4032449" cy="22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2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0" y="404664"/>
            <a:ext cx="6408712" cy="791423"/>
          </a:xfrm>
        </p:spPr>
        <p:txBody>
          <a:bodyPr/>
          <a:lstStyle/>
          <a:p>
            <a:r>
              <a:rPr lang="en-US" dirty="0" err="1"/>
              <a:t>Formaali</a:t>
            </a:r>
            <a:r>
              <a:rPr lang="en-US" dirty="0"/>
              <a:t> </a:t>
            </a:r>
            <a:r>
              <a:rPr lang="en-US" dirty="0" err="1"/>
              <a:t>oppiminen</a:t>
            </a:r>
            <a:r>
              <a:rPr lang="en-US" dirty="0"/>
              <a:t> </a:t>
            </a:r>
            <a:r>
              <a:rPr lang="en-US" dirty="0" err="1"/>
              <a:t>yksi</a:t>
            </a:r>
            <a:endParaRPr lang="en-US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6480" y="1700808"/>
            <a:ext cx="8784976" cy="302336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>
                <a:solidFill>
                  <a:srgbClr val="000000"/>
                </a:solidFill>
              </a:rPr>
              <a:t>Kaveri – </a:t>
            </a:r>
            <a:r>
              <a:rPr lang="en-GB" sz="1800" b="0" dirty="0" err="1">
                <a:solidFill>
                  <a:srgbClr val="000000"/>
                </a:solidFill>
              </a:rPr>
              <a:t>ihmiset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kanssa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olet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tekemisissä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Facebookissa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Syöte</a:t>
            </a:r>
            <a:r>
              <a:rPr lang="en-GB" sz="1800" b="0" dirty="0">
                <a:solidFill>
                  <a:srgbClr val="000000"/>
                </a:solidFill>
              </a:rPr>
              <a:t> – </a:t>
            </a:r>
            <a:r>
              <a:rPr lang="en-GB" sz="1800" b="0" dirty="0" err="1">
                <a:solidFill>
                  <a:srgbClr val="000000"/>
                </a:solidFill>
              </a:rPr>
              <a:t>paikka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käyttäjän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hänen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kaveriensa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tilapäivitykset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näkyvät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Tykkäys</a:t>
            </a:r>
            <a:r>
              <a:rPr lang="en-GB" sz="1800" b="0" dirty="0">
                <a:solidFill>
                  <a:srgbClr val="000000"/>
                </a:solidFill>
              </a:rPr>
              <a:t> – </a:t>
            </a:r>
            <a:r>
              <a:rPr lang="en-GB" sz="1800" b="0" dirty="0" err="1">
                <a:solidFill>
                  <a:srgbClr val="000000"/>
                </a:solidFill>
              </a:rPr>
              <a:t>päivitysten</a:t>
            </a:r>
            <a:r>
              <a:rPr lang="en-GB" sz="1800" b="0" dirty="0">
                <a:solidFill>
                  <a:srgbClr val="000000"/>
                </a:solidFill>
              </a:rPr>
              <a:t> tai </a:t>
            </a:r>
            <a:r>
              <a:rPr lang="en-GB" sz="1800" b="0" dirty="0" err="1">
                <a:solidFill>
                  <a:srgbClr val="000000"/>
                </a:solidFill>
              </a:rPr>
              <a:t>kuvien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sijaitseva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nappula</a:t>
            </a:r>
            <a:r>
              <a:rPr lang="en-GB" sz="1800" b="0" dirty="0">
                <a:solidFill>
                  <a:srgbClr val="000000"/>
                </a:solidFill>
              </a:rPr>
              <a:t>, tapa </a:t>
            </a:r>
            <a:r>
              <a:rPr lang="en-GB" sz="1800" b="0" dirty="0" err="1">
                <a:solidFill>
                  <a:srgbClr val="000000"/>
                </a:solidFill>
              </a:rPr>
              <a:t>antaa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positiivista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palautetta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Aikajana</a:t>
            </a:r>
            <a:r>
              <a:rPr lang="en-GB" sz="1800" b="0" dirty="0">
                <a:solidFill>
                  <a:srgbClr val="000000"/>
                </a:solidFill>
              </a:rPr>
              <a:t> – </a:t>
            </a:r>
            <a:r>
              <a:rPr lang="en-GB" sz="1800" b="0" dirty="0" err="1">
                <a:solidFill>
                  <a:srgbClr val="000000"/>
                </a:solidFill>
              </a:rPr>
              <a:t>lista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syötteesi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tilapäivityksistä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julkaisemistasi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kuvista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paikoista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joissa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olet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vieraillut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aseteltuna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kronologiseen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järjestykseen</a:t>
            </a:r>
            <a:r>
              <a:rPr lang="en-GB" sz="1800" b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1043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93444"/>
            <a:ext cx="5791200" cy="1371600"/>
          </a:xfrm>
        </p:spPr>
        <p:txBody>
          <a:bodyPr/>
          <a:lstStyle/>
          <a:p>
            <a:r>
              <a:rPr lang="en-US" dirty="0" err="1"/>
              <a:t>Formaali</a:t>
            </a:r>
            <a:r>
              <a:rPr lang="en-US" dirty="0"/>
              <a:t> </a:t>
            </a:r>
            <a:r>
              <a:rPr lang="en-US" dirty="0" err="1"/>
              <a:t>oppiminen</a:t>
            </a:r>
            <a:r>
              <a:rPr lang="en-US" dirty="0"/>
              <a:t> </a:t>
            </a:r>
            <a:r>
              <a:rPr lang="en-US" dirty="0" err="1"/>
              <a:t>kaksi</a:t>
            </a:r>
            <a:endParaRPr lang="en-US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107504" y="1744351"/>
            <a:ext cx="8784976" cy="206002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Vertaisohjaus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–</a:t>
            </a:r>
            <a:r>
              <a:rPr lang="en-GB" sz="1800" b="0" dirty="0" err="1">
                <a:solidFill>
                  <a:srgbClr val="000000"/>
                </a:solidFill>
              </a:rPr>
              <a:t>tuki</a:t>
            </a:r>
            <a:r>
              <a:rPr lang="en-GB" sz="1800" b="0" dirty="0">
                <a:solidFill>
                  <a:srgbClr val="000000"/>
                </a:solidFill>
              </a:rPr>
              <a:t> 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Työkalu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julkaisujen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ideoiden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videoiden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opetusmateriaalin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jakamiseen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Koulukohtaisten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ryhmien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luominen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opettajien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henkilökunnan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arjen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helpottaminen</a:t>
            </a:r>
            <a:endParaRPr lang="en" sz="1800" b="0" dirty="0"/>
          </a:p>
        </p:txBody>
      </p:sp>
      <p:pic>
        <p:nvPicPr>
          <p:cNvPr id="4" name="Picture 2" descr="Routledge Education - Home | Facebook">
            <a:extLst>
              <a:ext uri="{FF2B5EF4-FFF2-40B4-BE49-F238E27FC236}">
                <a16:creationId xmlns:a16="http://schemas.microsoft.com/office/drawing/2014/main" id="{417C4E08-25F8-558A-FB2E-6170341C7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31426"/>
            <a:ext cx="6686562" cy="253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8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 err="1"/>
              <a:t>Informaali</a:t>
            </a:r>
            <a:r>
              <a:rPr lang="en-US" dirty="0"/>
              <a:t> </a:t>
            </a:r>
            <a:r>
              <a:rPr lang="en-US" dirty="0" err="1"/>
              <a:t>oppiminen</a:t>
            </a:r>
            <a:r>
              <a:rPr lang="en-US" dirty="0"/>
              <a:t> </a:t>
            </a:r>
            <a:r>
              <a:rPr lang="en-US" dirty="0" err="1"/>
              <a:t>yksi</a:t>
            </a:r>
            <a:endParaRPr lang="en-US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3" cy="206002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Urheilujoukkueiden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iltapäiväkerhojen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organisointi</a:t>
            </a:r>
            <a:r>
              <a:rPr lang="en-GB" sz="1800" b="0" dirty="0">
                <a:solidFill>
                  <a:srgbClr val="000000"/>
                </a:solidFill>
              </a:rPr>
              <a:t> 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Sielunhoito</a:t>
            </a:r>
            <a:r>
              <a:rPr lang="en-GB" sz="1800" b="0" dirty="0">
                <a:solidFill>
                  <a:srgbClr val="000000"/>
                </a:solidFill>
              </a:rPr>
              <a:t> – </a:t>
            </a:r>
            <a:r>
              <a:rPr lang="en-GB" sz="1800" b="0" dirty="0" err="1">
                <a:solidFill>
                  <a:srgbClr val="000000"/>
                </a:solidFill>
              </a:rPr>
              <a:t>saada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uudet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opiskelijat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tuntemaan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olonsa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kotoisaksi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koulussa</a:t>
            </a:r>
            <a:r>
              <a:rPr lang="en-GB" sz="1800" b="0" dirty="0">
                <a:solidFill>
                  <a:srgbClr val="000000"/>
                </a:solidFill>
              </a:rPr>
              <a:t> tai </a:t>
            </a:r>
            <a:r>
              <a:rPr lang="en-GB" sz="1800" b="0" dirty="0" err="1">
                <a:solidFill>
                  <a:srgbClr val="000000"/>
                </a:solidFill>
              </a:rPr>
              <a:t>korkeakoulussa</a:t>
            </a:r>
            <a:r>
              <a:rPr lang="en-GB" sz="1800" b="0" dirty="0">
                <a:solidFill>
                  <a:srgbClr val="000000"/>
                </a:solidFill>
              </a:rPr>
              <a:t> 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Digitaalisten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luomisaktiviteettien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toteuttaminen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kuten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sovellusten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suunnittelu</a:t>
            </a:r>
            <a:endParaRPr lang="en-GB" sz="1800" b="0" dirty="0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text, person, grass, track and field&#10;&#10;Description automatically generated">
            <a:extLst>
              <a:ext uri="{FF2B5EF4-FFF2-40B4-BE49-F238E27FC236}">
                <a16:creationId xmlns:a16="http://schemas.microsoft.com/office/drawing/2014/main" id="{6C0C58E7-0DB8-D99E-ED58-823E38A87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4149080"/>
            <a:ext cx="4910690" cy="24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/>
          <a:lstStyle/>
          <a:p>
            <a:r>
              <a:rPr lang="en-US" dirty="0" err="1"/>
              <a:t>Informaali</a:t>
            </a:r>
            <a:r>
              <a:rPr lang="en-US" dirty="0"/>
              <a:t> </a:t>
            </a:r>
            <a:r>
              <a:rPr lang="en-US" dirty="0" err="1"/>
              <a:t>oppiminen</a:t>
            </a:r>
            <a:r>
              <a:rPr lang="en-US" dirty="0"/>
              <a:t> </a:t>
            </a:r>
            <a:r>
              <a:rPr lang="en-US" dirty="0" err="1"/>
              <a:t>kaksi</a:t>
            </a:r>
            <a:r>
              <a:rPr lang="en-US" dirty="0"/>
              <a:t> </a:t>
            </a:r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3" cy="206002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TeachMeet-tapahtumien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järjestäminen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Epämuodollisen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tuen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saaminen</a:t>
            </a:r>
            <a:r>
              <a:rPr lang="en-GB" sz="1800" b="0" dirty="0">
                <a:solidFill>
                  <a:srgbClr val="000000"/>
                </a:solidFill>
              </a:rPr>
              <a:t> (</a:t>
            </a:r>
            <a:r>
              <a:rPr lang="en-GB" sz="1800" b="0" dirty="0" err="1">
                <a:solidFill>
                  <a:srgbClr val="000000"/>
                </a:solidFill>
              </a:rPr>
              <a:t>tykkäykset</a:t>
            </a:r>
            <a:r>
              <a:rPr lang="en-GB" sz="1800" b="0" dirty="0">
                <a:solidFill>
                  <a:srgbClr val="000000"/>
                </a:solidFill>
              </a:rPr>
              <a:t>) </a:t>
            </a:r>
            <a:r>
              <a:rPr lang="en-GB" sz="1800" b="0" dirty="0" err="1">
                <a:solidFill>
                  <a:srgbClr val="000000"/>
                </a:solidFill>
              </a:rPr>
              <a:t>projekteihin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muuhun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toimintaan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liittyen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Sosiaalisten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sekä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videopodcastien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jakaminen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oppilaille</a:t>
            </a:r>
            <a:r>
              <a:rPr lang="en-GB" sz="1800" b="0" dirty="0">
                <a:solidFill>
                  <a:srgbClr val="000000"/>
                </a:solidFill>
              </a:rPr>
              <a:t>/</a:t>
            </a:r>
            <a:r>
              <a:rPr lang="en-GB" sz="1800" b="0" dirty="0" err="1">
                <a:solidFill>
                  <a:srgbClr val="000000"/>
                </a:solidFill>
              </a:rPr>
              <a:t>kollegoille</a:t>
            </a:r>
            <a:endParaRPr lang="en-GB" sz="1800" b="0" dirty="0">
              <a:solidFill>
                <a:srgbClr val="000000"/>
              </a:solidFill>
            </a:endParaRPr>
          </a:p>
        </p:txBody>
      </p: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94AC41A-35C9-D6DA-0956-F2878D86B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66" t="19606"/>
          <a:stretch/>
        </p:blipFill>
        <p:spPr>
          <a:xfrm>
            <a:off x="4725867" y="4159499"/>
            <a:ext cx="4248472" cy="265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39"/>
            <a:ext cx="5791200" cy="1223471"/>
          </a:xfrm>
        </p:spPr>
        <p:txBody>
          <a:bodyPr>
            <a:normAutofit/>
          </a:bodyPr>
          <a:lstStyle/>
          <a:p>
            <a:r>
              <a:rPr lang="en-US" sz="3100" dirty="0" err="1"/>
              <a:t>Laajemmat</a:t>
            </a:r>
            <a:r>
              <a:rPr lang="en-US" sz="3100" dirty="0"/>
              <a:t> </a:t>
            </a:r>
            <a:r>
              <a:rPr lang="en-US" sz="3100" dirty="0" err="1"/>
              <a:t>käyttötarkoitukset</a:t>
            </a:r>
            <a:r>
              <a:rPr lang="en-US" sz="3100" dirty="0"/>
              <a:t> </a:t>
            </a:r>
            <a:r>
              <a:rPr lang="en-US" sz="3100" dirty="0" err="1"/>
              <a:t>yksi</a:t>
            </a:r>
            <a:endParaRPr lang="en-US" sz="3100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4" cy="206002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Viestintätili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vanhempia</a:t>
            </a:r>
            <a:r>
              <a:rPr lang="en-GB" sz="1800" b="0" dirty="0">
                <a:solidFill>
                  <a:srgbClr val="000000"/>
                </a:solidFill>
              </a:rPr>
              <a:t>, </a:t>
            </a:r>
            <a:r>
              <a:rPr lang="en-GB" sz="1800" b="0" dirty="0" err="1">
                <a:solidFill>
                  <a:srgbClr val="000000"/>
                </a:solidFill>
              </a:rPr>
              <a:t>huoltajia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yhteisöä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varten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Kieltenopiskelijoilla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mahdollisuus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keskustella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ulkomaisten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vaihtokumppanien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kanssa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Vaikeasti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tavoitettavien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oppijoiden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osallistaminen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verkko-oppimisen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avulla</a:t>
            </a:r>
            <a:endParaRPr lang="en-GB" sz="1800" b="0" dirty="0">
              <a:solidFill>
                <a:srgbClr val="000000"/>
              </a:solidFill>
            </a:endParaRPr>
          </a:p>
        </p:txBody>
      </p:sp>
      <p:pic>
        <p:nvPicPr>
          <p:cNvPr id="7" name="Picture 6" descr="Diagram, shape&#10;&#10;Description automatically generated">
            <a:extLst>
              <a:ext uri="{FF2B5EF4-FFF2-40B4-BE49-F238E27FC236}">
                <a16:creationId xmlns:a16="http://schemas.microsoft.com/office/drawing/2014/main" id="{7F4795D0-C205-5C4B-FBB7-FDA7F480F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903702"/>
            <a:ext cx="4373240" cy="27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4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0511"/>
            <a:ext cx="5791200" cy="1371600"/>
          </a:xfrm>
        </p:spPr>
        <p:txBody>
          <a:bodyPr>
            <a:normAutofit/>
          </a:bodyPr>
          <a:lstStyle/>
          <a:p>
            <a:r>
              <a:rPr lang="en-US" sz="3100" dirty="0" err="1"/>
              <a:t>Laajemmat</a:t>
            </a:r>
            <a:r>
              <a:rPr lang="en-US" sz="3100" dirty="0"/>
              <a:t> </a:t>
            </a:r>
            <a:r>
              <a:rPr lang="en-US" sz="3100" dirty="0" err="1"/>
              <a:t>käyttötaroitukset</a:t>
            </a:r>
            <a:r>
              <a:rPr lang="en-US" sz="3100" dirty="0"/>
              <a:t> </a:t>
            </a:r>
            <a:r>
              <a:rPr lang="en-US" sz="3100" dirty="0" err="1"/>
              <a:t>kaksi</a:t>
            </a:r>
            <a:endParaRPr lang="en-US" sz="3100" dirty="0"/>
          </a:p>
        </p:txBody>
      </p:sp>
      <p:sp>
        <p:nvSpPr>
          <p:cNvPr id="5" name="Shape 184">
            <a:extLst>
              <a:ext uri="{FF2B5EF4-FFF2-40B4-BE49-F238E27FC236}">
                <a16:creationId xmlns:a16="http://schemas.microsoft.com/office/drawing/2014/main" id="{696C9871-3610-9E8A-CC3F-469ECAB930C5}"/>
              </a:ext>
            </a:extLst>
          </p:cNvPr>
          <p:cNvSpPr txBox="1">
            <a:spLocks/>
          </p:cNvSpPr>
          <p:nvPr/>
        </p:nvSpPr>
        <p:spPr>
          <a:xfrm>
            <a:off x="21924" y="1556792"/>
            <a:ext cx="8942564" cy="2060021"/>
          </a:xfrm>
          <a:prstGeom prst="rect">
            <a:avLst/>
          </a:prstGeom>
        </p:spPr>
        <p:txBody>
          <a:bodyPr vert="horz" wrap="square" lIns="91425" tIns="91425" rIns="91425" bIns="91425" rtlCol="0" anchor="t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Inspiraatiota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elämäntaitoihin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oppiaineiden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rikastuttamiseen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Nuorison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osallistaminen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nuoriso</a:t>
            </a:r>
            <a:r>
              <a:rPr lang="en-GB" sz="1800" b="0" dirty="0">
                <a:solidFill>
                  <a:srgbClr val="000000"/>
                </a:solidFill>
              </a:rPr>
              <a:t>-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yhteisötoimintaan</a:t>
            </a:r>
            <a:endParaRPr lang="en-GB" sz="1800" b="0" dirty="0">
              <a:solidFill>
                <a:srgbClr val="0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b="0" dirty="0" err="1">
                <a:solidFill>
                  <a:srgbClr val="000000"/>
                </a:solidFill>
              </a:rPr>
              <a:t>Mahdollistaa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opiskelijoiden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sosialisoitumisen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ja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antaa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opiskelijoille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mahdollisuuden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saada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r>
              <a:rPr lang="en-GB" sz="1800" b="0" dirty="0" err="1">
                <a:solidFill>
                  <a:srgbClr val="000000"/>
                </a:solidFill>
              </a:rPr>
              <a:t>ystäviä</a:t>
            </a:r>
            <a:endParaRPr lang="en-GB" sz="1800" b="0" dirty="0">
              <a:solidFill>
                <a:srgbClr val="000000"/>
              </a:solidFill>
            </a:endParaRPr>
          </a:p>
        </p:txBody>
      </p:sp>
      <p:pic>
        <p:nvPicPr>
          <p:cNvPr id="6" name="Picture 4" descr="Facebook Friendship Celebration - Celebrate Friendship on Facebook -  TrendEbook | Find friends, The darkest minds, Friendship">
            <a:extLst>
              <a:ext uri="{FF2B5EF4-FFF2-40B4-BE49-F238E27FC236}">
                <a16:creationId xmlns:a16="http://schemas.microsoft.com/office/drawing/2014/main" id="{E5B33F6A-C403-BF87-9009-80F7E3D1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04686"/>
            <a:ext cx="4896544" cy="311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527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Základn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3066</TotalTime>
  <Words>269</Words>
  <Application>Microsoft Office PowerPoint</Application>
  <PresentationFormat>On-screen Show (4:3)</PresentationFormat>
  <Paragraphs>44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Verdana</vt:lpstr>
      <vt:lpstr>Wingdings</vt:lpstr>
      <vt:lpstr>Základné</vt:lpstr>
      <vt:lpstr>Facebook opetuskäytössä</vt:lpstr>
      <vt:lpstr>Mikä on Facebook?</vt:lpstr>
      <vt:lpstr>Facebook-terminologiaa</vt:lpstr>
      <vt:lpstr>Formaali oppiminen yksi</vt:lpstr>
      <vt:lpstr>Formaali oppiminen kaksi</vt:lpstr>
      <vt:lpstr>Informaali oppiminen yksi</vt:lpstr>
      <vt:lpstr>Informaali oppiminen kaksi </vt:lpstr>
      <vt:lpstr>Laajemmat käyttötarkoitukset yksi</vt:lpstr>
      <vt:lpstr>Laajemmat käyttötaroitukset kaksi</vt:lpstr>
      <vt:lpstr>Vaikutus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Zuzana Palková</dc:creator>
  <cp:lastModifiedBy>Athanasios Christopoulos</cp:lastModifiedBy>
  <cp:revision>215</cp:revision>
  <cp:lastPrinted>2019-02-12T08:21:40Z</cp:lastPrinted>
  <dcterms:created xsi:type="dcterms:W3CDTF">2019-02-10T21:49:04Z</dcterms:created>
  <dcterms:modified xsi:type="dcterms:W3CDTF">2022-09-15T20:34:36Z</dcterms:modified>
</cp:coreProperties>
</file>