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330A5"/>
    <a:srgbClr val="EF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7" autoAdjust="0"/>
    <p:restoredTop sz="73790" autoAdjust="0"/>
  </p:normalViewPr>
  <p:slideViewPr>
    <p:cSldViewPr>
      <p:cViewPr>
        <p:scale>
          <a:sx n="75" d="100"/>
          <a:sy n="75" d="100"/>
        </p:scale>
        <p:origin x="2472" y="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1" name="Obraz 1">
            <a:extLst>
              <a:ext uri="{FF2B5EF4-FFF2-40B4-BE49-F238E27FC236}">
                <a16:creationId xmlns:a16="http://schemas.microsoft.com/office/drawing/2014/main" id="{E4468105-06B5-4679-A164-F7E5AAB0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CFF2300B-5795-4089-A1A4-7F4A926A9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Sosiaalinen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media -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Yleiskatsaus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cap="small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2020-1-UK01-KA201-079177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EF8E7B"/>
                </a:solidFill>
              </a:rPr>
              <a:t>Sosiaalisten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verkostojen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hyödyntäminen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opetuksessa</a:t>
            </a:r>
            <a:endParaRPr lang="en-US" dirty="0">
              <a:solidFill>
                <a:srgbClr val="EF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Sosiaalisen</a:t>
            </a:r>
            <a:r>
              <a:rPr lang="en-US" dirty="0"/>
              <a:t> median </a:t>
            </a:r>
            <a:r>
              <a:rPr lang="en-US" dirty="0" err="1"/>
              <a:t>hyvät</a:t>
            </a:r>
            <a:r>
              <a:rPr lang="en-US" dirty="0"/>
              <a:t> ja </a:t>
            </a:r>
            <a:r>
              <a:rPr lang="en-US" dirty="0" err="1"/>
              <a:t>huonot</a:t>
            </a:r>
            <a:r>
              <a:rPr lang="en-US" dirty="0"/>
              <a:t> </a:t>
            </a:r>
            <a:r>
              <a:rPr lang="en-US" dirty="0" err="1"/>
              <a:t>puolet</a:t>
            </a:r>
            <a:r>
              <a:rPr lang="en-US" dirty="0"/>
              <a:t> </a:t>
            </a:r>
          </a:p>
        </p:txBody>
      </p:sp>
      <p:sp>
        <p:nvSpPr>
          <p:cNvPr id="5" name="Shape 408">
            <a:extLst>
              <a:ext uri="{FF2B5EF4-FFF2-40B4-BE49-F238E27FC236}">
                <a16:creationId xmlns:a16="http://schemas.microsoft.com/office/drawing/2014/main" id="{70C65999-E29E-BF7E-9513-B4E94CC784E6}"/>
              </a:ext>
            </a:extLst>
          </p:cNvPr>
          <p:cNvSpPr/>
          <p:nvPr/>
        </p:nvSpPr>
        <p:spPr>
          <a:xfrm>
            <a:off x="980847" y="1844824"/>
            <a:ext cx="7182306" cy="479046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7245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 err="1"/>
              <a:t>Mitä</a:t>
            </a:r>
            <a:r>
              <a:rPr lang="en-US" dirty="0"/>
              <a:t> on </a:t>
            </a:r>
            <a:r>
              <a:rPr lang="en-US" dirty="0" err="1"/>
              <a:t>sosiaalinen</a:t>
            </a:r>
            <a:r>
              <a:rPr lang="en-US" dirty="0"/>
              <a:t> media?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7504" y="1484784"/>
            <a:ext cx="8784976" cy="357120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" sz="1800" b="0" dirty="0">
                <a:solidFill>
                  <a:srgbClr val="000000"/>
                </a:solidFill>
              </a:rPr>
              <a:t>1</a:t>
            </a:r>
            <a:r>
              <a:rPr lang="en" sz="1800" b="0" i="1" dirty="0">
                <a:solidFill>
                  <a:srgbClr val="000000"/>
                </a:solidFill>
              </a:rPr>
              <a:t>. </a:t>
            </a:r>
            <a:r>
              <a:rPr lang="en" sz="1800" b="0" dirty="0">
                <a:solidFill>
                  <a:srgbClr val="000000"/>
                </a:solidFill>
              </a:rPr>
              <a:t>media, joka on suunniteltu sosiaaliseen kanssakäymiseen </a:t>
            </a:r>
          </a:p>
          <a:p>
            <a:pPr algn="just">
              <a:lnSpc>
                <a:spcPct val="150000"/>
              </a:lnSpc>
            </a:pPr>
            <a:r>
              <a:rPr lang="en" sz="1800" b="0" dirty="0">
                <a:solidFill>
                  <a:srgbClr val="000000"/>
                </a:solidFill>
              </a:rPr>
              <a:t>2. </a:t>
            </a:r>
            <a:r>
              <a:rPr lang="fi-FI" sz="1800" b="0" dirty="0">
                <a:solidFill>
                  <a:srgbClr val="000000"/>
                </a:solidFill>
              </a:rPr>
              <a:t>t</a:t>
            </a:r>
            <a:r>
              <a:rPr lang="en" sz="1800" b="0" dirty="0">
                <a:solidFill>
                  <a:srgbClr val="000000"/>
                </a:solidFill>
              </a:rPr>
              <a:t>ukee ihmisen perustarvetta sosiaaliseen kanssakäymiseen hyödyntämällä Internet-pohjaisia teknologioita </a:t>
            </a:r>
          </a:p>
          <a:p>
            <a:pPr algn="just">
              <a:lnSpc>
                <a:spcPct val="150000"/>
              </a:lnSpc>
            </a:pPr>
            <a:r>
              <a:rPr lang="en" sz="1800" b="0" dirty="0">
                <a:solidFill>
                  <a:srgbClr val="000000"/>
                </a:solidFill>
              </a:rPr>
              <a:t>3. </a:t>
            </a:r>
            <a:r>
              <a:rPr lang="fi-FI" sz="1800" b="0" dirty="0">
                <a:solidFill>
                  <a:srgbClr val="000000"/>
                </a:solidFill>
              </a:rPr>
              <a:t>m</a:t>
            </a:r>
            <a:r>
              <a:rPr lang="en" sz="1800" b="0" dirty="0">
                <a:solidFill>
                  <a:srgbClr val="000000"/>
                </a:solidFill>
              </a:rPr>
              <a:t>uuntaa joukkoviestimien monologit (yhdeltä monille) sosiaalisen median dialogiksi (monelta monelle)</a:t>
            </a:r>
          </a:p>
          <a:p>
            <a:pPr algn="just">
              <a:lnSpc>
                <a:spcPct val="150000"/>
              </a:lnSpc>
            </a:pPr>
            <a:r>
              <a:rPr lang="en" sz="1800" b="0" dirty="0">
                <a:solidFill>
                  <a:srgbClr val="000000"/>
                </a:solidFill>
              </a:rPr>
              <a:t>4. </a:t>
            </a:r>
            <a:r>
              <a:rPr lang="fi-FI" sz="1800" b="0" dirty="0">
                <a:solidFill>
                  <a:srgbClr val="000000"/>
                </a:solidFill>
              </a:rPr>
              <a:t>tukee tiedon ja informaation demokratisointia</a:t>
            </a:r>
            <a:endParaRPr lang="en" sz="1800" b="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" sz="1800" b="0" dirty="0"/>
              <a:t>5. </a:t>
            </a:r>
            <a:r>
              <a:rPr lang="fi-FI" sz="1800" b="0" dirty="0"/>
              <a:t>k</a:t>
            </a:r>
            <a:r>
              <a:rPr lang="en" sz="1800" b="0" dirty="0"/>
              <a:t>äyttäjien luoma sisältö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5791200" cy="678904"/>
          </a:xfrm>
        </p:spPr>
        <p:txBody>
          <a:bodyPr/>
          <a:lstStyle/>
          <a:p>
            <a:r>
              <a:rPr lang="en-US" dirty="0" err="1"/>
              <a:t>Sosiaalinen</a:t>
            </a:r>
            <a:r>
              <a:rPr lang="en-US" dirty="0"/>
              <a:t> media…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7504" y="1700808"/>
            <a:ext cx="4824536" cy="328804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Tarjoaa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lukuisia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tapoja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viestiä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Tarjoaa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opetuksellisia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etuja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Mahdollistaa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verkostojen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luomisen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Mahdollistaa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ryhmien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luomisen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Mahdollistaa</a:t>
            </a:r>
            <a:r>
              <a:rPr lang="en-GB" sz="1800" b="0" dirty="0">
                <a:solidFill>
                  <a:srgbClr val="000000"/>
                </a:solidFill>
              </a:rPr>
              <a:t> chat-</a:t>
            </a:r>
            <a:r>
              <a:rPr lang="en-GB" sz="1800" b="0" dirty="0" err="1">
                <a:solidFill>
                  <a:srgbClr val="000000"/>
                </a:solidFill>
              </a:rPr>
              <a:t>toimintojen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käytön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SAA AIKAAN KESKUSTELUA!</a:t>
            </a:r>
          </a:p>
        </p:txBody>
      </p:sp>
    </p:spTree>
    <p:extLst>
      <p:ext uri="{BB962C8B-B14F-4D97-AF65-F5344CB8AC3E}">
        <p14:creationId xmlns:p14="http://schemas.microsoft.com/office/powerpoint/2010/main" val="81952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39"/>
            <a:ext cx="5791200" cy="1223471"/>
          </a:xfrm>
        </p:spPr>
        <p:txBody>
          <a:bodyPr/>
          <a:lstStyle/>
          <a:p>
            <a:r>
              <a:rPr lang="en-US" dirty="0" err="1"/>
              <a:t>Sosiaalisen</a:t>
            </a:r>
            <a:r>
              <a:rPr lang="en-US" dirty="0"/>
              <a:t> median </a:t>
            </a:r>
            <a:r>
              <a:rPr lang="en-US" dirty="0" err="1"/>
              <a:t>aikajana</a:t>
            </a:r>
            <a:endParaRPr lang="en-US" dirty="0"/>
          </a:p>
        </p:txBody>
      </p:sp>
      <p:sp>
        <p:nvSpPr>
          <p:cNvPr id="4" name="Shape 192">
            <a:extLst>
              <a:ext uri="{FF2B5EF4-FFF2-40B4-BE49-F238E27FC236}">
                <a16:creationId xmlns:a16="http://schemas.microsoft.com/office/drawing/2014/main" id="{F4E38DAA-CE46-C34E-CB05-47898F0BED7B}"/>
              </a:ext>
            </a:extLst>
          </p:cNvPr>
          <p:cNvSpPr/>
          <p:nvPr/>
        </p:nvSpPr>
        <p:spPr>
          <a:xfrm>
            <a:off x="72008" y="1412110"/>
            <a:ext cx="8892480" cy="5424629"/>
          </a:xfrm>
          <a:prstGeom prst="rect">
            <a:avLst/>
          </a:prstGeom>
          <a:blipFill>
            <a:blip r:embed="rId2"/>
            <a:stretch>
              <a:fillRect l="-2778" t="-13639" r="-2608" b="-10510"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4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 err="1"/>
              <a:t>Nykyisiä</a:t>
            </a:r>
            <a:r>
              <a:rPr lang="en-US" dirty="0"/>
              <a:t> </a:t>
            </a:r>
            <a:r>
              <a:rPr lang="en-US" dirty="0" err="1"/>
              <a:t>sosiaalisen</a:t>
            </a:r>
            <a:r>
              <a:rPr lang="en-US" dirty="0"/>
              <a:t> median </a:t>
            </a:r>
            <a:r>
              <a:rPr lang="en-US" dirty="0" err="1"/>
              <a:t>alustoja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84ED13-2964-EC1F-5C1A-C39DAB993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8" y="2139792"/>
            <a:ext cx="3032006" cy="12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41864A1-8B6A-592B-B6BB-04D61151B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296" y="184482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Twitter Logo PNG, Free Transparent Twitter Icon - Free Transparent PNG Logos">
            <a:extLst>
              <a:ext uri="{FF2B5EF4-FFF2-40B4-BE49-F238E27FC236}">
                <a16:creationId xmlns:a16="http://schemas.microsoft.com/office/drawing/2014/main" id="{5EC7ACA0-0A03-C605-E367-3F4B789A6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8" y="3795976"/>
            <a:ext cx="2097990" cy="20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nstagram Logo transparent PNG - StickPNG">
            <a:extLst>
              <a:ext uri="{FF2B5EF4-FFF2-40B4-BE49-F238E27FC236}">
                <a16:creationId xmlns:a16="http://schemas.microsoft.com/office/drawing/2014/main" id="{66F15310-7410-5C42-0A93-157D26E44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71" y="1684404"/>
            <a:ext cx="2697104" cy="269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E6A23B-5B24-F21C-C79E-C47719FA7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456" y="4400522"/>
            <a:ext cx="1695564" cy="1695564"/>
          </a:xfrm>
          <a:prstGeom prst="rect">
            <a:avLst/>
          </a:prstGeom>
        </p:spPr>
      </p:pic>
      <p:pic>
        <p:nvPicPr>
          <p:cNvPr id="10" name="Picture 38">
            <a:extLst>
              <a:ext uri="{FF2B5EF4-FFF2-40B4-BE49-F238E27FC236}">
                <a16:creationId xmlns:a16="http://schemas.microsoft.com/office/drawing/2014/main" id="{AF81A96B-7E51-3718-8BFD-D74C9E497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38" y="4616523"/>
            <a:ext cx="1695565" cy="169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4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 err="1"/>
              <a:t>Sosiaalisen</a:t>
            </a:r>
            <a:r>
              <a:rPr lang="en-US" dirty="0"/>
              <a:t> median </a:t>
            </a:r>
            <a:r>
              <a:rPr lang="en-US" dirty="0" err="1"/>
              <a:t>käyttö</a:t>
            </a:r>
            <a:r>
              <a:rPr lang="en-US" dirty="0"/>
              <a:t> </a:t>
            </a:r>
            <a:r>
              <a:rPr lang="en-US" dirty="0" err="1"/>
              <a:t>opetuksessa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30491" y="1916832"/>
            <a:ext cx="7465845" cy="3703548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b="0" dirty="0" err="1">
                <a:solidFill>
                  <a:srgbClr val="000000"/>
                </a:solidFill>
              </a:rPr>
              <a:t>Miksi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hyödyntää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sosiaalista</a:t>
            </a:r>
            <a:r>
              <a:rPr lang="en-GB" sz="1800" b="0" dirty="0">
                <a:solidFill>
                  <a:srgbClr val="000000"/>
                </a:solidFill>
              </a:rPr>
              <a:t> media </a:t>
            </a:r>
            <a:r>
              <a:rPr lang="en-GB" sz="1800" b="0" dirty="0" err="1">
                <a:solidFill>
                  <a:srgbClr val="000000"/>
                </a:solidFill>
              </a:rPr>
              <a:t>opetuksessa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1800" b="0" dirty="0" err="1">
                <a:solidFill>
                  <a:srgbClr val="000000"/>
                </a:solidFill>
              </a:rPr>
              <a:t>Opiskelijat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viettävät</a:t>
            </a:r>
            <a:r>
              <a:rPr lang="en-GB" sz="1800" b="0" dirty="0">
                <a:solidFill>
                  <a:srgbClr val="000000"/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 5 </a:t>
            </a:r>
            <a:r>
              <a:rPr lang="en-GB" sz="1800" b="0" dirty="0" err="1">
                <a:solidFill>
                  <a:srgbClr val="000000"/>
                </a:solidFill>
              </a:rPr>
              <a:t>tuntia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viikossa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FF0000"/>
                </a:solidFill>
              </a:rPr>
              <a:t>YouTubessa</a:t>
            </a:r>
            <a:endParaRPr lang="en-GB" sz="1800" b="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31 </a:t>
            </a:r>
            <a:r>
              <a:rPr lang="en-GB" sz="1800" b="0" dirty="0" err="1">
                <a:solidFill>
                  <a:srgbClr val="000000"/>
                </a:solidFill>
              </a:rPr>
              <a:t>tuntia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viikossa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chemeClr val="accent2"/>
                </a:solidFill>
              </a:rPr>
              <a:t>Internetissa</a:t>
            </a:r>
            <a:endParaRPr lang="en-GB" sz="1800" b="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br>
              <a:rPr lang="en-GB" sz="1800" b="0" dirty="0">
                <a:solidFill>
                  <a:srgbClr val="000000"/>
                </a:solidFill>
              </a:rPr>
            </a:br>
            <a:r>
              <a:rPr lang="en-GB" sz="1800" b="0" dirty="0" err="1">
                <a:solidFill>
                  <a:srgbClr val="000000"/>
                </a:solidFill>
              </a:rPr>
              <a:t>Miten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käyttää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sosiaalista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opetuksessa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Opettaja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itse</a:t>
            </a:r>
            <a:r>
              <a:rPr lang="en-GB" sz="1800" b="0" dirty="0">
                <a:solidFill>
                  <a:srgbClr val="000000"/>
                </a:solidFill>
              </a:rPr>
              <a:t> on se </a:t>
            </a:r>
            <a:r>
              <a:rPr lang="en-GB" sz="1800" b="0" dirty="0" err="1">
                <a:solidFill>
                  <a:srgbClr val="000000"/>
                </a:solidFill>
              </a:rPr>
              <a:t>henkilö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joka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tuo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teknologian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osaksi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opetusta</a:t>
            </a:r>
            <a:endParaRPr lang="en" sz="1800" b="0" dirty="0"/>
          </a:p>
        </p:txBody>
      </p:sp>
    </p:spTree>
    <p:extLst>
      <p:ext uri="{BB962C8B-B14F-4D97-AF65-F5344CB8AC3E}">
        <p14:creationId xmlns:p14="http://schemas.microsoft.com/office/powerpoint/2010/main" val="283860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 err="1"/>
              <a:t>Sosiaalisen</a:t>
            </a:r>
            <a:r>
              <a:rPr lang="en-US" dirty="0"/>
              <a:t> median </a:t>
            </a:r>
            <a:r>
              <a:rPr lang="en-US" dirty="0" err="1"/>
              <a:t>käytön</a:t>
            </a:r>
            <a:r>
              <a:rPr lang="en-US" dirty="0"/>
              <a:t> </a:t>
            </a:r>
            <a:r>
              <a:rPr lang="en-US" dirty="0" err="1"/>
              <a:t>vastustus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7504" y="1772816"/>
            <a:ext cx="3960440" cy="328804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Tiedon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puute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lupalomakkeet</a:t>
            </a:r>
            <a:r>
              <a:rPr lang="en-GB" sz="1800" b="0" dirty="0">
                <a:solidFill>
                  <a:srgbClr val="000000"/>
                </a:solidFill>
              </a:rPr>
              <a:t> (</a:t>
            </a:r>
            <a:r>
              <a:rPr lang="en-GB" sz="1800" b="0" dirty="0" err="1">
                <a:solidFill>
                  <a:srgbClr val="000000"/>
                </a:solidFill>
              </a:rPr>
              <a:t>paperityöt</a:t>
            </a:r>
            <a:r>
              <a:rPr lang="en-GB" sz="1800" b="0" dirty="0">
                <a:solidFill>
                  <a:srgbClr val="000000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Väärinkäytön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pelko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Ajan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puute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Vanhempien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huolet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Muutosvastaisuus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4243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 err="1"/>
              <a:t>Sosiaalisen</a:t>
            </a:r>
            <a:r>
              <a:rPr lang="en-US" dirty="0"/>
              <a:t> median </a:t>
            </a:r>
            <a:r>
              <a:rPr lang="en-US" dirty="0" err="1"/>
              <a:t>edut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7504" y="1844824"/>
            <a:ext cx="8784976" cy="308799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" sz="1800" b="0" dirty="0"/>
              <a:t>Opettajat voivat pitää yhteyttä entisten ja nykyisten opiskejoiden kanssa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" sz="1800" b="0" dirty="0"/>
              <a:t>LinkedIn : Opiskelijoille – Kuka tekee mitä, missä ja miten?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" sz="1800" b="0" dirty="0"/>
              <a:t>Facebook : Opiskelijoiden yksilöllinen profiili, josssa he voivat jakaa mitä tekevät, missä ja miten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" sz="1800" b="0" dirty="0"/>
              <a:t>Twitter/Facebook : Tilapäivityksiä. Työkaluja työelämään; harjoitteluja, työnantajia, verkostoitumista, jakamista</a:t>
            </a:r>
            <a:endParaRPr lang="en-GB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0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96759"/>
            <a:ext cx="5760640" cy="101051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Oppilaiden</a:t>
            </a:r>
            <a:r>
              <a:rPr lang="en-US" dirty="0"/>
              <a:t> </a:t>
            </a:r>
            <a:r>
              <a:rPr lang="en-US" dirty="0" err="1"/>
              <a:t>osallistaminen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7504" y="1290276"/>
            <a:ext cx="8784976" cy="151217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1800" b="0" dirty="0" err="1"/>
              <a:t>Onko</a:t>
            </a:r>
            <a:r>
              <a:rPr lang="en-GB" sz="1800" b="0" dirty="0"/>
              <a:t> </a:t>
            </a:r>
            <a:r>
              <a:rPr lang="en-GB" sz="1800" b="0" dirty="0" err="1"/>
              <a:t>opiskelijoilla</a:t>
            </a:r>
            <a:r>
              <a:rPr lang="en-GB" sz="1800" b="0" dirty="0"/>
              <a:t> </a:t>
            </a:r>
            <a:r>
              <a:rPr lang="en-GB" sz="1800" b="0" dirty="0" err="1"/>
              <a:t>vaikeuksia</a:t>
            </a:r>
            <a:r>
              <a:rPr lang="en-GB" sz="1800" b="0" dirty="0"/>
              <a:t> </a:t>
            </a:r>
            <a:r>
              <a:rPr lang="en-GB" sz="1800" b="0" dirty="0" err="1"/>
              <a:t>keskittyä</a:t>
            </a:r>
            <a:r>
              <a:rPr lang="en-GB" sz="1800" b="0" dirty="0"/>
              <a:t> </a:t>
            </a:r>
            <a:r>
              <a:rPr lang="en-GB" sz="1800" b="0" dirty="0" err="1"/>
              <a:t>tunneilla</a:t>
            </a:r>
            <a:r>
              <a:rPr lang="en-GB" sz="1800" b="0" dirty="0"/>
              <a:t>? </a:t>
            </a:r>
            <a:r>
              <a:rPr lang="en-GB" sz="1800" b="0" dirty="0" err="1"/>
              <a:t>Toteutustapa</a:t>
            </a:r>
            <a:r>
              <a:rPr lang="en-GB" sz="1800" b="0" dirty="0"/>
              <a:t> on </a:t>
            </a:r>
            <a:r>
              <a:rPr lang="en-GB" sz="1800" b="0" dirty="0" err="1"/>
              <a:t>silloin</a:t>
            </a:r>
            <a:r>
              <a:rPr lang="en-GB" sz="1800" b="0" dirty="0"/>
              <a:t> </a:t>
            </a:r>
            <a:r>
              <a:rPr lang="en-GB" sz="1800" b="0" dirty="0" err="1"/>
              <a:t>todennäköisesti</a:t>
            </a:r>
            <a:r>
              <a:rPr lang="en-GB" sz="1800" b="0" dirty="0"/>
              <a:t> </a:t>
            </a:r>
            <a:r>
              <a:rPr lang="en-GB" sz="1800" b="0" dirty="0" err="1"/>
              <a:t>tylsä</a:t>
            </a:r>
            <a:r>
              <a:rPr lang="en-GB" sz="1800" b="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GB" sz="1800" b="0" dirty="0" err="1"/>
              <a:t>Sosiaalisen</a:t>
            </a:r>
            <a:r>
              <a:rPr lang="en-GB" sz="1800" b="0" dirty="0"/>
              <a:t> median </a:t>
            </a:r>
            <a:r>
              <a:rPr lang="en-GB" sz="1800" b="0" dirty="0" err="1"/>
              <a:t>käyttö</a:t>
            </a:r>
            <a:r>
              <a:rPr lang="en-GB" sz="1800" b="0" dirty="0"/>
              <a:t> </a:t>
            </a:r>
            <a:r>
              <a:rPr lang="en-GB" sz="1800" b="0" dirty="0" err="1"/>
              <a:t>voi</a:t>
            </a:r>
            <a:r>
              <a:rPr lang="en-GB" sz="1800" b="0" dirty="0"/>
              <a:t> </a:t>
            </a:r>
            <a:r>
              <a:rPr lang="en-GB" sz="1800" b="0" dirty="0" err="1"/>
              <a:t>aktivoida</a:t>
            </a:r>
            <a:r>
              <a:rPr lang="en-GB" sz="1800" b="0" dirty="0"/>
              <a:t> </a:t>
            </a:r>
            <a:r>
              <a:rPr lang="en-GB" sz="1800" b="0" dirty="0" err="1"/>
              <a:t>opiskelijoita</a:t>
            </a:r>
            <a:endParaRPr lang="en-GB" sz="1800" b="0" dirty="0"/>
          </a:p>
        </p:txBody>
      </p:sp>
      <p:sp>
        <p:nvSpPr>
          <p:cNvPr id="5" name="Shape 437">
            <a:extLst>
              <a:ext uri="{FF2B5EF4-FFF2-40B4-BE49-F238E27FC236}">
                <a16:creationId xmlns:a16="http://schemas.microsoft.com/office/drawing/2014/main" id="{8D5060CF-2CFD-0A37-A502-E831966C6E2C}"/>
              </a:ext>
            </a:extLst>
          </p:cNvPr>
          <p:cNvSpPr/>
          <p:nvPr/>
        </p:nvSpPr>
        <p:spPr>
          <a:xfrm>
            <a:off x="539552" y="2996952"/>
            <a:ext cx="2261748" cy="339405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6" name="Shape 438">
            <a:extLst>
              <a:ext uri="{FF2B5EF4-FFF2-40B4-BE49-F238E27FC236}">
                <a16:creationId xmlns:a16="http://schemas.microsoft.com/office/drawing/2014/main" id="{FEE49691-3808-BA8F-8BBA-39CF6737489E}"/>
              </a:ext>
            </a:extLst>
          </p:cNvPr>
          <p:cNvSpPr/>
          <p:nvPr/>
        </p:nvSpPr>
        <p:spPr>
          <a:xfrm>
            <a:off x="3342965" y="4000447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8" name="Shape 439">
            <a:extLst>
              <a:ext uri="{FF2B5EF4-FFF2-40B4-BE49-F238E27FC236}">
                <a16:creationId xmlns:a16="http://schemas.microsoft.com/office/drawing/2014/main" id="{780F303F-BB75-A39F-C670-84503DD71936}"/>
              </a:ext>
            </a:extLst>
          </p:cNvPr>
          <p:cNvSpPr/>
          <p:nvPr/>
        </p:nvSpPr>
        <p:spPr>
          <a:xfrm>
            <a:off x="4648702" y="3358037"/>
            <a:ext cx="3552545" cy="26718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651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2351</TotalTime>
  <Words>232</Words>
  <Application>Microsoft Office PowerPoint</Application>
  <PresentationFormat>On-screen Show (4:3)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</vt:lpstr>
      <vt:lpstr>Arial Black</vt:lpstr>
      <vt:lpstr>Calibri</vt:lpstr>
      <vt:lpstr>Verdana</vt:lpstr>
      <vt:lpstr>Wingdings</vt:lpstr>
      <vt:lpstr>Základné</vt:lpstr>
      <vt:lpstr>Sosiaalinen media - Yleiskatsaus</vt:lpstr>
      <vt:lpstr>Mitä on sosiaalinen media?</vt:lpstr>
      <vt:lpstr>Sosiaalinen media…</vt:lpstr>
      <vt:lpstr>Sosiaalisen median aikajana</vt:lpstr>
      <vt:lpstr>Nykyisiä sosiaalisen median alustoja</vt:lpstr>
      <vt:lpstr>Sosiaalisen median käyttö opetuksessa</vt:lpstr>
      <vt:lpstr>Sosiaalisen median käytön vastustus</vt:lpstr>
      <vt:lpstr>Sosiaalisen median edut</vt:lpstr>
      <vt:lpstr>Oppilaiden osallistaminen</vt:lpstr>
      <vt:lpstr>Sosiaalisen median hyvät ja huonot puolet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Athanasios Christopoulos</cp:lastModifiedBy>
  <cp:revision>189</cp:revision>
  <cp:lastPrinted>2019-02-12T08:21:40Z</cp:lastPrinted>
  <dcterms:created xsi:type="dcterms:W3CDTF">2019-02-10T21:49:04Z</dcterms:created>
  <dcterms:modified xsi:type="dcterms:W3CDTF">2022-09-15T20:57:41Z</dcterms:modified>
</cp:coreProperties>
</file>