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7315200" cy="96012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5330A5"/>
    <a:srgbClr val="EF8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80" autoAdjust="0"/>
    <p:restoredTop sz="73790" autoAdjust="0"/>
  </p:normalViewPr>
  <p:slideViewPr>
    <p:cSldViewPr>
      <p:cViewPr>
        <p:scale>
          <a:sx n="100" d="100"/>
          <a:sy n="100" d="100"/>
        </p:scale>
        <p:origin x="1752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E2F8-8C27-4303-A77C-E724F5C8016B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CD2E3-5BDB-44FE-995E-F2DCFA9484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805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3F0D-312C-4AED-8EB4-1582FE5784D7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4993F-1191-4E28-A105-C8612743DD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9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4993F-1191-4E28-A105-C8612743DD3B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734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FFC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1" name="Obraz 1">
            <a:extLst>
              <a:ext uri="{FF2B5EF4-FFF2-40B4-BE49-F238E27FC236}">
                <a16:creationId xmlns:a16="http://schemas.microsoft.com/office/drawing/2014/main" id="{E4468105-06B5-4679-A164-F7E5AAB07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6103" y="223836"/>
            <a:ext cx="2064999" cy="118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7200" b="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Obraz 1">
            <a:extLst>
              <a:ext uri="{FF2B5EF4-FFF2-40B4-BE49-F238E27FC236}">
                <a16:creationId xmlns:a16="http://schemas.microsoft.com/office/drawing/2014/main" id="{CFF2300B-5795-4089-A1A4-7F4A926A99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021" y="242469"/>
            <a:ext cx="1927945" cy="111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OnNv600msv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8072494" cy="1297250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Tapausesimerkkejä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283152" cy="57606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 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8DE5815-B6F5-4B90-A312-30FA0020A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85728"/>
            <a:ext cx="1928826" cy="5497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7A28BE-81F8-47BC-AF9B-227AEE2932BD}"/>
              </a:ext>
            </a:extLst>
          </p:cNvPr>
          <p:cNvSpPr/>
          <p:nvPr/>
        </p:nvSpPr>
        <p:spPr>
          <a:xfrm>
            <a:off x="214282" y="785795"/>
            <a:ext cx="36376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cap="small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2020-1-UK01-KA201-079177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4293BA-587F-487F-AFB8-C156BDE7446B}"/>
              </a:ext>
            </a:extLst>
          </p:cNvPr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EF8E7B"/>
                </a:solidFill>
              </a:rPr>
              <a:t>Sosiaalisten</a:t>
            </a:r>
            <a:r>
              <a:rPr lang="en-US" dirty="0">
                <a:solidFill>
                  <a:srgbClr val="EF8E7B"/>
                </a:solidFill>
              </a:rPr>
              <a:t> </a:t>
            </a:r>
            <a:r>
              <a:rPr lang="en-US" dirty="0" err="1">
                <a:solidFill>
                  <a:srgbClr val="EF8E7B"/>
                </a:solidFill>
              </a:rPr>
              <a:t>verkostojen</a:t>
            </a:r>
            <a:r>
              <a:rPr lang="en-US" dirty="0">
                <a:solidFill>
                  <a:srgbClr val="EF8E7B"/>
                </a:solidFill>
              </a:rPr>
              <a:t> </a:t>
            </a:r>
            <a:r>
              <a:rPr lang="en-US" dirty="0" err="1">
                <a:solidFill>
                  <a:srgbClr val="EF8E7B"/>
                </a:solidFill>
              </a:rPr>
              <a:t>hyödyntäminen</a:t>
            </a:r>
            <a:r>
              <a:rPr lang="en-US" dirty="0">
                <a:solidFill>
                  <a:srgbClr val="EF8E7B"/>
                </a:solidFill>
              </a:rPr>
              <a:t> </a:t>
            </a:r>
            <a:r>
              <a:rPr lang="en-US" dirty="0" err="1">
                <a:solidFill>
                  <a:srgbClr val="EF8E7B"/>
                </a:solidFill>
              </a:rPr>
              <a:t>opetuksessa</a:t>
            </a:r>
            <a:endParaRPr lang="en-US" dirty="0">
              <a:solidFill>
                <a:srgbClr val="EF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9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116632"/>
            <a:ext cx="6214342" cy="936104"/>
          </a:xfrm>
        </p:spPr>
        <p:txBody>
          <a:bodyPr>
            <a:noAutofit/>
          </a:bodyPr>
          <a:lstStyle/>
          <a:p>
            <a:r>
              <a:rPr lang="en-US" sz="2500" dirty="0" err="1"/>
              <a:t>Interaktiiviset</a:t>
            </a:r>
            <a:r>
              <a:rPr lang="en-US" sz="2500" dirty="0"/>
              <a:t> </a:t>
            </a:r>
            <a:r>
              <a:rPr lang="en-US" sz="2500" dirty="0" err="1"/>
              <a:t>opetusmateriaalit</a:t>
            </a:r>
            <a:r>
              <a:rPr lang="en-US" sz="2500" dirty="0"/>
              <a:t> </a:t>
            </a:r>
            <a:r>
              <a:rPr lang="en-US" sz="2500" dirty="0" err="1"/>
              <a:t>pinterestissa</a:t>
            </a:r>
            <a:endParaRPr lang="en-US" sz="2500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85849" y="1298994"/>
            <a:ext cx="8734623" cy="1107965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b="0" dirty="0" err="1">
                <a:solidFill>
                  <a:srgbClr val="000000"/>
                </a:solidFill>
              </a:rPr>
              <a:t>Interaktiivinen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esitelmä</a:t>
            </a:r>
            <a:r>
              <a:rPr lang="en-GB" b="0" dirty="0">
                <a:solidFill>
                  <a:srgbClr val="000000"/>
                </a:solidFill>
              </a:rPr>
              <a:t>, </a:t>
            </a:r>
            <a:r>
              <a:rPr lang="en-GB" b="0" dirty="0" err="1">
                <a:solidFill>
                  <a:srgbClr val="000000"/>
                </a:solidFill>
              </a:rPr>
              <a:t>johon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sisältyy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selkärangattomista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kertovia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laululeikkejä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sekä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tehtäviä</a:t>
            </a:r>
            <a:r>
              <a:rPr lang="en-GB" b="0" dirty="0">
                <a:solidFill>
                  <a:srgbClr val="000000"/>
                </a:solidFill>
              </a:rPr>
              <a:t>, </a:t>
            </a:r>
            <a:r>
              <a:rPr lang="en-GB" b="0" dirty="0" err="1">
                <a:solidFill>
                  <a:srgbClr val="000000"/>
                </a:solidFill>
              </a:rPr>
              <a:t>joissa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selkärangattomat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yhdistetään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niille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sopivaan</a:t>
            </a:r>
            <a:r>
              <a:rPr lang="en-GB" b="0" dirty="0">
                <a:solidFill>
                  <a:srgbClr val="000000"/>
                </a:solidFill>
              </a:rPr>
              <a:t> </a:t>
            </a:r>
            <a:r>
              <a:rPr lang="en-GB" b="0" dirty="0" err="1">
                <a:solidFill>
                  <a:srgbClr val="000000"/>
                </a:solidFill>
              </a:rPr>
              <a:t>elinympäristöön</a:t>
            </a:r>
            <a:r>
              <a:rPr lang="en-GB" b="0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658B0E7-F1A8-13DC-15A2-37578C50F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9" y="2653217"/>
            <a:ext cx="8860575" cy="36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164123"/>
            <a:ext cx="5791200" cy="1233581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MathInTheNews</a:t>
            </a:r>
            <a:r>
              <a:rPr lang="en-US" dirty="0"/>
              <a:t> (Twitter)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20093" y="1647992"/>
            <a:ext cx="8700379" cy="738633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800" b="0" i="1" dirty="0" err="1">
                <a:solidFill>
                  <a:srgbClr val="000000"/>
                </a:solidFill>
              </a:rPr>
              <a:t>Esimerkiksi</a:t>
            </a:r>
            <a:r>
              <a:rPr lang="en-GB" sz="1800" b="0" i="1" dirty="0">
                <a:solidFill>
                  <a:srgbClr val="000000"/>
                </a:solidFill>
              </a:rPr>
              <a:t> @MathInTheNews </a:t>
            </a:r>
            <a:r>
              <a:rPr lang="en-GB" sz="1800" b="0" i="1" dirty="0" err="1">
                <a:solidFill>
                  <a:srgbClr val="000000"/>
                </a:solidFill>
              </a:rPr>
              <a:t>julkaisee</a:t>
            </a:r>
            <a:r>
              <a:rPr lang="en-GB" sz="1800" b="0" i="1" dirty="0">
                <a:solidFill>
                  <a:srgbClr val="000000"/>
                </a:solidFill>
              </a:rPr>
              <a:t> </a:t>
            </a:r>
            <a:r>
              <a:rPr lang="en-GB" sz="1800" b="0" i="1" dirty="0" err="1">
                <a:solidFill>
                  <a:srgbClr val="000000"/>
                </a:solidFill>
              </a:rPr>
              <a:t>ajankohtaisiin</a:t>
            </a:r>
            <a:r>
              <a:rPr lang="en-GB" sz="1800" b="0" i="1" dirty="0">
                <a:solidFill>
                  <a:srgbClr val="000000"/>
                </a:solidFill>
              </a:rPr>
              <a:t> </a:t>
            </a:r>
            <a:r>
              <a:rPr lang="en-GB" sz="1800" b="0" i="1" dirty="0" err="1">
                <a:solidFill>
                  <a:srgbClr val="000000"/>
                </a:solidFill>
              </a:rPr>
              <a:t>tapahtumiin</a:t>
            </a:r>
            <a:r>
              <a:rPr lang="en-GB" sz="1800" b="0" i="1" dirty="0">
                <a:solidFill>
                  <a:srgbClr val="000000"/>
                </a:solidFill>
              </a:rPr>
              <a:t> </a:t>
            </a:r>
            <a:r>
              <a:rPr lang="en-GB" sz="1800" b="0" i="1" dirty="0" err="1">
                <a:solidFill>
                  <a:srgbClr val="000000"/>
                </a:solidFill>
              </a:rPr>
              <a:t>liittyviä</a:t>
            </a:r>
            <a:r>
              <a:rPr lang="en-GB" sz="1800" b="0" i="1" dirty="0">
                <a:solidFill>
                  <a:srgbClr val="000000"/>
                </a:solidFill>
              </a:rPr>
              <a:t> </a:t>
            </a:r>
            <a:r>
              <a:rPr lang="en-GB" sz="1800" b="0" i="1" dirty="0" err="1">
                <a:solidFill>
                  <a:srgbClr val="000000"/>
                </a:solidFill>
              </a:rPr>
              <a:t>matematiikan</a:t>
            </a:r>
            <a:r>
              <a:rPr lang="en-GB" sz="1800" b="0" i="1" dirty="0">
                <a:solidFill>
                  <a:srgbClr val="000000"/>
                </a:solidFill>
              </a:rPr>
              <a:t> </a:t>
            </a:r>
            <a:r>
              <a:rPr lang="en-GB" sz="1800" b="0" i="1" dirty="0" err="1">
                <a:solidFill>
                  <a:srgbClr val="000000"/>
                </a:solidFill>
              </a:rPr>
              <a:t>tehtäviä</a:t>
            </a:r>
            <a:r>
              <a:rPr lang="en-GB" sz="1800" b="0" i="1" dirty="0">
                <a:solidFill>
                  <a:srgbClr val="000000"/>
                </a:solidFill>
              </a:rPr>
              <a:t> </a:t>
            </a:r>
            <a:r>
              <a:rPr lang="en-GB" sz="1800" b="0" i="1" dirty="0" err="1">
                <a:solidFill>
                  <a:srgbClr val="000000"/>
                </a:solidFill>
              </a:rPr>
              <a:t>Twitterissä</a:t>
            </a:r>
            <a:r>
              <a:rPr lang="en-GB" sz="1800" b="0" i="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D88A6710-5C8D-2FE3-D279-BDA715B4F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50" y="2657205"/>
            <a:ext cx="7776864" cy="403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98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91200" cy="676429"/>
          </a:xfrm>
        </p:spPr>
        <p:txBody>
          <a:bodyPr>
            <a:normAutofit/>
          </a:bodyPr>
          <a:lstStyle/>
          <a:p>
            <a:r>
              <a:rPr lang="en-US" dirty="0" err="1"/>
              <a:t>Esimerkki</a:t>
            </a:r>
            <a:r>
              <a:rPr lang="en-US" dirty="0"/>
              <a:t> </a:t>
            </a:r>
            <a:r>
              <a:rPr lang="en-US" dirty="0" err="1"/>
              <a:t>yksi</a:t>
            </a:r>
            <a:endParaRPr lang="en-US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EDBFE08-2061-63A1-6AE2-E6CE07236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556792"/>
            <a:ext cx="6192688" cy="513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3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46" y="188640"/>
            <a:ext cx="5791200" cy="849025"/>
          </a:xfrm>
        </p:spPr>
        <p:txBody>
          <a:bodyPr>
            <a:normAutofit/>
          </a:bodyPr>
          <a:lstStyle/>
          <a:p>
            <a:r>
              <a:rPr lang="en-US" dirty="0" err="1"/>
              <a:t>Esimerkki</a:t>
            </a:r>
            <a:r>
              <a:rPr lang="en-US" dirty="0"/>
              <a:t> </a:t>
            </a:r>
            <a:r>
              <a:rPr lang="en-US" dirty="0" err="1"/>
              <a:t>kaksi</a:t>
            </a:r>
            <a:endParaRPr lang="en-US" dirty="0"/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8382C35-A112-5EB4-9467-1A2FE5B43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6732240" cy="56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3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46" y="188640"/>
            <a:ext cx="5791200" cy="849025"/>
          </a:xfrm>
        </p:spPr>
        <p:txBody>
          <a:bodyPr>
            <a:normAutofit/>
          </a:bodyPr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esimerkkejä</a:t>
            </a:r>
            <a:endParaRPr lang="en-US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AFF20A3-086B-FDA9-28F7-279C9FE9D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7836187" cy="2319835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F0AA61D-DC4A-4DDE-09B4-A618E5838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74" y="3738316"/>
            <a:ext cx="7876648" cy="27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3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26105"/>
            <a:ext cx="6214342" cy="1371600"/>
          </a:xfrm>
        </p:spPr>
        <p:txBody>
          <a:bodyPr>
            <a:normAutofit/>
          </a:bodyPr>
          <a:lstStyle/>
          <a:p>
            <a:r>
              <a:rPr lang="en-US" dirty="0"/>
              <a:t>Video ja </a:t>
            </a:r>
            <a:r>
              <a:rPr lang="en-US" dirty="0" err="1"/>
              <a:t>sen</a:t>
            </a:r>
            <a:r>
              <a:rPr lang="en-US" dirty="0"/>
              <a:t> </a:t>
            </a:r>
            <a:r>
              <a:rPr lang="en-US" dirty="0" err="1"/>
              <a:t>koskettava</a:t>
            </a:r>
            <a:r>
              <a:rPr lang="en-US" dirty="0"/>
              <a:t> </a:t>
            </a:r>
            <a:r>
              <a:rPr lang="en-US" dirty="0" err="1"/>
              <a:t>viesti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29238" y="1509202"/>
            <a:ext cx="8619226" cy="738633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i="1" dirty="0" err="1">
                <a:solidFill>
                  <a:srgbClr val="000000"/>
                </a:solidFill>
              </a:rPr>
              <a:t>Etäopiskelevista</a:t>
            </a:r>
            <a:r>
              <a:rPr lang="en-GB" sz="1800" b="0" i="1" dirty="0">
                <a:solidFill>
                  <a:srgbClr val="000000"/>
                </a:solidFill>
              </a:rPr>
              <a:t> </a:t>
            </a:r>
            <a:r>
              <a:rPr lang="en-GB" sz="1800" b="0" i="1" dirty="0" err="1">
                <a:solidFill>
                  <a:srgbClr val="000000"/>
                </a:solidFill>
              </a:rPr>
              <a:t>oppilaista</a:t>
            </a:r>
            <a:r>
              <a:rPr lang="en-GB" sz="1800" b="0" i="1" dirty="0">
                <a:solidFill>
                  <a:srgbClr val="000000"/>
                </a:solidFill>
              </a:rPr>
              <a:t> (Covid-19) </a:t>
            </a:r>
            <a:r>
              <a:rPr lang="en-GB" sz="1800" b="0" i="1" dirty="0" err="1">
                <a:solidFill>
                  <a:srgbClr val="000000"/>
                </a:solidFill>
              </a:rPr>
              <a:t>otetuista</a:t>
            </a:r>
            <a:r>
              <a:rPr lang="en-GB" sz="1800" b="0" i="1" dirty="0">
                <a:solidFill>
                  <a:srgbClr val="000000"/>
                </a:solidFill>
              </a:rPr>
              <a:t> </a:t>
            </a:r>
            <a:r>
              <a:rPr lang="en-GB" sz="1800" b="0" i="1" dirty="0" err="1">
                <a:solidFill>
                  <a:srgbClr val="000000"/>
                </a:solidFill>
              </a:rPr>
              <a:t>kuvista</a:t>
            </a:r>
            <a:r>
              <a:rPr lang="en-GB" sz="1800" b="0" i="1" dirty="0">
                <a:solidFill>
                  <a:srgbClr val="000000"/>
                </a:solidFill>
              </a:rPr>
              <a:t> </a:t>
            </a:r>
            <a:r>
              <a:rPr lang="en-GB" sz="1800" b="0" i="1" dirty="0" err="1">
                <a:solidFill>
                  <a:srgbClr val="000000"/>
                </a:solidFill>
              </a:rPr>
              <a:t>koostettiin</a:t>
            </a:r>
            <a:r>
              <a:rPr lang="en-GB" sz="1800" b="0" i="1" dirty="0">
                <a:solidFill>
                  <a:srgbClr val="000000"/>
                </a:solidFill>
              </a:rPr>
              <a:t> video, </a:t>
            </a:r>
            <a:r>
              <a:rPr lang="en-GB" sz="1800" b="0" i="1" dirty="0" err="1">
                <a:solidFill>
                  <a:srgbClr val="000000"/>
                </a:solidFill>
              </a:rPr>
              <a:t>jolla</a:t>
            </a:r>
            <a:r>
              <a:rPr lang="en-GB" sz="1800" b="0" i="1" dirty="0">
                <a:solidFill>
                  <a:srgbClr val="000000"/>
                </a:solidFill>
              </a:rPr>
              <a:t> on </a:t>
            </a:r>
            <a:r>
              <a:rPr lang="en-GB" sz="1800" b="0" i="1" dirty="0" err="1">
                <a:solidFill>
                  <a:srgbClr val="000000"/>
                </a:solidFill>
              </a:rPr>
              <a:t>yksinkertainen</a:t>
            </a:r>
            <a:r>
              <a:rPr lang="en-GB" sz="1800" b="0" i="1" dirty="0">
                <a:solidFill>
                  <a:srgbClr val="000000"/>
                </a:solidFill>
              </a:rPr>
              <a:t> </a:t>
            </a:r>
            <a:r>
              <a:rPr lang="en-GB" sz="1800" b="0" i="1" dirty="0" err="1">
                <a:solidFill>
                  <a:srgbClr val="000000"/>
                </a:solidFill>
              </a:rPr>
              <a:t>ja</a:t>
            </a:r>
            <a:r>
              <a:rPr lang="en-GB" sz="1800" b="0" i="1" dirty="0">
                <a:solidFill>
                  <a:srgbClr val="000000"/>
                </a:solidFill>
              </a:rPr>
              <a:t> </a:t>
            </a:r>
            <a:r>
              <a:rPr lang="en-GB" sz="1800" b="0" i="1" dirty="0" err="1">
                <a:solidFill>
                  <a:srgbClr val="000000"/>
                </a:solidFill>
              </a:rPr>
              <a:t>koskettava</a:t>
            </a:r>
            <a:r>
              <a:rPr lang="en-GB" sz="1800" b="0" i="1" dirty="0">
                <a:solidFill>
                  <a:srgbClr val="000000"/>
                </a:solidFill>
              </a:rPr>
              <a:t> </a:t>
            </a:r>
            <a:r>
              <a:rPr lang="en-GB" sz="1800" b="0" i="1" dirty="0" err="1">
                <a:solidFill>
                  <a:srgbClr val="000000"/>
                </a:solidFill>
              </a:rPr>
              <a:t>viesti</a:t>
            </a:r>
            <a:r>
              <a:rPr lang="en-GB" sz="1800" b="0" i="1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5" name="Picture 4" descr="A screenshot of a computer&#10;&#10;Description automatically generated with low confidence">
            <a:hlinkClick r:id="rId2"/>
            <a:extLst>
              <a:ext uri="{FF2B5EF4-FFF2-40B4-BE49-F238E27FC236}">
                <a16:creationId xmlns:a16="http://schemas.microsoft.com/office/drawing/2014/main" id="{FE3F1975-F1FA-3F6C-03D7-E78BB5BFE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440666"/>
            <a:ext cx="7022596" cy="433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0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26105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Barcelonan </a:t>
            </a:r>
            <a:r>
              <a:rPr lang="en-US" dirty="0" err="1"/>
              <a:t>yliopisto</a:t>
            </a:r>
            <a:r>
              <a:rPr lang="en-US" dirty="0"/>
              <a:t> </a:t>
            </a:r>
            <a:r>
              <a:rPr lang="en-US" dirty="0" err="1"/>
              <a:t>instagrammissa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29238" y="1541537"/>
            <a:ext cx="8691234" cy="80018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b="0" i="1" dirty="0" err="1">
                <a:solidFill>
                  <a:srgbClr val="000000"/>
                </a:solidFill>
              </a:rPr>
              <a:t>Yliopiston</a:t>
            </a:r>
            <a:r>
              <a:rPr lang="en-GB" b="0" i="1" dirty="0">
                <a:solidFill>
                  <a:srgbClr val="000000"/>
                </a:solidFill>
              </a:rPr>
              <a:t> </a:t>
            </a:r>
            <a:r>
              <a:rPr lang="en-GB" b="0" i="1" dirty="0" err="1">
                <a:solidFill>
                  <a:srgbClr val="000000"/>
                </a:solidFill>
              </a:rPr>
              <a:t>menestyksen</a:t>
            </a:r>
            <a:r>
              <a:rPr lang="en-GB" b="0" i="1" dirty="0">
                <a:solidFill>
                  <a:srgbClr val="000000"/>
                </a:solidFill>
              </a:rPr>
              <a:t> </a:t>
            </a:r>
            <a:r>
              <a:rPr lang="en-GB" b="0" i="1" dirty="0" err="1">
                <a:solidFill>
                  <a:srgbClr val="000000"/>
                </a:solidFill>
              </a:rPr>
              <a:t>salaisuus</a:t>
            </a:r>
            <a:r>
              <a:rPr lang="en-GB" b="0" i="1" dirty="0">
                <a:solidFill>
                  <a:srgbClr val="000000"/>
                </a:solidFill>
              </a:rPr>
              <a:t> </a:t>
            </a:r>
            <a:r>
              <a:rPr lang="en-GB" b="0" i="1" dirty="0" err="1">
                <a:solidFill>
                  <a:srgbClr val="000000"/>
                </a:solidFill>
              </a:rPr>
              <a:t>pohjautuu</a:t>
            </a:r>
            <a:r>
              <a:rPr lang="en-GB" b="0" i="1" dirty="0">
                <a:solidFill>
                  <a:srgbClr val="000000"/>
                </a:solidFill>
              </a:rPr>
              <a:t> </a:t>
            </a:r>
            <a:r>
              <a:rPr lang="en-GB" b="0" i="1" dirty="0" err="1">
                <a:solidFill>
                  <a:srgbClr val="000000"/>
                </a:solidFill>
              </a:rPr>
              <a:t>sen</a:t>
            </a:r>
            <a:r>
              <a:rPr lang="en-GB" b="0" i="1" dirty="0">
                <a:solidFill>
                  <a:srgbClr val="000000"/>
                </a:solidFill>
              </a:rPr>
              <a:t> </a:t>
            </a:r>
            <a:r>
              <a:rPr lang="en-GB" b="0" i="1" dirty="0" err="1">
                <a:solidFill>
                  <a:srgbClr val="000000"/>
                </a:solidFill>
              </a:rPr>
              <a:t>tapaan</a:t>
            </a:r>
            <a:r>
              <a:rPr lang="en-GB" b="0" i="1" dirty="0">
                <a:solidFill>
                  <a:srgbClr val="000000"/>
                </a:solidFill>
              </a:rPr>
              <a:t> </a:t>
            </a:r>
            <a:r>
              <a:rPr lang="en-GB" b="0" i="1" dirty="0" err="1">
                <a:solidFill>
                  <a:srgbClr val="000000"/>
                </a:solidFill>
              </a:rPr>
              <a:t>julkaista</a:t>
            </a:r>
            <a:r>
              <a:rPr lang="en-GB" b="0" i="1" dirty="0">
                <a:solidFill>
                  <a:srgbClr val="000000"/>
                </a:solidFill>
              </a:rPr>
              <a:t> </a:t>
            </a:r>
            <a:r>
              <a:rPr lang="en-GB" b="0" i="1" dirty="0" err="1">
                <a:solidFill>
                  <a:srgbClr val="000000"/>
                </a:solidFill>
              </a:rPr>
              <a:t>monipuolisesti</a:t>
            </a:r>
            <a:r>
              <a:rPr lang="en-GB" b="0" i="1" dirty="0">
                <a:solidFill>
                  <a:srgbClr val="000000"/>
                </a:solidFill>
              </a:rPr>
              <a:t> </a:t>
            </a:r>
            <a:r>
              <a:rPr lang="en-GB" b="0" i="1" dirty="0" err="1">
                <a:solidFill>
                  <a:srgbClr val="000000"/>
                </a:solidFill>
              </a:rPr>
              <a:t>erilaista</a:t>
            </a:r>
            <a:r>
              <a:rPr lang="en-GB" b="0" i="1" dirty="0">
                <a:solidFill>
                  <a:srgbClr val="000000"/>
                </a:solidFill>
              </a:rPr>
              <a:t> </a:t>
            </a:r>
            <a:r>
              <a:rPr lang="en-GB" b="0" i="1" dirty="0" err="1">
                <a:solidFill>
                  <a:srgbClr val="000000"/>
                </a:solidFill>
              </a:rPr>
              <a:t>kuvastoa</a:t>
            </a:r>
            <a:r>
              <a:rPr lang="en-GB" b="0" i="1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6" name="Picture 5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23F0057D-EE86-72BD-ACFC-D20E682F1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71" y="2564789"/>
            <a:ext cx="6912768" cy="420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20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5791200" cy="1270798"/>
          </a:xfrm>
        </p:spPr>
        <p:txBody>
          <a:bodyPr>
            <a:normAutofit/>
          </a:bodyPr>
          <a:lstStyle/>
          <a:p>
            <a:r>
              <a:rPr lang="en-US" dirty="0"/>
              <a:t>The Forest School (Facebook)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36984" y="1988840"/>
            <a:ext cx="5494262" cy="2388316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800" b="0" dirty="0">
                <a:solidFill>
                  <a:srgbClr val="000000"/>
                </a:solidFill>
              </a:rPr>
              <a:t>The Forest School </a:t>
            </a:r>
            <a:r>
              <a:rPr lang="en-GB" sz="1800" b="0" dirty="0" err="1">
                <a:solidFill>
                  <a:srgbClr val="000000"/>
                </a:solidFill>
              </a:rPr>
              <a:t>käytti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Facebookia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sekä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viestiäkseen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nopeasti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vanhempien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huoltajien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kanssa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että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osallistaakseen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tulevia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vanhempia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paikallista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yhteisöä</a:t>
            </a:r>
            <a:r>
              <a:rPr lang="en-GB" sz="1800" b="0" dirty="0">
                <a:solidFill>
                  <a:srgbClr val="000000"/>
                </a:solidFill>
              </a:rPr>
              <a:t>.</a:t>
            </a:r>
          </a:p>
          <a:p>
            <a:pPr algn="just"/>
            <a:endParaRPr lang="en-GB" sz="1800" b="0" dirty="0">
              <a:solidFill>
                <a:srgbClr val="000000"/>
              </a:solidFill>
            </a:endParaRPr>
          </a:p>
          <a:p>
            <a:pPr algn="just"/>
            <a:r>
              <a:rPr lang="en-GB" sz="1800" b="0" dirty="0" err="1">
                <a:solidFill>
                  <a:srgbClr val="000000"/>
                </a:solidFill>
              </a:rPr>
              <a:t>Räätälöity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kohdeyleisö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jolle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perustettiin</a:t>
            </a:r>
            <a:r>
              <a:rPr lang="en-GB" sz="1800" b="0" dirty="0">
                <a:solidFill>
                  <a:srgbClr val="000000"/>
                </a:solidFill>
              </a:rPr>
              <a:t> “</a:t>
            </a:r>
            <a:r>
              <a:rPr lang="en-GB" sz="1800" b="0" dirty="0" err="1">
                <a:solidFill>
                  <a:srgbClr val="000000"/>
                </a:solidFill>
              </a:rPr>
              <a:t>suljettu</a:t>
            </a:r>
            <a:r>
              <a:rPr lang="en-GB" sz="1800" b="0" dirty="0">
                <a:solidFill>
                  <a:srgbClr val="000000"/>
                </a:solidFill>
              </a:rPr>
              <a:t>” Facebook-</a:t>
            </a:r>
            <a:r>
              <a:rPr lang="en-GB" sz="1800" b="0" dirty="0" err="1">
                <a:solidFill>
                  <a:srgbClr val="000000"/>
                </a:solidFill>
              </a:rPr>
              <a:t>ryhmä</a:t>
            </a:r>
            <a:r>
              <a:rPr lang="en-GB" sz="1800" b="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E8F7389-B16C-FE54-989D-50B2A51FE5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068" y="1700808"/>
            <a:ext cx="343094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1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65961"/>
            <a:ext cx="5791200" cy="722118"/>
          </a:xfrm>
        </p:spPr>
        <p:txBody>
          <a:bodyPr>
            <a:normAutofit/>
          </a:bodyPr>
          <a:lstStyle/>
          <a:p>
            <a:r>
              <a:rPr lang="en-US" dirty="0"/>
              <a:t>The Forest School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67941" y="1340768"/>
            <a:ext cx="8878638" cy="1015632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800" b="0" dirty="0" err="1">
                <a:solidFill>
                  <a:srgbClr val="000000"/>
                </a:solidFill>
              </a:rPr>
              <a:t>Lisäksi</a:t>
            </a:r>
            <a:r>
              <a:rPr lang="en-GB" sz="1800" b="0" dirty="0">
                <a:solidFill>
                  <a:srgbClr val="000000"/>
                </a:solidFill>
              </a:rPr>
              <a:t> The Forest School </a:t>
            </a:r>
            <a:r>
              <a:rPr lang="en-GB" sz="1800" b="0" dirty="0" err="1">
                <a:solidFill>
                  <a:srgbClr val="000000"/>
                </a:solidFill>
              </a:rPr>
              <a:t>julkaisee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tviittaa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säännöllisesti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seuraajilleen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jotka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koostuvat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yli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sadasta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vanhemmasta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sekä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muista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ihmisistä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joilla</a:t>
            </a:r>
            <a:r>
              <a:rPr lang="en-GB" sz="1800" b="0" dirty="0">
                <a:solidFill>
                  <a:srgbClr val="000000"/>
                </a:solidFill>
              </a:rPr>
              <a:t> on </a:t>
            </a:r>
            <a:r>
              <a:rPr lang="en-GB" sz="1800" b="0" dirty="0" err="1">
                <a:solidFill>
                  <a:srgbClr val="000000"/>
                </a:solidFill>
              </a:rPr>
              <a:t>suora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yhteys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koulun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toimintaan</a:t>
            </a:r>
            <a:r>
              <a:rPr lang="en-GB" sz="1800" b="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6" name="Picture 5" descr="A group of people standing in front of a bus&#10;&#10;Description automatically generated">
            <a:extLst>
              <a:ext uri="{FF2B5EF4-FFF2-40B4-BE49-F238E27FC236}">
                <a16:creationId xmlns:a16="http://schemas.microsoft.com/office/drawing/2014/main" id="{C2810BCF-D57E-14BD-6920-0D47E7883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274" y="2461806"/>
            <a:ext cx="6889452" cy="407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38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é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Základn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3074</TotalTime>
  <Words>151</Words>
  <Application>Microsoft Office PowerPoint</Application>
  <PresentationFormat>On-screen Show (4:3)</PresentationFormat>
  <Paragraphs>22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</vt:lpstr>
      <vt:lpstr>Arial Black</vt:lpstr>
      <vt:lpstr>Calibri</vt:lpstr>
      <vt:lpstr>Verdana</vt:lpstr>
      <vt:lpstr>Základné</vt:lpstr>
      <vt:lpstr>Tapausesimerkkejä</vt:lpstr>
      <vt:lpstr>MathInTheNews (Twitter)</vt:lpstr>
      <vt:lpstr>Esimerkki yksi</vt:lpstr>
      <vt:lpstr>Esimerkki kaksi</vt:lpstr>
      <vt:lpstr>Lisää esimerkkejä</vt:lpstr>
      <vt:lpstr>Video ja sen koskettava viesti</vt:lpstr>
      <vt:lpstr>Barcelonan yliopisto instagrammissa</vt:lpstr>
      <vt:lpstr>The Forest School (Facebook)</vt:lpstr>
      <vt:lpstr>The Forest School</vt:lpstr>
      <vt:lpstr>Interaktiiviset opetusmateriaalit pinterestissa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 Palková</dc:creator>
  <cp:lastModifiedBy>Athanasios Christopoulos</cp:lastModifiedBy>
  <cp:revision>290</cp:revision>
  <cp:lastPrinted>2019-02-12T08:21:40Z</cp:lastPrinted>
  <dcterms:created xsi:type="dcterms:W3CDTF">2019-02-10T21:49:04Z</dcterms:created>
  <dcterms:modified xsi:type="dcterms:W3CDTF">2022-09-15T19:53:28Z</dcterms:modified>
</cp:coreProperties>
</file>