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95" autoAdjust="0"/>
    <p:restoredTop sz="73790" autoAdjust="0"/>
  </p:normalViewPr>
  <p:slideViewPr>
    <p:cSldViewPr>
      <p:cViewPr>
        <p:scale>
          <a:sx n="100" d="100"/>
          <a:sy n="100" d="100"/>
        </p:scale>
        <p:origin x="1752" y="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Microsoft Teams </a:t>
            </a:r>
            <a:r>
              <a:rPr lang="en-US" sz="40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opetuskäytössä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EF8E7B"/>
                </a:solidFill>
              </a:rPr>
              <a:t>Sosiaalisten</a:t>
            </a:r>
            <a:r>
              <a:rPr lang="en-US" dirty="0">
                <a:solidFill>
                  <a:srgbClr val="EF8E7B"/>
                </a:solidFill>
              </a:rPr>
              <a:t> </a:t>
            </a:r>
            <a:r>
              <a:rPr lang="en-US" dirty="0" err="1">
                <a:solidFill>
                  <a:srgbClr val="EF8E7B"/>
                </a:solidFill>
              </a:rPr>
              <a:t>verkostojen</a:t>
            </a:r>
            <a:r>
              <a:rPr lang="en-US" dirty="0">
                <a:solidFill>
                  <a:srgbClr val="EF8E7B"/>
                </a:solidFill>
              </a:rPr>
              <a:t> </a:t>
            </a:r>
            <a:r>
              <a:rPr lang="en-US" dirty="0" err="1">
                <a:solidFill>
                  <a:srgbClr val="EF8E7B"/>
                </a:solidFill>
              </a:rPr>
              <a:t>hyödyntäminen</a:t>
            </a:r>
            <a:r>
              <a:rPr lang="en-US" dirty="0">
                <a:solidFill>
                  <a:srgbClr val="EF8E7B"/>
                </a:solidFill>
              </a:rPr>
              <a:t> </a:t>
            </a:r>
            <a:r>
              <a:rPr lang="en-US" dirty="0" err="1">
                <a:solidFill>
                  <a:srgbClr val="EF8E7B"/>
                </a:solidFill>
              </a:rPr>
              <a:t>opetuksessa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18" y="86826"/>
            <a:ext cx="6415498" cy="103894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Hyödyllisiä</a:t>
            </a:r>
            <a:r>
              <a:rPr lang="en-US" dirty="0"/>
              <a:t> </a:t>
            </a:r>
            <a:r>
              <a:rPr lang="en-US" dirty="0" err="1"/>
              <a:t>vinkkejä</a:t>
            </a:r>
            <a:r>
              <a:rPr lang="en-US" dirty="0"/>
              <a:t> </a:t>
            </a:r>
            <a:r>
              <a:rPr lang="en-US" dirty="0" err="1"/>
              <a:t>kaksi</a:t>
            </a:r>
            <a:endParaRPr lang="en-US" dirty="0"/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100718" y="1454426"/>
            <a:ext cx="8784976" cy="1512179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1800" b="0" dirty="0" err="1">
                <a:solidFill>
                  <a:srgbClr val="000000"/>
                </a:solidFill>
              </a:rPr>
              <a:t>Merkitse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ilmoitus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tärkeäksi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GB" sz="1800" b="0" dirty="0" err="1"/>
              <a:t>Klikkaa</a:t>
            </a:r>
            <a:r>
              <a:rPr lang="en-GB" sz="1800" b="0" dirty="0"/>
              <a:t> </a:t>
            </a:r>
            <a:r>
              <a:rPr lang="en-GB" sz="1800" b="0" dirty="0" err="1"/>
              <a:t>minkä</a:t>
            </a:r>
            <a:r>
              <a:rPr lang="en-GB" sz="1800" b="0" dirty="0"/>
              <a:t> </a:t>
            </a:r>
            <a:r>
              <a:rPr lang="en-GB" sz="1800" b="0" dirty="0" err="1"/>
              <a:t>tahansa</a:t>
            </a:r>
            <a:r>
              <a:rPr lang="en-GB" sz="1800" b="0" dirty="0"/>
              <a:t> </a:t>
            </a:r>
            <a:r>
              <a:rPr lang="en-GB" sz="1800" b="0" dirty="0" err="1"/>
              <a:t>kanavan</a:t>
            </a:r>
            <a:r>
              <a:rPr lang="en-GB" sz="1800" b="0" dirty="0"/>
              <a:t> </a:t>
            </a:r>
            <a:r>
              <a:rPr lang="en-GB" sz="1800" b="0" dirty="0" err="1"/>
              <a:t>julkaisuosiossa</a:t>
            </a:r>
            <a:r>
              <a:rPr lang="en-GB" sz="1800" b="0" dirty="0"/>
              <a:t> A-</a:t>
            </a:r>
            <a:r>
              <a:rPr lang="en-GB" sz="1800" b="0" dirty="0" err="1"/>
              <a:t>ikonia</a:t>
            </a:r>
            <a:r>
              <a:rPr lang="en-GB" sz="1800" b="0" dirty="0"/>
              <a:t>. </a:t>
            </a:r>
            <a:r>
              <a:rPr lang="en-GB" sz="1800" b="0" dirty="0" err="1"/>
              <a:t>Valitse</a:t>
            </a:r>
            <a:r>
              <a:rPr lang="en-GB" sz="1800" b="0" dirty="0"/>
              <a:t> </a:t>
            </a:r>
            <a:r>
              <a:rPr lang="en-GB" sz="1800" b="0" dirty="0" err="1"/>
              <a:t>sitten</a:t>
            </a:r>
            <a:r>
              <a:rPr lang="en-GB" sz="1800" b="0" dirty="0"/>
              <a:t> </a:t>
            </a:r>
            <a:r>
              <a:rPr lang="en-GB" sz="1800" b="0" dirty="0" err="1"/>
              <a:t>alavalikosta</a:t>
            </a:r>
            <a:r>
              <a:rPr lang="en-GB" sz="1800" b="0" dirty="0"/>
              <a:t> </a:t>
            </a:r>
            <a:r>
              <a:rPr lang="en-GB" sz="1800" b="0" dirty="0" err="1"/>
              <a:t>Ilmoitus</a:t>
            </a:r>
            <a:r>
              <a:rPr lang="en-GB" sz="1800" b="0" dirty="0"/>
              <a:t>. </a:t>
            </a:r>
            <a:endParaRPr lang="en-GB" sz="3000" i="1" dirty="0">
              <a:solidFill>
                <a:srgbClr val="000000"/>
              </a:solidFill>
            </a:endParaRPr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BB9F5590-7FFE-C1B3-D80C-D57D564F10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284984"/>
            <a:ext cx="7913895" cy="3072313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27807D0-454E-D23A-F6BF-677746C80D37}"/>
              </a:ext>
            </a:extLst>
          </p:cNvPr>
          <p:cNvCxnSpPr>
            <a:cxnSpLocks/>
          </p:cNvCxnSpPr>
          <p:nvPr/>
        </p:nvCxnSpPr>
        <p:spPr>
          <a:xfrm flipH="1">
            <a:off x="1187625" y="5637218"/>
            <a:ext cx="759220" cy="397483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778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6408712" cy="750912"/>
          </a:xfrm>
        </p:spPr>
        <p:txBody>
          <a:bodyPr/>
          <a:lstStyle/>
          <a:p>
            <a:r>
              <a:rPr lang="en-US" dirty="0"/>
              <a:t>MS Teams - </a:t>
            </a:r>
            <a:r>
              <a:rPr lang="en-US" dirty="0" err="1"/>
              <a:t>yleiskatsaus</a:t>
            </a:r>
            <a:endParaRPr lang="en-US" dirty="0"/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107504" y="1916832"/>
            <a:ext cx="8784976" cy="2672496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GB" sz="1800" b="0" dirty="0">
                <a:solidFill>
                  <a:srgbClr val="000000"/>
                </a:solidFill>
              </a:rPr>
              <a:t>Microsoft Teams on Skype for Business –</a:t>
            </a:r>
            <a:r>
              <a:rPr lang="en-GB" sz="1800" b="0" dirty="0" err="1">
                <a:solidFill>
                  <a:srgbClr val="000000"/>
                </a:solidFill>
              </a:rPr>
              <a:t>ohjelmiston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korvaaja</a:t>
            </a:r>
            <a:endParaRPr lang="en-GB" sz="1800" b="0" dirty="0">
              <a:solidFill>
                <a:srgbClr val="000000"/>
              </a:solidFill>
            </a:endParaRP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GB" sz="1800" b="0" dirty="0">
                <a:solidFill>
                  <a:srgbClr val="000000"/>
                </a:solidFill>
              </a:rPr>
              <a:t>Microsoft </a:t>
            </a:r>
            <a:r>
              <a:rPr lang="en-GB" sz="1800" b="0" dirty="0" err="1">
                <a:solidFill>
                  <a:srgbClr val="000000"/>
                </a:solidFill>
              </a:rPr>
              <a:t>lanseerasi</a:t>
            </a:r>
            <a:r>
              <a:rPr lang="en-GB" sz="1800" b="0" dirty="0">
                <a:solidFill>
                  <a:srgbClr val="000000"/>
                </a:solidFill>
              </a:rPr>
              <a:t> Teams-</a:t>
            </a:r>
            <a:r>
              <a:rPr lang="en-GB" sz="1800" b="0" dirty="0" err="1">
                <a:solidFill>
                  <a:srgbClr val="000000"/>
                </a:solidFill>
              </a:rPr>
              <a:t>palvelun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maailmanlaajuisesti</a:t>
            </a:r>
            <a:r>
              <a:rPr lang="en-GB" sz="1800" b="0" dirty="0">
                <a:solidFill>
                  <a:srgbClr val="000000"/>
                </a:solidFill>
              </a:rPr>
              <a:t> 14. </a:t>
            </a:r>
            <a:r>
              <a:rPr lang="en-GB" sz="1800" b="0" dirty="0" err="1">
                <a:solidFill>
                  <a:srgbClr val="000000"/>
                </a:solidFill>
              </a:rPr>
              <a:t>maaliskuuta</a:t>
            </a:r>
            <a:r>
              <a:rPr lang="en-GB" sz="1800" b="0" dirty="0">
                <a:solidFill>
                  <a:srgbClr val="000000"/>
                </a:solidFill>
              </a:rPr>
              <a:t> 2017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GB" sz="1800" b="0" dirty="0">
                <a:solidFill>
                  <a:srgbClr val="000000"/>
                </a:solidFill>
              </a:rPr>
              <a:t>Microsoft </a:t>
            </a:r>
            <a:r>
              <a:rPr lang="en-GB" sz="1800" b="0" dirty="0" err="1">
                <a:solidFill>
                  <a:srgbClr val="000000"/>
                </a:solidFill>
              </a:rPr>
              <a:t>kertoi</a:t>
            </a:r>
            <a:r>
              <a:rPr lang="en-GB" sz="1800" b="0" dirty="0">
                <a:solidFill>
                  <a:srgbClr val="000000"/>
                </a:solidFill>
              </a:rPr>
              <a:t>, </a:t>
            </a:r>
            <a:r>
              <a:rPr lang="en-GB" sz="1800" b="0" dirty="0" err="1">
                <a:solidFill>
                  <a:srgbClr val="000000"/>
                </a:solidFill>
              </a:rPr>
              <a:t>että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huhtikuuhun</a:t>
            </a:r>
            <a:r>
              <a:rPr lang="en-GB" sz="1800" b="0" dirty="0">
                <a:solidFill>
                  <a:srgbClr val="000000"/>
                </a:solidFill>
              </a:rPr>
              <a:t> 2020 </a:t>
            </a:r>
            <a:r>
              <a:rPr lang="en-GB" sz="1800" b="0" dirty="0" err="1">
                <a:solidFill>
                  <a:srgbClr val="000000"/>
                </a:solidFill>
              </a:rPr>
              <a:t>mennessä</a:t>
            </a:r>
            <a:r>
              <a:rPr lang="en-GB" sz="1800" b="0" dirty="0">
                <a:solidFill>
                  <a:srgbClr val="000000"/>
                </a:solidFill>
              </a:rPr>
              <a:t> Microsoft </a:t>
            </a:r>
            <a:r>
              <a:rPr lang="en-GB" sz="1800" b="0" dirty="0" err="1">
                <a:solidFill>
                  <a:srgbClr val="000000"/>
                </a:solidFill>
              </a:rPr>
              <a:t>Teamsilla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oli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jopa</a:t>
            </a:r>
            <a:r>
              <a:rPr lang="en-GB" sz="1800" b="0" dirty="0">
                <a:solidFill>
                  <a:srgbClr val="000000"/>
                </a:solidFill>
              </a:rPr>
              <a:t> 75 </a:t>
            </a:r>
            <a:r>
              <a:rPr lang="en-GB" sz="1800" b="0" dirty="0" err="1">
                <a:solidFill>
                  <a:srgbClr val="000000"/>
                </a:solidFill>
              </a:rPr>
              <a:t>miljoonaa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päivittäistä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käyttäjää</a:t>
            </a:r>
            <a:r>
              <a:rPr lang="en-GB" sz="1800" b="0" dirty="0">
                <a:solidFill>
                  <a:srgbClr val="000000"/>
                </a:solidFill>
              </a:rPr>
              <a:t>, </a:t>
            </a:r>
            <a:r>
              <a:rPr lang="en-GB" sz="1800" b="0" dirty="0" err="1">
                <a:solidFill>
                  <a:srgbClr val="000000"/>
                </a:solidFill>
              </a:rPr>
              <a:t>mikä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osittain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johtui</a:t>
            </a:r>
            <a:r>
              <a:rPr lang="en-GB" sz="1800" b="0" dirty="0">
                <a:solidFill>
                  <a:srgbClr val="000000"/>
                </a:solidFill>
              </a:rPr>
              <a:t> COVID-19 -</a:t>
            </a:r>
            <a:r>
              <a:rPr lang="en-GB" sz="1800" b="0" dirty="0" err="1">
                <a:solidFill>
                  <a:srgbClr val="000000"/>
                </a:solidFill>
              </a:rPr>
              <a:t>pandemiasta</a:t>
            </a:r>
            <a:r>
              <a:rPr lang="en-GB" sz="1800" b="0" dirty="0">
                <a:solidFill>
                  <a:srgbClr val="000000"/>
                </a:solidFill>
              </a:rPr>
              <a:t>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GB" sz="1800" b="0" dirty="0" err="1">
                <a:solidFill>
                  <a:srgbClr val="000000"/>
                </a:solidFill>
              </a:rPr>
              <a:t>Osa</a:t>
            </a:r>
            <a:r>
              <a:rPr lang="en-GB" sz="1800" b="0" dirty="0">
                <a:solidFill>
                  <a:srgbClr val="000000"/>
                </a:solidFill>
              </a:rPr>
              <a:t> Microsoft Office 365:a</a:t>
            </a:r>
          </a:p>
        </p:txBody>
      </p:sp>
    </p:spTree>
    <p:extLst>
      <p:ext uri="{BB962C8B-B14F-4D97-AF65-F5344CB8AC3E}">
        <p14:creationId xmlns:p14="http://schemas.microsoft.com/office/powerpoint/2010/main" val="819528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0" y="476672"/>
            <a:ext cx="5791200" cy="678904"/>
          </a:xfrm>
        </p:spPr>
        <p:txBody>
          <a:bodyPr/>
          <a:lstStyle/>
          <a:p>
            <a:r>
              <a:rPr lang="en-US" dirty="0" err="1"/>
              <a:t>Toimintoja</a:t>
            </a:r>
            <a:endParaRPr lang="en-US" dirty="0"/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107504" y="1556792"/>
            <a:ext cx="8784976" cy="2040528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1800" b="0" dirty="0" err="1">
                <a:solidFill>
                  <a:srgbClr val="000000"/>
                </a:solidFill>
              </a:rPr>
              <a:t>Tiimit</a:t>
            </a:r>
            <a:r>
              <a:rPr lang="en-GB" sz="1800" b="0" dirty="0">
                <a:solidFill>
                  <a:srgbClr val="000000"/>
                </a:solidFill>
              </a:rPr>
              <a:t>: </a:t>
            </a:r>
            <a:r>
              <a:rPr lang="en-GB" sz="1800" b="0" dirty="0" err="1">
                <a:solidFill>
                  <a:srgbClr val="000000"/>
                </a:solidFill>
              </a:rPr>
              <a:t>Yhteisöt</a:t>
            </a:r>
            <a:r>
              <a:rPr lang="en-GB" sz="1800" b="0" dirty="0">
                <a:solidFill>
                  <a:srgbClr val="000000"/>
                </a:solidFill>
              </a:rPr>
              <a:t>, </a:t>
            </a:r>
            <a:r>
              <a:rPr lang="en-GB" sz="1800" b="0" dirty="0" err="1">
                <a:solidFill>
                  <a:srgbClr val="000000"/>
                </a:solidFill>
              </a:rPr>
              <a:t>ryhmät</a:t>
            </a:r>
            <a:r>
              <a:rPr lang="en-GB" sz="1800" b="0" dirty="0">
                <a:solidFill>
                  <a:srgbClr val="000000"/>
                </a:solidFill>
              </a:rPr>
              <a:t> ja </a:t>
            </a:r>
            <a:r>
              <a:rPr lang="en-GB" sz="1800" b="0" dirty="0" err="1">
                <a:solidFill>
                  <a:srgbClr val="000000"/>
                </a:solidFill>
              </a:rPr>
              <a:t>työryhmät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voivat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liittyä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Tiimeihin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erityisen</a:t>
            </a:r>
            <a:r>
              <a:rPr lang="en-GB" sz="1800" b="0" dirty="0">
                <a:solidFill>
                  <a:srgbClr val="000000"/>
                </a:solidFill>
              </a:rPr>
              <a:t> URL-</a:t>
            </a:r>
            <a:r>
              <a:rPr lang="en-GB" sz="1800" b="0" dirty="0" err="1">
                <a:solidFill>
                  <a:srgbClr val="000000"/>
                </a:solidFill>
              </a:rPr>
              <a:t>linkin</a:t>
            </a:r>
            <a:r>
              <a:rPr lang="en-GB" sz="1800" b="0" dirty="0">
                <a:solidFill>
                  <a:srgbClr val="000000"/>
                </a:solidFill>
              </a:rPr>
              <a:t> tai </a:t>
            </a:r>
            <a:r>
              <a:rPr lang="en-GB" sz="1800" b="0" dirty="0" err="1">
                <a:solidFill>
                  <a:srgbClr val="000000"/>
                </a:solidFill>
              </a:rPr>
              <a:t>kutsun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kautta</a:t>
            </a:r>
            <a:r>
              <a:rPr lang="en-GB" sz="1800" b="0" dirty="0">
                <a:solidFill>
                  <a:srgbClr val="000000"/>
                </a:solidFill>
              </a:rPr>
              <a:t>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1800" b="0" dirty="0" err="1">
                <a:solidFill>
                  <a:srgbClr val="000000"/>
                </a:solidFill>
              </a:rPr>
              <a:t>Pikaviestit</a:t>
            </a:r>
            <a:r>
              <a:rPr lang="en-GB" sz="1800" b="0" dirty="0">
                <a:solidFill>
                  <a:srgbClr val="000000"/>
                </a:solidFill>
              </a:rPr>
              <a:t>: </a:t>
            </a:r>
            <a:r>
              <a:rPr lang="en-GB" sz="1800" b="0" dirty="0" err="1">
                <a:solidFill>
                  <a:srgbClr val="000000"/>
                </a:solidFill>
              </a:rPr>
              <a:t>Yksityisviestit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ja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kanavan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sisäiset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viestit</a:t>
            </a:r>
            <a:r>
              <a:rPr lang="en-GB" sz="1800" b="0" dirty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1800" b="0" dirty="0" err="1">
                <a:solidFill>
                  <a:srgbClr val="000000"/>
                </a:solidFill>
              </a:rPr>
              <a:t>Soittaminen</a:t>
            </a:r>
            <a:r>
              <a:rPr lang="en-GB" sz="1800" b="0" dirty="0">
                <a:solidFill>
                  <a:srgbClr val="000000"/>
                </a:solidFill>
              </a:rPr>
              <a:t>: </a:t>
            </a:r>
            <a:r>
              <a:rPr lang="en-GB" sz="1800" b="0" dirty="0" err="1">
                <a:solidFill>
                  <a:srgbClr val="000000"/>
                </a:solidFill>
              </a:rPr>
              <a:t>Videoneuvottelut</a:t>
            </a:r>
            <a:r>
              <a:rPr lang="en-GB" sz="1800" b="0" dirty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1800" b="0" dirty="0" err="1">
                <a:solidFill>
                  <a:srgbClr val="000000"/>
                </a:solidFill>
              </a:rPr>
              <a:t>Kokous</a:t>
            </a:r>
            <a:r>
              <a:rPr lang="en-GB" sz="1800" b="0" dirty="0">
                <a:solidFill>
                  <a:srgbClr val="000000"/>
                </a:solidFill>
              </a:rPr>
              <a:t>: </a:t>
            </a:r>
            <a:r>
              <a:rPr lang="en-GB" sz="1800" b="0" dirty="0" err="1">
                <a:solidFill>
                  <a:srgbClr val="000000"/>
                </a:solidFill>
              </a:rPr>
              <a:t>Kokoukset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voidaan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ajoittaa</a:t>
            </a:r>
            <a:r>
              <a:rPr lang="en-GB" sz="1800" b="0" dirty="0">
                <a:solidFill>
                  <a:srgbClr val="000000"/>
                </a:solidFill>
              </a:rPr>
              <a:t> tai </a:t>
            </a:r>
            <a:r>
              <a:rPr lang="en-GB" sz="1800" b="0" dirty="0" err="1">
                <a:solidFill>
                  <a:srgbClr val="000000"/>
                </a:solidFill>
              </a:rPr>
              <a:t>järjestää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tilapäisenä</a:t>
            </a:r>
            <a:r>
              <a:rPr lang="en-GB" sz="1800" b="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7876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6336704" cy="103894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Virtuaalisen</a:t>
            </a:r>
            <a:r>
              <a:rPr lang="en-US" dirty="0"/>
              <a:t> </a:t>
            </a:r>
            <a:r>
              <a:rPr lang="en-US" dirty="0" err="1"/>
              <a:t>luokkahuoneen</a:t>
            </a:r>
            <a:r>
              <a:rPr lang="en-US" dirty="0"/>
              <a:t> </a:t>
            </a:r>
            <a:r>
              <a:rPr lang="en-US" dirty="0" err="1"/>
              <a:t>luominen</a:t>
            </a:r>
            <a:endParaRPr lang="en-US" dirty="0"/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107504" y="1988840"/>
            <a:ext cx="8784976" cy="2412938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0" dirty="0">
                <a:solidFill>
                  <a:srgbClr val="000000"/>
                </a:solidFill>
              </a:rPr>
              <a:t>Teams </a:t>
            </a:r>
            <a:r>
              <a:rPr lang="en-GB" sz="1800" b="0" dirty="0" err="1">
                <a:solidFill>
                  <a:srgbClr val="000000"/>
                </a:solidFill>
              </a:rPr>
              <a:t>mahdollistaa</a:t>
            </a:r>
            <a:r>
              <a:rPr lang="en-GB" sz="1800" b="0" dirty="0">
                <a:solidFill>
                  <a:srgbClr val="000000"/>
                </a:solidFill>
              </a:rPr>
              <a:t> “</a:t>
            </a:r>
            <a:r>
              <a:rPr lang="en-GB" sz="1800" b="0" dirty="0" err="1">
                <a:solidFill>
                  <a:srgbClr val="000000"/>
                </a:solidFill>
              </a:rPr>
              <a:t>virtuaalisen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luokkahuoneen</a:t>
            </a:r>
            <a:r>
              <a:rPr lang="en-GB" sz="1800" b="0" dirty="0">
                <a:solidFill>
                  <a:srgbClr val="000000"/>
                </a:solidFill>
              </a:rPr>
              <a:t>” </a:t>
            </a:r>
            <a:r>
              <a:rPr lang="en-GB" sz="1800" b="0" dirty="0" err="1">
                <a:solidFill>
                  <a:srgbClr val="000000"/>
                </a:solidFill>
              </a:rPr>
              <a:t>luomisen</a:t>
            </a:r>
            <a:r>
              <a:rPr lang="en-GB" sz="1800" b="0" dirty="0">
                <a:solidFill>
                  <a:srgbClr val="000000"/>
                </a:solidFill>
              </a:rPr>
              <a:t>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1800" b="0" dirty="0" err="1">
                <a:solidFill>
                  <a:srgbClr val="000000"/>
                </a:solidFill>
              </a:rPr>
              <a:t>Käyttäjät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voivat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liittyä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kokoukseen</a:t>
            </a:r>
            <a:r>
              <a:rPr lang="en-GB" sz="1800" b="0" dirty="0">
                <a:solidFill>
                  <a:srgbClr val="000000"/>
                </a:solidFill>
              </a:rPr>
              <a:t> Teams-</a:t>
            </a:r>
            <a:r>
              <a:rPr lang="en-GB" sz="1800" b="0" dirty="0" err="1">
                <a:solidFill>
                  <a:srgbClr val="000000"/>
                </a:solidFill>
              </a:rPr>
              <a:t>sovelluksen</a:t>
            </a:r>
            <a:r>
              <a:rPr lang="en-GB" sz="1800" b="0" dirty="0">
                <a:solidFill>
                  <a:srgbClr val="000000"/>
                </a:solidFill>
              </a:rPr>
              <a:t> tai </a:t>
            </a:r>
            <a:r>
              <a:rPr lang="en-GB" sz="1800" b="0" dirty="0" err="1">
                <a:solidFill>
                  <a:srgbClr val="000000"/>
                </a:solidFill>
              </a:rPr>
              <a:t>selaimen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kautta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1800" b="0" dirty="0" err="1">
                <a:solidFill>
                  <a:srgbClr val="000000"/>
                </a:solidFill>
              </a:rPr>
              <a:t>Jopa</a:t>
            </a:r>
            <a:r>
              <a:rPr lang="en-GB" sz="1800" b="0" dirty="0">
                <a:solidFill>
                  <a:srgbClr val="000000"/>
                </a:solidFill>
              </a:rPr>
              <a:t> 250 </a:t>
            </a:r>
            <a:r>
              <a:rPr lang="en-GB" sz="1800" b="0" dirty="0" err="1">
                <a:solidFill>
                  <a:srgbClr val="000000"/>
                </a:solidFill>
              </a:rPr>
              <a:t>osallistujaa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voi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liittyä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tapaamiseen</a:t>
            </a:r>
            <a:endParaRPr lang="en-GB" sz="1800" b="0" dirty="0">
              <a:solidFill>
                <a:srgbClr val="00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1800" b="0" dirty="0" err="1">
                <a:solidFill>
                  <a:srgbClr val="000000"/>
                </a:solidFill>
              </a:rPr>
              <a:t>Osallistujat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voivat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kommunikoida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keskenään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joko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viestitse</a:t>
            </a:r>
            <a:r>
              <a:rPr lang="en-GB" sz="1800" b="0" dirty="0">
                <a:solidFill>
                  <a:srgbClr val="000000"/>
                </a:solidFill>
              </a:rPr>
              <a:t> tai </a:t>
            </a:r>
            <a:r>
              <a:rPr lang="en-GB" sz="1800" b="0" dirty="0" err="1">
                <a:solidFill>
                  <a:srgbClr val="000000"/>
                </a:solidFill>
              </a:rPr>
              <a:t>jakamalla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näyttöään</a:t>
            </a:r>
            <a:r>
              <a:rPr lang="en-GB" sz="1800" b="0" dirty="0">
                <a:solidFill>
                  <a:srgbClr val="000000"/>
                </a:solidFill>
              </a:rPr>
              <a:t> tai </a:t>
            </a:r>
            <a:r>
              <a:rPr lang="en-GB" sz="1800" b="0" dirty="0" err="1">
                <a:solidFill>
                  <a:srgbClr val="000000"/>
                </a:solidFill>
              </a:rPr>
              <a:t>tiedostoja</a:t>
            </a:r>
            <a:endParaRPr lang="en-GB" sz="1800" b="0" dirty="0">
              <a:solidFill>
                <a:srgbClr val="00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1800" b="0" dirty="0" err="1">
                <a:solidFill>
                  <a:srgbClr val="000000"/>
                </a:solidFill>
              </a:rPr>
              <a:t>Tapaamiset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voidaan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nauhoittaa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ja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ladata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uudelleen</a:t>
            </a:r>
            <a:r>
              <a:rPr lang="en-GB" sz="1800" b="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5637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37" y="188640"/>
            <a:ext cx="6336704" cy="1605393"/>
          </a:xfrm>
        </p:spPr>
        <p:txBody>
          <a:bodyPr>
            <a:normAutofit fontScale="90000"/>
          </a:bodyPr>
          <a:lstStyle/>
          <a:p>
            <a:r>
              <a:rPr lang="en-US" dirty="0"/>
              <a:t>Teams </a:t>
            </a:r>
            <a:r>
              <a:rPr lang="en-US" dirty="0" err="1"/>
              <a:t>videokokousten</a:t>
            </a:r>
            <a:r>
              <a:rPr lang="en-US" dirty="0"/>
              <a:t> </a:t>
            </a:r>
            <a:r>
              <a:rPr lang="en-US" dirty="0" err="1"/>
              <a:t>käyttäminen</a:t>
            </a:r>
            <a:r>
              <a:rPr lang="en-US" dirty="0"/>
              <a:t> </a:t>
            </a:r>
            <a:r>
              <a:rPr lang="en-US" dirty="0" err="1"/>
              <a:t>opiskelijoiden</a:t>
            </a:r>
            <a:r>
              <a:rPr lang="en-US" dirty="0"/>
              <a:t> </a:t>
            </a:r>
            <a:r>
              <a:rPr lang="en-US" dirty="0" err="1"/>
              <a:t>kanssa</a:t>
            </a:r>
            <a:r>
              <a:rPr lang="en-US" dirty="0"/>
              <a:t> </a:t>
            </a:r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128437" y="2174825"/>
            <a:ext cx="7899947" cy="2508349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1800" b="0" dirty="0" err="1">
                <a:solidFill>
                  <a:srgbClr val="000000"/>
                </a:solidFill>
              </a:rPr>
              <a:t>Tallenna</a:t>
            </a:r>
            <a:r>
              <a:rPr lang="en-GB" sz="1800" b="0" dirty="0">
                <a:solidFill>
                  <a:srgbClr val="000000"/>
                </a:solidFill>
              </a:rPr>
              <a:t> vain </a:t>
            </a:r>
            <a:r>
              <a:rPr lang="en-GB" sz="1800" b="0" dirty="0" err="1">
                <a:solidFill>
                  <a:srgbClr val="000000"/>
                </a:solidFill>
              </a:rPr>
              <a:t>katsomisen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arvoiset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asiat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1800" b="0" dirty="0" err="1">
                <a:solidFill>
                  <a:srgbClr val="000000"/>
                </a:solidFill>
              </a:rPr>
              <a:t>Julkaise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videotallennus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jälkikäteen</a:t>
            </a:r>
            <a:endParaRPr lang="en-GB" sz="1800" b="0" dirty="0">
              <a:solidFill>
                <a:srgbClr val="00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1800" b="0" dirty="0" err="1">
                <a:solidFill>
                  <a:srgbClr val="000000"/>
                </a:solidFill>
              </a:rPr>
              <a:t>Vastaa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viesteihin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kanavan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julkaisuosiossa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keskustelun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luomiseksi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1800" b="0" dirty="0" err="1">
                <a:solidFill>
                  <a:srgbClr val="000000"/>
                </a:solidFill>
              </a:rPr>
              <a:t>Käytä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kuulokkeita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vähentääksesi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muista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kaiuttimista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kuuluvaa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kiertoa</a:t>
            </a:r>
            <a:r>
              <a:rPr lang="en-GB" sz="1800" b="0" dirty="0">
                <a:solidFill>
                  <a:srgbClr val="000000"/>
                </a:solidFill>
              </a:rPr>
              <a:t> 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1800" b="0" dirty="0" err="1">
                <a:solidFill>
                  <a:srgbClr val="000000"/>
                </a:solidFill>
              </a:rPr>
              <a:t>Opettele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jakamaan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näyttösi</a:t>
            </a:r>
            <a:r>
              <a:rPr lang="en-GB" sz="1800" b="0" dirty="0">
                <a:solidFill>
                  <a:srgbClr val="000000"/>
                </a:solidFill>
              </a:rPr>
              <a:t> 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1800" b="0" dirty="0" err="1">
                <a:solidFill>
                  <a:srgbClr val="000000"/>
                </a:solidFill>
              </a:rPr>
              <a:t>Harkitse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tarkoin</a:t>
            </a:r>
            <a:r>
              <a:rPr lang="en-GB" sz="1800" b="0" dirty="0">
                <a:solidFill>
                  <a:srgbClr val="000000"/>
                </a:solidFill>
              </a:rPr>
              <a:t>, </a:t>
            </a:r>
            <a:r>
              <a:rPr lang="en-GB" sz="1800" b="0" dirty="0" err="1">
                <a:solidFill>
                  <a:srgbClr val="000000"/>
                </a:solidFill>
              </a:rPr>
              <a:t>minkä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mikrofonin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ostat</a:t>
            </a:r>
            <a:endParaRPr lang="en-GB" sz="18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795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6192688" cy="99344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Tiimit</a:t>
            </a:r>
            <a:r>
              <a:rPr lang="en-US" dirty="0"/>
              <a:t>, </a:t>
            </a:r>
            <a:r>
              <a:rPr lang="en-US" dirty="0" err="1"/>
              <a:t>kanavat</a:t>
            </a:r>
            <a:r>
              <a:rPr lang="en-US" dirty="0"/>
              <a:t>, </a:t>
            </a:r>
            <a:r>
              <a:rPr lang="en-US" dirty="0" err="1"/>
              <a:t>välilehdet</a:t>
            </a:r>
            <a:r>
              <a:rPr lang="en-US" dirty="0"/>
              <a:t> ja </a:t>
            </a:r>
            <a:r>
              <a:rPr lang="en-US" dirty="0" err="1"/>
              <a:t>sovellukset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0CABE7-1861-F013-E7AA-6E69FE577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584180"/>
            <a:ext cx="6840760" cy="512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223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5791200" cy="750912"/>
          </a:xfrm>
        </p:spPr>
        <p:txBody>
          <a:bodyPr>
            <a:normAutofit/>
          </a:bodyPr>
          <a:lstStyle/>
          <a:p>
            <a:r>
              <a:rPr lang="en-US" dirty="0"/>
              <a:t>Teams-</a:t>
            </a:r>
            <a:r>
              <a:rPr lang="en-US" dirty="0" err="1"/>
              <a:t>kanavat</a:t>
            </a:r>
            <a:endParaRPr lang="en-US" dirty="0"/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107504" y="1556792"/>
            <a:ext cx="8784976" cy="2891018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1800" b="0" dirty="0" err="1">
                <a:solidFill>
                  <a:srgbClr val="000000"/>
                </a:solidFill>
              </a:rPr>
              <a:t>Kanavien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toiminta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perustuu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yhteistyöhön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1800" b="0" dirty="0">
                <a:solidFill>
                  <a:srgbClr val="000000"/>
                </a:solidFill>
              </a:rPr>
              <a:t>Luo </a:t>
            </a:r>
            <a:r>
              <a:rPr lang="en-GB" sz="1800" b="0" dirty="0" err="1">
                <a:solidFill>
                  <a:srgbClr val="000000"/>
                </a:solidFill>
              </a:rPr>
              <a:t>Kokouksia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varten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oma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kanava</a:t>
            </a:r>
            <a:r>
              <a:rPr lang="en-GB" sz="1800" b="0" dirty="0">
                <a:solidFill>
                  <a:srgbClr val="000000"/>
                </a:solidFill>
              </a:rPr>
              <a:t>, </a:t>
            </a:r>
            <a:r>
              <a:rPr lang="en-GB" sz="1800" b="0" dirty="0" err="1">
                <a:solidFill>
                  <a:srgbClr val="000000"/>
                </a:solidFill>
              </a:rPr>
              <a:t>jotta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videotapaamiset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ovat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helpommin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löydettävissä</a:t>
            </a:r>
            <a:endParaRPr lang="en-GB" sz="1800" b="0" dirty="0">
              <a:solidFill>
                <a:srgbClr val="000000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1800" b="0" dirty="0" err="1">
                <a:solidFill>
                  <a:srgbClr val="000000"/>
                </a:solidFill>
              </a:rPr>
              <a:t>Voit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käyttää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myös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SharePointia</a:t>
            </a:r>
            <a:r>
              <a:rPr lang="en-GB" sz="1800" b="0" dirty="0">
                <a:solidFill>
                  <a:srgbClr val="000000"/>
                </a:solidFill>
              </a:rPr>
              <a:t> vain </a:t>
            </a:r>
            <a:r>
              <a:rPr lang="en-GB" sz="1800" b="0" dirty="0" err="1">
                <a:solidFill>
                  <a:srgbClr val="000000"/>
                </a:solidFill>
              </a:rPr>
              <a:t>katselukäyttöön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tarkoitettujen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asiakirjojen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luomiseen</a:t>
            </a:r>
            <a:r>
              <a:rPr lang="en-GB" sz="1800" b="0" dirty="0">
                <a:solidFill>
                  <a:srgbClr val="000000"/>
                </a:solidFill>
              </a:rPr>
              <a:t>. </a:t>
            </a:r>
            <a:r>
              <a:rPr lang="en-GB" sz="1800" b="0" dirty="0" err="1">
                <a:solidFill>
                  <a:srgbClr val="000000"/>
                </a:solidFill>
              </a:rPr>
              <a:t>Tämä</a:t>
            </a:r>
            <a:r>
              <a:rPr lang="en-GB" sz="1800" b="0" dirty="0">
                <a:solidFill>
                  <a:srgbClr val="000000"/>
                </a:solidFill>
              </a:rPr>
              <a:t> on </a:t>
            </a:r>
            <a:r>
              <a:rPr lang="en-GB" sz="1800" b="0" dirty="0" err="1">
                <a:solidFill>
                  <a:srgbClr val="000000"/>
                </a:solidFill>
              </a:rPr>
              <a:t>tärkeää</a:t>
            </a:r>
            <a:r>
              <a:rPr lang="en-GB" sz="1800" b="0" dirty="0">
                <a:solidFill>
                  <a:srgbClr val="000000"/>
                </a:solidFill>
              </a:rPr>
              <a:t>, </a:t>
            </a:r>
            <a:r>
              <a:rPr lang="en-GB" sz="1800" b="0" dirty="0" err="1">
                <a:solidFill>
                  <a:srgbClr val="000000"/>
                </a:solidFill>
              </a:rPr>
              <a:t>sillä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kanavien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oletuksena</a:t>
            </a:r>
            <a:r>
              <a:rPr lang="en-GB" sz="1800" b="0" dirty="0">
                <a:solidFill>
                  <a:srgbClr val="000000"/>
                </a:solidFill>
              </a:rPr>
              <a:t> on, </a:t>
            </a:r>
            <a:r>
              <a:rPr lang="en-GB" sz="1800" b="0" dirty="0" err="1">
                <a:solidFill>
                  <a:srgbClr val="000000"/>
                </a:solidFill>
              </a:rPr>
              <a:t>että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kaikki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asiakirjat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ovat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kaikkien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vapaassa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käytössä</a:t>
            </a:r>
            <a:r>
              <a:rPr lang="en-GB" sz="1800" b="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7652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08" y="242534"/>
            <a:ext cx="6480720" cy="1371600"/>
          </a:xfrm>
        </p:spPr>
        <p:txBody>
          <a:bodyPr>
            <a:normAutofit/>
          </a:bodyPr>
          <a:lstStyle/>
          <a:p>
            <a:r>
              <a:rPr lang="en-US" sz="2800" dirty="0" err="1"/>
              <a:t>Ideoita</a:t>
            </a:r>
            <a:r>
              <a:rPr lang="en-US" sz="2800" dirty="0"/>
              <a:t>, </a:t>
            </a:r>
            <a:r>
              <a:rPr lang="en-US" sz="2800" dirty="0" err="1"/>
              <a:t>miten</a:t>
            </a:r>
            <a:r>
              <a:rPr lang="en-US" sz="2800" dirty="0"/>
              <a:t> </a:t>
            </a:r>
            <a:r>
              <a:rPr lang="en-US" sz="2800" dirty="0" err="1"/>
              <a:t>hyödyntää</a:t>
            </a:r>
            <a:r>
              <a:rPr lang="en-US" sz="2800" dirty="0"/>
              <a:t> </a:t>
            </a:r>
            <a:r>
              <a:rPr lang="en-US" sz="2800" dirty="0" err="1"/>
              <a:t>videokokouksia</a:t>
            </a:r>
            <a:r>
              <a:rPr lang="en-US" sz="2800" dirty="0"/>
              <a:t> </a:t>
            </a:r>
            <a:r>
              <a:rPr lang="en-US" sz="2800" dirty="0" err="1"/>
              <a:t>opiskelijoiden</a:t>
            </a:r>
            <a:r>
              <a:rPr lang="en-US" sz="2800" dirty="0"/>
              <a:t> </a:t>
            </a:r>
            <a:r>
              <a:rPr lang="en-US" sz="2800" dirty="0" err="1"/>
              <a:t>kanssa</a:t>
            </a:r>
            <a:r>
              <a:rPr lang="en-US" sz="2800" dirty="0"/>
              <a:t> </a:t>
            </a:r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179512" y="2132856"/>
            <a:ext cx="7308204" cy="3327034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GB" sz="1800" b="0" dirty="0" err="1">
                <a:solidFill>
                  <a:srgbClr val="000000"/>
                </a:solidFill>
              </a:rPr>
              <a:t>Luennointi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GB" sz="1800" b="0" dirty="0" err="1">
                <a:solidFill>
                  <a:srgbClr val="000000"/>
                </a:solidFill>
              </a:rPr>
              <a:t>Opiskelijoiden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kuulumisten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kysely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GB" sz="1800" b="0" dirty="0" err="1">
                <a:solidFill>
                  <a:srgbClr val="000000"/>
                </a:solidFill>
              </a:rPr>
              <a:t>Esitelmien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esittely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GB" sz="1800" b="0" dirty="0" err="1">
                <a:solidFill>
                  <a:srgbClr val="000000"/>
                </a:solidFill>
              </a:rPr>
              <a:t>Virtuaalinen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vieraileva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puhuja</a:t>
            </a:r>
            <a:endParaRPr lang="en-GB" sz="1800" b="0" dirty="0">
              <a:solidFill>
                <a:srgbClr val="000000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GB" sz="1800" b="0" dirty="0" err="1">
                <a:solidFill>
                  <a:srgbClr val="000000"/>
                </a:solidFill>
              </a:rPr>
              <a:t>Henkilökunnan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vastaanottoajat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opiskelijoiden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kysymyksiä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varten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GB" sz="1800" b="0" dirty="0" err="1">
                <a:solidFill>
                  <a:srgbClr val="000000"/>
                </a:solidFill>
              </a:rPr>
              <a:t>Yhdessä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piirtäminen</a:t>
            </a:r>
            <a:endParaRPr lang="en-GB" sz="1800" b="0" dirty="0">
              <a:solidFill>
                <a:srgbClr val="000000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GB" sz="1800" b="0" dirty="0" err="1">
                <a:solidFill>
                  <a:srgbClr val="000000"/>
                </a:solidFill>
              </a:rPr>
              <a:t>Virtuaalinen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luokkaretkit</a:t>
            </a:r>
            <a:endParaRPr lang="en-GB" sz="1800" b="0" dirty="0">
              <a:solidFill>
                <a:srgbClr val="000000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GB" sz="1800" b="0" dirty="0" err="1">
                <a:solidFill>
                  <a:srgbClr val="000000"/>
                </a:solidFill>
              </a:rPr>
              <a:t>Vanhenmpaintapaamiset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8968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18" y="86826"/>
            <a:ext cx="6415498" cy="103894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Hyödyllisiä</a:t>
            </a:r>
            <a:r>
              <a:rPr lang="en-US" dirty="0"/>
              <a:t> </a:t>
            </a:r>
            <a:r>
              <a:rPr lang="en-US" dirty="0" err="1"/>
              <a:t>vinkkejä</a:t>
            </a:r>
            <a:r>
              <a:rPr lang="en-US" dirty="0"/>
              <a:t> </a:t>
            </a:r>
            <a:r>
              <a:rPr lang="en-US" dirty="0" err="1"/>
              <a:t>yksi</a:t>
            </a:r>
            <a:r>
              <a:rPr lang="en-US" dirty="0"/>
              <a:t> </a:t>
            </a:r>
          </a:p>
        </p:txBody>
      </p:sp>
      <p:sp>
        <p:nvSpPr>
          <p:cNvPr id="7" name="Shape 184">
            <a:extLst>
              <a:ext uri="{FF2B5EF4-FFF2-40B4-BE49-F238E27FC236}">
                <a16:creationId xmlns:a16="http://schemas.microsoft.com/office/drawing/2014/main" id="{8BE609DF-9591-8AFD-BE95-68737010D3DC}"/>
              </a:ext>
            </a:extLst>
          </p:cNvPr>
          <p:cNvSpPr txBox="1">
            <a:spLocks/>
          </p:cNvSpPr>
          <p:nvPr/>
        </p:nvSpPr>
        <p:spPr>
          <a:xfrm>
            <a:off x="100718" y="1556792"/>
            <a:ext cx="8784976" cy="3155705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GB" sz="1800" b="0" dirty="0" err="1">
                <a:solidFill>
                  <a:srgbClr val="000000"/>
                </a:solidFill>
              </a:rPr>
              <a:t>Miten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estää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oppilaita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hiljentämästä</a:t>
            </a:r>
            <a:r>
              <a:rPr lang="en-GB" sz="1800" b="0" dirty="0">
                <a:solidFill>
                  <a:srgbClr val="000000"/>
                </a:solidFill>
              </a:rPr>
              <a:t> tai </a:t>
            </a:r>
            <a:r>
              <a:rPr lang="en-GB" sz="1800" b="0" dirty="0" err="1">
                <a:solidFill>
                  <a:srgbClr val="000000"/>
                </a:solidFill>
              </a:rPr>
              <a:t>poistamasta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toisiaan</a:t>
            </a:r>
            <a:r>
              <a:rPr lang="en-GB" sz="1800" b="0" dirty="0">
                <a:solidFill>
                  <a:srgbClr val="000000"/>
                </a:solidFill>
              </a:rPr>
              <a:t> MS </a:t>
            </a:r>
            <a:r>
              <a:rPr lang="en-GB" sz="1800" b="0" dirty="0" err="1">
                <a:solidFill>
                  <a:srgbClr val="000000"/>
                </a:solidFill>
              </a:rPr>
              <a:t>Teamsissa</a:t>
            </a:r>
            <a:endParaRPr lang="en-GB" sz="1800" b="0" dirty="0">
              <a:solidFill>
                <a:srgbClr val="000000"/>
              </a:solidFill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1800" b="0" dirty="0" err="1">
                <a:solidFill>
                  <a:srgbClr val="000000"/>
                </a:solidFill>
              </a:rPr>
              <a:t>Vaihe</a:t>
            </a:r>
            <a:r>
              <a:rPr lang="en-GB" sz="1800" b="0" dirty="0">
                <a:solidFill>
                  <a:srgbClr val="000000"/>
                </a:solidFill>
              </a:rPr>
              <a:t> 1: </a:t>
            </a:r>
            <a:r>
              <a:rPr lang="en-GB" sz="1800" b="0" dirty="0" err="1">
                <a:solidFill>
                  <a:srgbClr val="000000"/>
                </a:solidFill>
              </a:rPr>
              <a:t>Ajoita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kokous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kalenterinäkymän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avulla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1800" b="0" dirty="0" err="1">
                <a:solidFill>
                  <a:srgbClr val="000000"/>
                </a:solidFill>
              </a:rPr>
              <a:t>Vaihe</a:t>
            </a:r>
            <a:r>
              <a:rPr lang="en-GB" sz="1800" b="0" dirty="0">
                <a:solidFill>
                  <a:srgbClr val="000000"/>
                </a:solidFill>
              </a:rPr>
              <a:t> 2: </a:t>
            </a:r>
            <a:r>
              <a:rPr lang="en-GB" sz="1800" b="0" dirty="0" err="1">
                <a:solidFill>
                  <a:srgbClr val="000000"/>
                </a:solidFill>
              </a:rPr>
              <a:t>Lisää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opiskelijat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kokouksen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osanottajiksi</a:t>
            </a:r>
            <a:r>
              <a:rPr lang="en-GB" sz="1800" b="0" dirty="0">
                <a:solidFill>
                  <a:srgbClr val="000000"/>
                </a:solidFill>
              </a:rPr>
              <a:t>. </a:t>
            </a:r>
            <a:r>
              <a:rPr lang="en-GB" sz="1800" b="0" dirty="0" err="1">
                <a:solidFill>
                  <a:srgbClr val="000000"/>
                </a:solidFill>
              </a:rPr>
              <a:t>Klikkaa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lähetä</a:t>
            </a:r>
            <a:r>
              <a:rPr lang="en-GB" sz="1800" b="0" dirty="0">
                <a:solidFill>
                  <a:srgbClr val="000000"/>
                </a:solidFill>
              </a:rPr>
              <a:t>.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1800" b="0" dirty="0" err="1">
                <a:solidFill>
                  <a:srgbClr val="000000"/>
                </a:solidFill>
              </a:rPr>
              <a:t>Avaa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tapaaminen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kalenterinäkymässä</a:t>
            </a:r>
            <a:r>
              <a:rPr lang="en-GB" sz="1800" b="0" dirty="0">
                <a:solidFill>
                  <a:srgbClr val="000000"/>
                </a:solidFill>
              </a:rPr>
              <a:t>. </a:t>
            </a:r>
            <a:r>
              <a:rPr lang="en-GB" sz="1800" b="0" dirty="0" err="1">
                <a:solidFill>
                  <a:srgbClr val="000000"/>
                </a:solidFill>
              </a:rPr>
              <a:t>Klikkaa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Tapaamisasetukset</a:t>
            </a:r>
            <a:r>
              <a:rPr lang="en-GB" sz="1800" b="0" dirty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1800" b="0" dirty="0" err="1">
                <a:solidFill>
                  <a:srgbClr val="000000"/>
                </a:solidFill>
              </a:rPr>
              <a:t>Kuka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voi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esittää</a:t>
            </a:r>
            <a:r>
              <a:rPr lang="en-GB" sz="1800" b="0" dirty="0">
                <a:solidFill>
                  <a:srgbClr val="000000"/>
                </a:solidFill>
              </a:rPr>
              <a:t>? </a:t>
            </a:r>
            <a:r>
              <a:rPr lang="en-GB" sz="1800" b="0" dirty="0" err="1">
                <a:solidFill>
                  <a:srgbClr val="000000"/>
                </a:solidFill>
              </a:rPr>
              <a:t>valitse</a:t>
            </a:r>
            <a:r>
              <a:rPr lang="en-GB" sz="1800" b="0" dirty="0">
                <a:solidFill>
                  <a:srgbClr val="000000"/>
                </a:solidFill>
              </a:rPr>
              <a:t> vain </a:t>
            </a:r>
            <a:r>
              <a:rPr lang="en-GB" sz="1800" b="0" dirty="0" err="1">
                <a:solidFill>
                  <a:srgbClr val="000000"/>
                </a:solidFill>
              </a:rPr>
              <a:t>minä</a:t>
            </a:r>
            <a:r>
              <a:rPr lang="en-GB" sz="1800" b="0" dirty="0">
                <a:solidFill>
                  <a:srgbClr val="000000"/>
                </a:solidFill>
              </a:rPr>
              <a:t> tai </a:t>
            </a:r>
            <a:r>
              <a:rPr lang="en-GB" sz="1800" b="0" dirty="0" err="1">
                <a:solidFill>
                  <a:srgbClr val="000000"/>
                </a:solidFill>
              </a:rPr>
              <a:t>valitse</a:t>
            </a:r>
            <a:r>
              <a:rPr lang="en-GB" sz="1800" b="0" dirty="0">
                <a:solidFill>
                  <a:srgbClr val="000000"/>
                </a:solidFill>
              </a:rPr>
              <a:t> vain </a:t>
            </a:r>
            <a:r>
              <a:rPr lang="en-GB" sz="1800" b="0" dirty="0" err="1">
                <a:solidFill>
                  <a:srgbClr val="000000"/>
                </a:solidFill>
              </a:rPr>
              <a:t>tietyt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opiskelijat</a:t>
            </a:r>
            <a:r>
              <a:rPr lang="en-GB" sz="1800" b="0" dirty="0">
                <a:solidFill>
                  <a:srgbClr val="000000"/>
                </a:solidFill>
              </a:rPr>
              <a:t>. </a:t>
            </a:r>
            <a:r>
              <a:rPr lang="en-GB" sz="1800" b="0" dirty="0" err="1">
                <a:solidFill>
                  <a:srgbClr val="000000"/>
                </a:solidFill>
              </a:rPr>
              <a:t>Klikkaa</a:t>
            </a:r>
            <a:r>
              <a:rPr lang="en-GB" sz="1800" b="0" dirty="0">
                <a:solidFill>
                  <a:srgbClr val="000000"/>
                </a:solidFill>
              </a:rPr>
              <a:t> </a:t>
            </a:r>
            <a:r>
              <a:rPr lang="en-GB" sz="1800" b="0" dirty="0" err="1">
                <a:solidFill>
                  <a:srgbClr val="000000"/>
                </a:solidFill>
              </a:rPr>
              <a:t>Tallenna</a:t>
            </a:r>
            <a:r>
              <a:rPr lang="en-GB" sz="1800" b="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36011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3110</TotalTime>
  <Words>323</Words>
  <Application>Microsoft Office PowerPoint</Application>
  <PresentationFormat>On-screen Show (4:3)</PresentationFormat>
  <Paragraphs>51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</vt:lpstr>
      <vt:lpstr>Arial Black</vt:lpstr>
      <vt:lpstr>Calibri</vt:lpstr>
      <vt:lpstr>Verdana</vt:lpstr>
      <vt:lpstr>Wingdings</vt:lpstr>
      <vt:lpstr>Základné</vt:lpstr>
      <vt:lpstr>Microsoft Teams opetuskäytössä </vt:lpstr>
      <vt:lpstr>MS Teams - yleiskatsaus</vt:lpstr>
      <vt:lpstr>Toimintoja</vt:lpstr>
      <vt:lpstr>Virtuaalisen luokkahuoneen luominen</vt:lpstr>
      <vt:lpstr>Teams videokokousten käyttäminen opiskelijoiden kanssa </vt:lpstr>
      <vt:lpstr>Tiimit, kanavat, välilehdet ja sovellukset</vt:lpstr>
      <vt:lpstr>Teams-kanavat</vt:lpstr>
      <vt:lpstr>Ideoita, miten hyödyntää videokokouksia opiskelijoiden kanssa </vt:lpstr>
      <vt:lpstr>Hyödyllisiä vinkkejä yksi </vt:lpstr>
      <vt:lpstr>Hyödyllisiä vinkkejä kaksi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Athanasios Christopoulos</cp:lastModifiedBy>
  <cp:revision>298</cp:revision>
  <cp:lastPrinted>2019-02-12T08:21:40Z</cp:lastPrinted>
  <dcterms:created xsi:type="dcterms:W3CDTF">2019-02-10T21:49:04Z</dcterms:created>
  <dcterms:modified xsi:type="dcterms:W3CDTF">2022-09-15T20:51:22Z</dcterms:modified>
</cp:coreProperties>
</file>