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7315200" cy="96012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5330A5"/>
    <a:srgbClr val="EF8E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495" autoAdjust="0"/>
    <p:restoredTop sz="73790" autoAdjust="0"/>
  </p:normalViewPr>
  <p:slideViewPr>
    <p:cSldViewPr>
      <p:cViewPr>
        <p:scale>
          <a:sx n="100" d="100"/>
          <a:sy n="100" d="100"/>
        </p:scale>
        <p:origin x="1752" y="4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9" d="100"/>
          <a:sy n="79" d="100"/>
        </p:scale>
        <p:origin x="3180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72E2F8-8C27-4303-A77C-E724F5C8016B}" type="datetimeFigureOut">
              <a:rPr lang="sk-SK" smtClean="0"/>
              <a:pPr/>
              <a:t>15. 9. 2022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17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17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7CD2E3-5BDB-44FE-995E-F2DCFA948423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080553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4143587" y="1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5F3F0D-312C-4AED-8EB4-1582FE5784D7}" type="datetimeFigureOut">
              <a:rPr lang="sk-SK" smtClean="0"/>
              <a:pPr/>
              <a:t>15. 9. 2022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731521" y="4560570"/>
            <a:ext cx="5852160" cy="432054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14993F-1191-4E28-A105-C8612743DD3B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28910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14993F-1191-4E28-A105-C8612743DD3B}" type="slidenum">
              <a:rPr lang="sk-SK" smtClean="0"/>
              <a:pPr/>
              <a:t>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473481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626915"/>
            <a:ext cx="7772400" cy="3173684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6000" cap="none" spc="-80" baseline="0">
                <a:solidFill>
                  <a:srgbClr val="FFC000"/>
                </a:solidFill>
              </a:defRPr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/>
              <a:t>Kliknutím upravte štýl predlohy podnadpisu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15. 9. 2022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rgbClr val="FFC000"/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rgbClr val="5330A5"/>
          </a:solidFill>
          <a:ln>
            <a:solidFill>
              <a:srgbClr val="5330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pic>
        <p:nvPicPr>
          <p:cNvPr id="11" name="Obraz 1">
            <a:extLst>
              <a:ext uri="{FF2B5EF4-FFF2-40B4-BE49-F238E27FC236}">
                <a16:creationId xmlns:a16="http://schemas.microsoft.com/office/drawing/2014/main" id="{E4468105-06B5-4679-A164-F7E5AAB071A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276103" y="223836"/>
            <a:ext cx="2064999" cy="11889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15. 9. 2022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124744"/>
            <a:ext cx="2057400" cy="5001419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15. 9. 2022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Arial "/>
              </a:defRPr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15. 9. 2022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7200" b="0" cap="none" spc="-80" baseline="0">
                <a:solidFill>
                  <a:srgbClr val="FFC000"/>
                </a:solidFill>
              </a:defRPr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15. 9. 2022</a:t>
            </a:fld>
            <a:endParaRPr lang="sk-SK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15. 9. 2022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sk-SK"/>
              <a:t>Upraviť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15. 9. 2022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none" baseline="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15. 9. 2022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15. 9. 2022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15. 9. 2022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/>
              <a:t>Kliknutím upravte štýl predlohy nadpisu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/>
              <a:t>Kliknutím na ikonu pridáte obrázok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15. 9. 2022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Autofit/>
          </a:bodyPr>
          <a:lstStyle>
            <a:lvl1pPr>
              <a:defRPr sz="24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sk-SK" dirty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CA76AC6C-1845-4AD9-86CE-459EC2905EDA}" type="datetimeFigureOut">
              <a:rPr lang="sk-SK" smtClean="0"/>
              <a:pPr/>
              <a:t>15. 9. 2022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rgbClr val="FF9933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rgbClr val="5330A5"/>
          </a:solidFill>
          <a:ln>
            <a:solidFill>
              <a:srgbClr val="5330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Obraz 1">
            <a:extLst>
              <a:ext uri="{FF2B5EF4-FFF2-40B4-BE49-F238E27FC236}">
                <a16:creationId xmlns:a16="http://schemas.microsoft.com/office/drawing/2014/main" id="{CFF2300B-5795-4089-A1A4-7F4A926A996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444021" y="242469"/>
            <a:ext cx="1927945" cy="11100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rgbClr val="FFC00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57158" y="2786058"/>
            <a:ext cx="8072494" cy="1297250"/>
          </a:xfrm>
        </p:spPr>
        <p:txBody>
          <a:bodyPr/>
          <a:lstStyle/>
          <a:p>
            <a:pPr algn="ctr"/>
            <a:r>
              <a:rPr lang="en-US" sz="400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Montserrat"/>
                <a:cs typeface="Calibri" panose="020F0502020204030204" pitchFamily="34" charset="0"/>
                <a:sym typeface="Montserrat"/>
              </a:rPr>
              <a:t>Microsoft Teams </a:t>
            </a:r>
            <a:r>
              <a:rPr lang="en-US" sz="4000" dirty="0" err="1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Montserrat"/>
                <a:cs typeface="Calibri" panose="020F0502020204030204" pitchFamily="34" charset="0"/>
                <a:sym typeface="Montserrat"/>
              </a:rPr>
              <a:t>opetuskäytössä</a:t>
            </a:r>
            <a:r>
              <a:rPr lang="en-US" sz="400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Montserrat"/>
                <a:cs typeface="Calibri" panose="020F0502020204030204" pitchFamily="34" charset="0"/>
                <a:sym typeface="Montserrat"/>
              </a:rPr>
              <a:t> 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42910" y="4000504"/>
            <a:ext cx="7283152" cy="576064"/>
          </a:xfrm>
        </p:spPr>
        <p:txBody>
          <a:bodyPr>
            <a:normAutofit/>
          </a:bodyPr>
          <a:lstStyle/>
          <a:p>
            <a:pPr algn="ctr"/>
            <a:r>
              <a:rPr lang="en-GB" dirty="0"/>
              <a:t> </a:t>
            </a:r>
          </a:p>
        </p:txBody>
      </p:sp>
      <p:pic>
        <p:nvPicPr>
          <p:cNvPr id="5" name="Obrázok 4">
            <a:extLst>
              <a:ext uri="{FF2B5EF4-FFF2-40B4-BE49-F238E27FC236}">
                <a16:creationId xmlns:a16="http://schemas.microsoft.com/office/drawing/2014/main" id="{18DE5815-B6F5-4B90-A312-30FA0020A4D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44" y="285728"/>
            <a:ext cx="1928826" cy="549715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577A28BE-81F8-47BC-AF9B-227AEE2932BD}"/>
              </a:ext>
            </a:extLst>
          </p:cNvPr>
          <p:cNvSpPr/>
          <p:nvPr/>
        </p:nvSpPr>
        <p:spPr>
          <a:xfrm>
            <a:off x="214282" y="785795"/>
            <a:ext cx="363763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b="1" cap="small" dirty="0">
                <a:solidFill>
                  <a:srgbClr val="FFC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2020-1-UK01-KA201-079177</a:t>
            </a:r>
            <a:endParaRPr lang="en-GB" sz="1000" dirty="0">
              <a:solidFill>
                <a:schemeClr val="tx2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14293BA-587F-487F-AFB8-C156BDE7446B}"/>
              </a:ext>
            </a:extLst>
          </p:cNvPr>
          <p:cNvSpPr/>
          <p:nvPr/>
        </p:nvSpPr>
        <p:spPr>
          <a:xfrm>
            <a:off x="500034" y="6286520"/>
            <a:ext cx="810177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err="1">
                <a:solidFill>
                  <a:srgbClr val="EF8E7B"/>
                </a:solidFill>
              </a:rPr>
              <a:t>Sosiaalisten</a:t>
            </a:r>
            <a:r>
              <a:rPr lang="en-US" dirty="0">
                <a:solidFill>
                  <a:srgbClr val="EF8E7B"/>
                </a:solidFill>
              </a:rPr>
              <a:t> </a:t>
            </a:r>
            <a:r>
              <a:rPr lang="en-US" dirty="0" err="1">
                <a:solidFill>
                  <a:srgbClr val="EF8E7B"/>
                </a:solidFill>
              </a:rPr>
              <a:t>verkostojen</a:t>
            </a:r>
            <a:r>
              <a:rPr lang="en-US" dirty="0">
                <a:solidFill>
                  <a:srgbClr val="EF8E7B"/>
                </a:solidFill>
              </a:rPr>
              <a:t> </a:t>
            </a:r>
            <a:r>
              <a:rPr lang="en-US" dirty="0" err="1">
                <a:solidFill>
                  <a:srgbClr val="EF8E7B"/>
                </a:solidFill>
              </a:rPr>
              <a:t>hyödyntäminen</a:t>
            </a:r>
            <a:r>
              <a:rPr lang="en-US" dirty="0">
                <a:solidFill>
                  <a:srgbClr val="EF8E7B"/>
                </a:solidFill>
              </a:rPr>
              <a:t> </a:t>
            </a:r>
            <a:r>
              <a:rPr lang="en-US" dirty="0" err="1">
                <a:solidFill>
                  <a:srgbClr val="EF8E7B"/>
                </a:solidFill>
              </a:rPr>
              <a:t>opetuksessa</a:t>
            </a:r>
            <a:endParaRPr lang="en-US" dirty="0">
              <a:solidFill>
                <a:srgbClr val="EF8E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79974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718" y="86826"/>
            <a:ext cx="6415498" cy="1038944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Hyödyllisiä</a:t>
            </a:r>
            <a:r>
              <a:rPr lang="en-US" dirty="0"/>
              <a:t> </a:t>
            </a:r>
            <a:r>
              <a:rPr lang="en-US" dirty="0" err="1"/>
              <a:t>vinkkejä</a:t>
            </a:r>
            <a:r>
              <a:rPr lang="en-US" dirty="0"/>
              <a:t> </a:t>
            </a:r>
            <a:r>
              <a:rPr lang="en-US" dirty="0" err="1"/>
              <a:t>kaksi</a:t>
            </a:r>
            <a:endParaRPr lang="en-US" dirty="0"/>
          </a:p>
        </p:txBody>
      </p:sp>
      <p:sp>
        <p:nvSpPr>
          <p:cNvPr id="7" name="Shape 184">
            <a:extLst>
              <a:ext uri="{FF2B5EF4-FFF2-40B4-BE49-F238E27FC236}">
                <a16:creationId xmlns:a16="http://schemas.microsoft.com/office/drawing/2014/main" id="{8BE609DF-9591-8AFD-BE95-68737010D3DC}"/>
              </a:ext>
            </a:extLst>
          </p:cNvPr>
          <p:cNvSpPr txBox="1">
            <a:spLocks/>
          </p:cNvSpPr>
          <p:nvPr/>
        </p:nvSpPr>
        <p:spPr>
          <a:xfrm>
            <a:off x="100718" y="1454426"/>
            <a:ext cx="8784976" cy="1512179"/>
          </a:xfrm>
          <a:prstGeom prst="rect">
            <a:avLst/>
          </a:prstGeom>
        </p:spPr>
        <p:txBody>
          <a:bodyPr vert="horz" wrap="square" lIns="91425" tIns="91425" rIns="91425" bIns="91425" rtlCol="0" anchor="t" anchorCtr="0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GB" sz="1800" b="0" dirty="0" err="1">
                <a:solidFill>
                  <a:srgbClr val="000000"/>
                </a:solidFill>
              </a:rPr>
              <a:t>Merkitse</a:t>
            </a:r>
            <a:r>
              <a:rPr lang="en-GB" sz="1800" b="0" dirty="0">
                <a:solidFill>
                  <a:srgbClr val="000000"/>
                </a:solidFill>
              </a:rPr>
              <a:t> </a:t>
            </a:r>
            <a:r>
              <a:rPr lang="en-GB" sz="1800" b="0" dirty="0" err="1">
                <a:solidFill>
                  <a:srgbClr val="000000"/>
                </a:solidFill>
              </a:rPr>
              <a:t>ilmoitus</a:t>
            </a:r>
            <a:r>
              <a:rPr lang="en-GB" sz="1800" b="0" dirty="0">
                <a:solidFill>
                  <a:srgbClr val="000000"/>
                </a:solidFill>
              </a:rPr>
              <a:t> </a:t>
            </a:r>
            <a:r>
              <a:rPr lang="en-GB" sz="1800" b="0" dirty="0" err="1">
                <a:solidFill>
                  <a:srgbClr val="000000"/>
                </a:solidFill>
              </a:rPr>
              <a:t>tärkeäksi</a:t>
            </a:r>
            <a:r>
              <a:rPr lang="en-GB" sz="1800" b="0" dirty="0">
                <a:solidFill>
                  <a:srgbClr val="000000"/>
                </a:solidFill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GB" sz="1800" b="0" dirty="0" err="1"/>
              <a:t>Klikkaa</a:t>
            </a:r>
            <a:r>
              <a:rPr lang="en-GB" sz="1800" b="0" dirty="0"/>
              <a:t> </a:t>
            </a:r>
            <a:r>
              <a:rPr lang="en-GB" sz="1800" b="0" dirty="0" err="1"/>
              <a:t>minkä</a:t>
            </a:r>
            <a:r>
              <a:rPr lang="en-GB" sz="1800" b="0" dirty="0"/>
              <a:t> </a:t>
            </a:r>
            <a:r>
              <a:rPr lang="en-GB" sz="1800" b="0" dirty="0" err="1"/>
              <a:t>tahansa</a:t>
            </a:r>
            <a:r>
              <a:rPr lang="en-GB" sz="1800" b="0" dirty="0"/>
              <a:t> </a:t>
            </a:r>
            <a:r>
              <a:rPr lang="en-GB" sz="1800" b="0" dirty="0" err="1"/>
              <a:t>kanavan</a:t>
            </a:r>
            <a:r>
              <a:rPr lang="en-GB" sz="1800" b="0" dirty="0"/>
              <a:t> </a:t>
            </a:r>
            <a:r>
              <a:rPr lang="en-GB" sz="1800" b="0" dirty="0" err="1"/>
              <a:t>julkaisuosiossa</a:t>
            </a:r>
            <a:r>
              <a:rPr lang="en-GB" sz="1800" b="0" dirty="0"/>
              <a:t> A-</a:t>
            </a:r>
            <a:r>
              <a:rPr lang="en-GB" sz="1800" b="0" dirty="0" err="1"/>
              <a:t>ikonia</a:t>
            </a:r>
            <a:r>
              <a:rPr lang="en-GB" sz="1800" b="0" dirty="0"/>
              <a:t>. </a:t>
            </a:r>
            <a:r>
              <a:rPr lang="en-GB" sz="1800" b="0" dirty="0" err="1"/>
              <a:t>Valitse</a:t>
            </a:r>
            <a:r>
              <a:rPr lang="en-GB" sz="1800" b="0" dirty="0"/>
              <a:t> </a:t>
            </a:r>
            <a:r>
              <a:rPr lang="en-GB" sz="1800" b="0" dirty="0" err="1"/>
              <a:t>sitten</a:t>
            </a:r>
            <a:r>
              <a:rPr lang="en-GB" sz="1800" b="0" dirty="0"/>
              <a:t> </a:t>
            </a:r>
            <a:r>
              <a:rPr lang="en-GB" sz="1800" b="0" dirty="0" err="1"/>
              <a:t>alavalikosta</a:t>
            </a:r>
            <a:r>
              <a:rPr lang="en-GB" sz="1800" b="0" dirty="0"/>
              <a:t> </a:t>
            </a:r>
            <a:r>
              <a:rPr lang="en-GB" sz="1800" b="0" dirty="0" err="1"/>
              <a:t>Ilmoitus</a:t>
            </a:r>
            <a:r>
              <a:rPr lang="en-GB" sz="1800" b="0" dirty="0"/>
              <a:t>. </a:t>
            </a:r>
            <a:endParaRPr lang="en-GB" sz="3000" i="1" dirty="0">
              <a:solidFill>
                <a:srgbClr val="000000"/>
              </a:solidFill>
            </a:endParaRPr>
          </a:p>
        </p:txBody>
      </p:sp>
      <p:pic>
        <p:nvPicPr>
          <p:cNvPr id="4" name="Picture 3" descr="Graphical user interface, text, application, email&#10;&#10;Description automatically generated">
            <a:extLst>
              <a:ext uri="{FF2B5EF4-FFF2-40B4-BE49-F238E27FC236}">
                <a16:creationId xmlns:a16="http://schemas.microsoft.com/office/drawing/2014/main" id="{BB9F5590-7FFE-C1B3-D80C-D57D564F10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3284984"/>
            <a:ext cx="7913895" cy="3072313"/>
          </a:xfrm>
          <a:prstGeom prst="rect">
            <a:avLst/>
          </a:prstGeom>
        </p:spPr>
      </p:pic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D27807D0-454E-D23A-F6BF-677746C80D37}"/>
              </a:ext>
            </a:extLst>
          </p:cNvPr>
          <p:cNvCxnSpPr>
            <a:cxnSpLocks/>
          </p:cNvCxnSpPr>
          <p:nvPr/>
        </p:nvCxnSpPr>
        <p:spPr>
          <a:xfrm flipH="1">
            <a:off x="1187625" y="5637218"/>
            <a:ext cx="759220" cy="397483"/>
          </a:xfrm>
          <a:prstGeom prst="straightConnector1">
            <a:avLst/>
          </a:prstGeom>
          <a:ln w="508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47781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404664"/>
            <a:ext cx="6408712" cy="750912"/>
          </a:xfrm>
        </p:spPr>
        <p:txBody>
          <a:bodyPr/>
          <a:lstStyle/>
          <a:p>
            <a:r>
              <a:rPr lang="en-US" dirty="0"/>
              <a:t>MS Teams - </a:t>
            </a:r>
            <a:r>
              <a:rPr lang="en-US" dirty="0" err="1"/>
              <a:t>yleiskatsaus</a:t>
            </a:r>
            <a:endParaRPr lang="en-US" dirty="0"/>
          </a:p>
        </p:txBody>
      </p:sp>
      <p:sp>
        <p:nvSpPr>
          <p:cNvPr id="7" name="Shape 184">
            <a:extLst>
              <a:ext uri="{FF2B5EF4-FFF2-40B4-BE49-F238E27FC236}">
                <a16:creationId xmlns:a16="http://schemas.microsoft.com/office/drawing/2014/main" id="{8BE609DF-9591-8AFD-BE95-68737010D3DC}"/>
              </a:ext>
            </a:extLst>
          </p:cNvPr>
          <p:cNvSpPr txBox="1">
            <a:spLocks/>
          </p:cNvSpPr>
          <p:nvPr/>
        </p:nvSpPr>
        <p:spPr>
          <a:xfrm>
            <a:off x="107504" y="1916832"/>
            <a:ext cx="8784976" cy="2672496"/>
          </a:xfrm>
          <a:prstGeom prst="rect">
            <a:avLst/>
          </a:prstGeom>
        </p:spPr>
        <p:txBody>
          <a:bodyPr vert="horz" wrap="square" lIns="91425" tIns="91425" rIns="91425" bIns="91425" rtlCol="0" anchor="t" anchorCtr="0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itchFamily="2" charset="2"/>
              <a:buChar char="Ø"/>
            </a:pPr>
            <a:r>
              <a:rPr lang="en-GB" sz="1800" b="0" dirty="0">
                <a:solidFill>
                  <a:srgbClr val="000000"/>
                </a:solidFill>
              </a:rPr>
              <a:t>Microsoft Teams on Skype for Business –</a:t>
            </a:r>
            <a:r>
              <a:rPr lang="en-GB" sz="1800" b="0" dirty="0" err="1">
                <a:solidFill>
                  <a:srgbClr val="000000"/>
                </a:solidFill>
              </a:rPr>
              <a:t>ohjelmiston</a:t>
            </a:r>
            <a:r>
              <a:rPr lang="en-GB" sz="1800" b="0" dirty="0">
                <a:solidFill>
                  <a:srgbClr val="000000"/>
                </a:solidFill>
              </a:rPr>
              <a:t> </a:t>
            </a:r>
            <a:r>
              <a:rPr lang="en-GB" sz="1800" b="0" dirty="0" err="1">
                <a:solidFill>
                  <a:srgbClr val="000000"/>
                </a:solidFill>
              </a:rPr>
              <a:t>korvaaja</a:t>
            </a:r>
            <a:endParaRPr lang="en-GB" sz="1800" b="0" dirty="0">
              <a:solidFill>
                <a:srgbClr val="000000"/>
              </a:solidFill>
            </a:endParaRPr>
          </a:p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itchFamily="2" charset="2"/>
              <a:buChar char="Ø"/>
            </a:pPr>
            <a:r>
              <a:rPr lang="en-GB" sz="1800" b="0" dirty="0">
                <a:solidFill>
                  <a:srgbClr val="000000"/>
                </a:solidFill>
              </a:rPr>
              <a:t>Microsoft </a:t>
            </a:r>
            <a:r>
              <a:rPr lang="en-GB" sz="1800" b="0" dirty="0" err="1">
                <a:solidFill>
                  <a:srgbClr val="000000"/>
                </a:solidFill>
              </a:rPr>
              <a:t>lanseerasi</a:t>
            </a:r>
            <a:r>
              <a:rPr lang="en-GB" sz="1800" b="0" dirty="0">
                <a:solidFill>
                  <a:srgbClr val="000000"/>
                </a:solidFill>
              </a:rPr>
              <a:t> Teams-</a:t>
            </a:r>
            <a:r>
              <a:rPr lang="en-GB" sz="1800" b="0" dirty="0" err="1">
                <a:solidFill>
                  <a:srgbClr val="000000"/>
                </a:solidFill>
              </a:rPr>
              <a:t>palvelun</a:t>
            </a:r>
            <a:r>
              <a:rPr lang="en-GB" sz="1800" b="0" dirty="0">
                <a:solidFill>
                  <a:srgbClr val="000000"/>
                </a:solidFill>
              </a:rPr>
              <a:t> </a:t>
            </a:r>
            <a:r>
              <a:rPr lang="en-GB" sz="1800" b="0" dirty="0" err="1">
                <a:solidFill>
                  <a:srgbClr val="000000"/>
                </a:solidFill>
              </a:rPr>
              <a:t>maailmanlaajuisesti</a:t>
            </a:r>
            <a:r>
              <a:rPr lang="en-GB" sz="1800" b="0" dirty="0">
                <a:solidFill>
                  <a:srgbClr val="000000"/>
                </a:solidFill>
              </a:rPr>
              <a:t> 14. </a:t>
            </a:r>
            <a:r>
              <a:rPr lang="en-GB" sz="1800" b="0" dirty="0" err="1">
                <a:solidFill>
                  <a:srgbClr val="000000"/>
                </a:solidFill>
              </a:rPr>
              <a:t>maaliskuuta</a:t>
            </a:r>
            <a:r>
              <a:rPr lang="en-GB" sz="1800" b="0" dirty="0">
                <a:solidFill>
                  <a:srgbClr val="000000"/>
                </a:solidFill>
              </a:rPr>
              <a:t> 2017</a:t>
            </a:r>
          </a:p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itchFamily="2" charset="2"/>
              <a:buChar char="Ø"/>
            </a:pPr>
            <a:r>
              <a:rPr lang="en-GB" sz="1800" b="0" dirty="0">
                <a:solidFill>
                  <a:srgbClr val="000000"/>
                </a:solidFill>
              </a:rPr>
              <a:t>Microsoft </a:t>
            </a:r>
            <a:r>
              <a:rPr lang="en-GB" sz="1800" b="0" dirty="0" err="1">
                <a:solidFill>
                  <a:srgbClr val="000000"/>
                </a:solidFill>
              </a:rPr>
              <a:t>kertoi</a:t>
            </a:r>
            <a:r>
              <a:rPr lang="en-GB" sz="1800" b="0" dirty="0">
                <a:solidFill>
                  <a:srgbClr val="000000"/>
                </a:solidFill>
              </a:rPr>
              <a:t>, </a:t>
            </a:r>
            <a:r>
              <a:rPr lang="en-GB" sz="1800" b="0" dirty="0" err="1">
                <a:solidFill>
                  <a:srgbClr val="000000"/>
                </a:solidFill>
              </a:rPr>
              <a:t>että</a:t>
            </a:r>
            <a:r>
              <a:rPr lang="en-GB" sz="1800" b="0" dirty="0">
                <a:solidFill>
                  <a:srgbClr val="000000"/>
                </a:solidFill>
              </a:rPr>
              <a:t> </a:t>
            </a:r>
            <a:r>
              <a:rPr lang="en-GB" sz="1800" b="0" dirty="0" err="1">
                <a:solidFill>
                  <a:srgbClr val="000000"/>
                </a:solidFill>
              </a:rPr>
              <a:t>huhtikuuhun</a:t>
            </a:r>
            <a:r>
              <a:rPr lang="en-GB" sz="1800" b="0" dirty="0">
                <a:solidFill>
                  <a:srgbClr val="000000"/>
                </a:solidFill>
              </a:rPr>
              <a:t> 2020 </a:t>
            </a:r>
            <a:r>
              <a:rPr lang="en-GB" sz="1800" b="0" dirty="0" err="1">
                <a:solidFill>
                  <a:srgbClr val="000000"/>
                </a:solidFill>
              </a:rPr>
              <a:t>mennessä</a:t>
            </a:r>
            <a:r>
              <a:rPr lang="en-GB" sz="1800" b="0" dirty="0">
                <a:solidFill>
                  <a:srgbClr val="000000"/>
                </a:solidFill>
              </a:rPr>
              <a:t> Microsoft </a:t>
            </a:r>
            <a:r>
              <a:rPr lang="en-GB" sz="1800" b="0" dirty="0" err="1">
                <a:solidFill>
                  <a:srgbClr val="000000"/>
                </a:solidFill>
              </a:rPr>
              <a:t>Teamsilla</a:t>
            </a:r>
            <a:r>
              <a:rPr lang="en-GB" sz="1800" b="0" dirty="0">
                <a:solidFill>
                  <a:srgbClr val="000000"/>
                </a:solidFill>
              </a:rPr>
              <a:t> </a:t>
            </a:r>
            <a:r>
              <a:rPr lang="en-GB" sz="1800" b="0" dirty="0" err="1">
                <a:solidFill>
                  <a:srgbClr val="000000"/>
                </a:solidFill>
              </a:rPr>
              <a:t>oli</a:t>
            </a:r>
            <a:r>
              <a:rPr lang="en-GB" sz="1800" b="0" dirty="0">
                <a:solidFill>
                  <a:srgbClr val="000000"/>
                </a:solidFill>
              </a:rPr>
              <a:t> </a:t>
            </a:r>
            <a:r>
              <a:rPr lang="en-GB" sz="1800" b="0" dirty="0" err="1">
                <a:solidFill>
                  <a:srgbClr val="000000"/>
                </a:solidFill>
              </a:rPr>
              <a:t>jopa</a:t>
            </a:r>
            <a:r>
              <a:rPr lang="en-GB" sz="1800" b="0" dirty="0">
                <a:solidFill>
                  <a:srgbClr val="000000"/>
                </a:solidFill>
              </a:rPr>
              <a:t> 75 </a:t>
            </a:r>
            <a:r>
              <a:rPr lang="en-GB" sz="1800" b="0" dirty="0" err="1">
                <a:solidFill>
                  <a:srgbClr val="000000"/>
                </a:solidFill>
              </a:rPr>
              <a:t>miljoonaa</a:t>
            </a:r>
            <a:r>
              <a:rPr lang="en-GB" sz="1800" b="0" dirty="0">
                <a:solidFill>
                  <a:srgbClr val="000000"/>
                </a:solidFill>
              </a:rPr>
              <a:t> </a:t>
            </a:r>
            <a:r>
              <a:rPr lang="en-GB" sz="1800" b="0" dirty="0" err="1">
                <a:solidFill>
                  <a:srgbClr val="000000"/>
                </a:solidFill>
              </a:rPr>
              <a:t>päivittäistä</a:t>
            </a:r>
            <a:r>
              <a:rPr lang="en-GB" sz="1800" b="0" dirty="0">
                <a:solidFill>
                  <a:srgbClr val="000000"/>
                </a:solidFill>
              </a:rPr>
              <a:t> </a:t>
            </a:r>
            <a:r>
              <a:rPr lang="en-GB" sz="1800" b="0" dirty="0" err="1">
                <a:solidFill>
                  <a:srgbClr val="000000"/>
                </a:solidFill>
              </a:rPr>
              <a:t>käyttäjää</a:t>
            </a:r>
            <a:r>
              <a:rPr lang="en-GB" sz="1800" b="0" dirty="0">
                <a:solidFill>
                  <a:srgbClr val="000000"/>
                </a:solidFill>
              </a:rPr>
              <a:t>, </a:t>
            </a:r>
            <a:r>
              <a:rPr lang="en-GB" sz="1800" b="0" dirty="0" err="1">
                <a:solidFill>
                  <a:srgbClr val="000000"/>
                </a:solidFill>
              </a:rPr>
              <a:t>mikä</a:t>
            </a:r>
            <a:r>
              <a:rPr lang="en-GB" sz="1800" b="0" dirty="0">
                <a:solidFill>
                  <a:srgbClr val="000000"/>
                </a:solidFill>
              </a:rPr>
              <a:t> </a:t>
            </a:r>
            <a:r>
              <a:rPr lang="en-GB" sz="1800" b="0" dirty="0" err="1">
                <a:solidFill>
                  <a:srgbClr val="000000"/>
                </a:solidFill>
              </a:rPr>
              <a:t>osittain</a:t>
            </a:r>
            <a:r>
              <a:rPr lang="en-GB" sz="1800" b="0" dirty="0">
                <a:solidFill>
                  <a:srgbClr val="000000"/>
                </a:solidFill>
              </a:rPr>
              <a:t> </a:t>
            </a:r>
            <a:r>
              <a:rPr lang="en-GB" sz="1800" b="0" dirty="0" err="1">
                <a:solidFill>
                  <a:srgbClr val="000000"/>
                </a:solidFill>
              </a:rPr>
              <a:t>johtui</a:t>
            </a:r>
            <a:r>
              <a:rPr lang="en-GB" sz="1800" b="0" dirty="0">
                <a:solidFill>
                  <a:srgbClr val="000000"/>
                </a:solidFill>
              </a:rPr>
              <a:t> COVID-19 -</a:t>
            </a:r>
            <a:r>
              <a:rPr lang="en-GB" sz="1800" b="0" dirty="0" err="1">
                <a:solidFill>
                  <a:srgbClr val="000000"/>
                </a:solidFill>
              </a:rPr>
              <a:t>pandemiasta</a:t>
            </a:r>
            <a:r>
              <a:rPr lang="en-GB" sz="1800" b="0" dirty="0">
                <a:solidFill>
                  <a:srgbClr val="000000"/>
                </a:solidFill>
              </a:rPr>
              <a:t>.</a:t>
            </a:r>
          </a:p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itchFamily="2" charset="2"/>
              <a:buChar char="Ø"/>
            </a:pPr>
            <a:r>
              <a:rPr lang="en-GB" sz="1800" b="0" dirty="0" err="1">
                <a:solidFill>
                  <a:srgbClr val="000000"/>
                </a:solidFill>
              </a:rPr>
              <a:t>Osa</a:t>
            </a:r>
            <a:r>
              <a:rPr lang="en-GB" sz="1800" b="0" dirty="0">
                <a:solidFill>
                  <a:srgbClr val="000000"/>
                </a:solidFill>
              </a:rPr>
              <a:t> Microsoft Office 365:a</a:t>
            </a:r>
          </a:p>
        </p:txBody>
      </p:sp>
    </p:spTree>
    <p:extLst>
      <p:ext uri="{BB962C8B-B14F-4D97-AF65-F5344CB8AC3E}">
        <p14:creationId xmlns:p14="http://schemas.microsoft.com/office/powerpoint/2010/main" val="8195289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1000" y="476672"/>
            <a:ext cx="5791200" cy="678904"/>
          </a:xfrm>
        </p:spPr>
        <p:txBody>
          <a:bodyPr/>
          <a:lstStyle/>
          <a:p>
            <a:r>
              <a:rPr lang="en-US" dirty="0" err="1"/>
              <a:t>Toimintoja</a:t>
            </a:r>
            <a:endParaRPr lang="en-US" dirty="0"/>
          </a:p>
        </p:txBody>
      </p:sp>
      <p:sp>
        <p:nvSpPr>
          <p:cNvPr id="7" name="Shape 184">
            <a:extLst>
              <a:ext uri="{FF2B5EF4-FFF2-40B4-BE49-F238E27FC236}">
                <a16:creationId xmlns:a16="http://schemas.microsoft.com/office/drawing/2014/main" id="{8BE609DF-9591-8AFD-BE95-68737010D3DC}"/>
              </a:ext>
            </a:extLst>
          </p:cNvPr>
          <p:cNvSpPr txBox="1">
            <a:spLocks/>
          </p:cNvSpPr>
          <p:nvPr/>
        </p:nvSpPr>
        <p:spPr>
          <a:xfrm>
            <a:off x="107504" y="1556792"/>
            <a:ext cx="8784976" cy="2040528"/>
          </a:xfrm>
          <a:prstGeom prst="rect">
            <a:avLst/>
          </a:prstGeom>
        </p:spPr>
        <p:txBody>
          <a:bodyPr vert="horz" wrap="square" lIns="91425" tIns="91425" rIns="91425" bIns="91425" rtlCol="0" anchor="t" anchorCtr="0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Wingdings" panose="05000000000000000000" pitchFamily="2" charset="2"/>
              <a:buChar char="ü"/>
            </a:pPr>
            <a:r>
              <a:rPr lang="en-GB" sz="1800" b="0" dirty="0" err="1">
                <a:solidFill>
                  <a:srgbClr val="000000"/>
                </a:solidFill>
              </a:rPr>
              <a:t>Tiimit</a:t>
            </a:r>
            <a:r>
              <a:rPr lang="en-GB" sz="1800" b="0" dirty="0">
                <a:solidFill>
                  <a:srgbClr val="000000"/>
                </a:solidFill>
              </a:rPr>
              <a:t>: </a:t>
            </a:r>
            <a:r>
              <a:rPr lang="en-GB" sz="1800" b="0" dirty="0" err="1">
                <a:solidFill>
                  <a:srgbClr val="000000"/>
                </a:solidFill>
              </a:rPr>
              <a:t>Yhteisöt</a:t>
            </a:r>
            <a:r>
              <a:rPr lang="en-GB" sz="1800" b="0" dirty="0">
                <a:solidFill>
                  <a:srgbClr val="000000"/>
                </a:solidFill>
              </a:rPr>
              <a:t>, </a:t>
            </a:r>
            <a:r>
              <a:rPr lang="en-GB" sz="1800" b="0" dirty="0" err="1">
                <a:solidFill>
                  <a:srgbClr val="000000"/>
                </a:solidFill>
              </a:rPr>
              <a:t>ryhmät</a:t>
            </a:r>
            <a:r>
              <a:rPr lang="en-GB" sz="1800" b="0" dirty="0">
                <a:solidFill>
                  <a:srgbClr val="000000"/>
                </a:solidFill>
              </a:rPr>
              <a:t> ja </a:t>
            </a:r>
            <a:r>
              <a:rPr lang="en-GB" sz="1800" b="0" dirty="0" err="1">
                <a:solidFill>
                  <a:srgbClr val="000000"/>
                </a:solidFill>
              </a:rPr>
              <a:t>työryhmät</a:t>
            </a:r>
            <a:r>
              <a:rPr lang="en-GB" sz="1800" b="0" dirty="0">
                <a:solidFill>
                  <a:srgbClr val="000000"/>
                </a:solidFill>
              </a:rPr>
              <a:t> </a:t>
            </a:r>
            <a:r>
              <a:rPr lang="en-GB" sz="1800" b="0" dirty="0" err="1">
                <a:solidFill>
                  <a:srgbClr val="000000"/>
                </a:solidFill>
              </a:rPr>
              <a:t>voivat</a:t>
            </a:r>
            <a:r>
              <a:rPr lang="en-GB" sz="1800" b="0" dirty="0">
                <a:solidFill>
                  <a:srgbClr val="000000"/>
                </a:solidFill>
              </a:rPr>
              <a:t> </a:t>
            </a:r>
            <a:r>
              <a:rPr lang="en-GB" sz="1800" b="0" dirty="0" err="1">
                <a:solidFill>
                  <a:srgbClr val="000000"/>
                </a:solidFill>
              </a:rPr>
              <a:t>liittyä</a:t>
            </a:r>
            <a:r>
              <a:rPr lang="en-GB" sz="1800" b="0" dirty="0">
                <a:solidFill>
                  <a:srgbClr val="000000"/>
                </a:solidFill>
              </a:rPr>
              <a:t> </a:t>
            </a:r>
            <a:r>
              <a:rPr lang="en-GB" sz="1800" b="0" dirty="0" err="1">
                <a:solidFill>
                  <a:srgbClr val="000000"/>
                </a:solidFill>
              </a:rPr>
              <a:t>Tiimeihin</a:t>
            </a:r>
            <a:r>
              <a:rPr lang="en-GB" sz="1800" b="0" dirty="0">
                <a:solidFill>
                  <a:srgbClr val="000000"/>
                </a:solidFill>
              </a:rPr>
              <a:t> </a:t>
            </a:r>
            <a:r>
              <a:rPr lang="en-GB" sz="1800" b="0" dirty="0" err="1">
                <a:solidFill>
                  <a:srgbClr val="000000"/>
                </a:solidFill>
              </a:rPr>
              <a:t>erityisen</a:t>
            </a:r>
            <a:r>
              <a:rPr lang="en-GB" sz="1800" b="0" dirty="0">
                <a:solidFill>
                  <a:srgbClr val="000000"/>
                </a:solidFill>
              </a:rPr>
              <a:t> URL-</a:t>
            </a:r>
            <a:r>
              <a:rPr lang="en-GB" sz="1800" b="0" dirty="0" err="1">
                <a:solidFill>
                  <a:srgbClr val="000000"/>
                </a:solidFill>
              </a:rPr>
              <a:t>linkin</a:t>
            </a:r>
            <a:r>
              <a:rPr lang="en-GB" sz="1800" b="0" dirty="0">
                <a:solidFill>
                  <a:srgbClr val="000000"/>
                </a:solidFill>
              </a:rPr>
              <a:t> tai </a:t>
            </a:r>
            <a:r>
              <a:rPr lang="en-GB" sz="1800" b="0" dirty="0" err="1">
                <a:solidFill>
                  <a:srgbClr val="000000"/>
                </a:solidFill>
              </a:rPr>
              <a:t>kutsun</a:t>
            </a:r>
            <a:r>
              <a:rPr lang="en-GB" sz="1800" b="0" dirty="0">
                <a:solidFill>
                  <a:srgbClr val="000000"/>
                </a:solidFill>
              </a:rPr>
              <a:t> </a:t>
            </a:r>
            <a:r>
              <a:rPr lang="en-GB" sz="1800" b="0" dirty="0" err="1">
                <a:solidFill>
                  <a:srgbClr val="000000"/>
                </a:solidFill>
              </a:rPr>
              <a:t>kautta</a:t>
            </a:r>
            <a:r>
              <a:rPr lang="en-GB" sz="1800" b="0" dirty="0">
                <a:solidFill>
                  <a:srgbClr val="000000"/>
                </a:solidFill>
              </a:rPr>
              <a:t>. 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en-GB" sz="1800" b="0" dirty="0" err="1">
                <a:solidFill>
                  <a:srgbClr val="000000"/>
                </a:solidFill>
              </a:rPr>
              <a:t>Pikaviestit</a:t>
            </a:r>
            <a:r>
              <a:rPr lang="en-GB" sz="1800" b="0" dirty="0">
                <a:solidFill>
                  <a:srgbClr val="000000"/>
                </a:solidFill>
              </a:rPr>
              <a:t>: </a:t>
            </a:r>
            <a:r>
              <a:rPr lang="en-GB" sz="1800" b="0" dirty="0" err="1">
                <a:solidFill>
                  <a:srgbClr val="000000"/>
                </a:solidFill>
              </a:rPr>
              <a:t>Yksityisviestit</a:t>
            </a:r>
            <a:r>
              <a:rPr lang="en-GB" sz="1800" b="0" dirty="0">
                <a:solidFill>
                  <a:srgbClr val="000000"/>
                </a:solidFill>
              </a:rPr>
              <a:t> </a:t>
            </a:r>
            <a:r>
              <a:rPr lang="en-GB" sz="1800" b="0" dirty="0" err="1">
                <a:solidFill>
                  <a:srgbClr val="000000"/>
                </a:solidFill>
              </a:rPr>
              <a:t>ja</a:t>
            </a:r>
            <a:r>
              <a:rPr lang="en-GB" sz="1800" b="0" dirty="0">
                <a:solidFill>
                  <a:srgbClr val="000000"/>
                </a:solidFill>
              </a:rPr>
              <a:t> </a:t>
            </a:r>
            <a:r>
              <a:rPr lang="en-GB" sz="1800" b="0" dirty="0" err="1">
                <a:solidFill>
                  <a:srgbClr val="000000"/>
                </a:solidFill>
              </a:rPr>
              <a:t>kanavan</a:t>
            </a:r>
            <a:r>
              <a:rPr lang="en-GB" sz="1800" b="0" dirty="0">
                <a:solidFill>
                  <a:srgbClr val="000000"/>
                </a:solidFill>
              </a:rPr>
              <a:t> </a:t>
            </a:r>
            <a:r>
              <a:rPr lang="en-GB" sz="1800" b="0" dirty="0" err="1">
                <a:solidFill>
                  <a:srgbClr val="000000"/>
                </a:solidFill>
              </a:rPr>
              <a:t>sisäiset</a:t>
            </a:r>
            <a:r>
              <a:rPr lang="en-GB" sz="1800" b="0" dirty="0">
                <a:solidFill>
                  <a:srgbClr val="000000"/>
                </a:solidFill>
              </a:rPr>
              <a:t> </a:t>
            </a:r>
            <a:r>
              <a:rPr lang="en-GB" sz="1800" b="0" dirty="0" err="1">
                <a:solidFill>
                  <a:srgbClr val="000000"/>
                </a:solidFill>
              </a:rPr>
              <a:t>viestit</a:t>
            </a:r>
            <a:r>
              <a:rPr lang="en-GB" sz="1800" b="0" dirty="0">
                <a:solidFill>
                  <a:srgbClr val="000000"/>
                </a:solidFill>
              </a:rPr>
              <a:t>.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en-GB" sz="1800" b="0" dirty="0" err="1">
                <a:solidFill>
                  <a:srgbClr val="000000"/>
                </a:solidFill>
              </a:rPr>
              <a:t>Soittaminen</a:t>
            </a:r>
            <a:r>
              <a:rPr lang="en-GB" sz="1800" b="0" dirty="0">
                <a:solidFill>
                  <a:srgbClr val="000000"/>
                </a:solidFill>
              </a:rPr>
              <a:t>: </a:t>
            </a:r>
            <a:r>
              <a:rPr lang="en-GB" sz="1800" b="0" dirty="0" err="1">
                <a:solidFill>
                  <a:srgbClr val="000000"/>
                </a:solidFill>
              </a:rPr>
              <a:t>Videoneuvottelut</a:t>
            </a:r>
            <a:r>
              <a:rPr lang="en-GB" sz="1800" b="0" dirty="0">
                <a:solidFill>
                  <a:srgbClr val="000000"/>
                </a:solidFill>
              </a:rPr>
              <a:t>.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en-GB" sz="1800" b="0" dirty="0" err="1">
                <a:solidFill>
                  <a:srgbClr val="000000"/>
                </a:solidFill>
              </a:rPr>
              <a:t>Kokous</a:t>
            </a:r>
            <a:r>
              <a:rPr lang="en-GB" sz="1800" b="0" dirty="0">
                <a:solidFill>
                  <a:srgbClr val="000000"/>
                </a:solidFill>
              </a:rPr>
              <a:t>: </a:t>
            </a:r>
            <a:r>
              <a:rPr lang="en-GB" sz="1800" b="0" dirty="0" err="1">
                <a:solidFill>
                  <a:srgbClr val="000000"/>
                </a:solidFill>
              </a:rPr>
              <a:t>Kokoukset</a:t>
            </a:r>
            <a:r>
              <a:rPr lang="en-GB" sz="1800" b="0" dirty="0">
                <a:solidFill>
                  <a:srgbClr val="000000"/>
                </a:solidFill>
              </a:rPr>
              <a:t> </a:t>
            </a:r>
            <a:r>
              <a:rPr lang="en-GB" sz="1800" b="0" dirty="0" err="1">
                <a:solidFill>
                  <a:srgbClr val="000000"/>
                </a:solidFill>
              </a:rPr>
              <a:t>voidaan</a:t>
            </a:r>
            <a:r>
              <a:rPr lang="en-GB" sz="1800" b="0" dirty="0">
                <a:solidFill>
                  <a:srgbClr val="000000"/>
                </a:solidFill>
              </a:rPr>
              <a:t> </a:t>
            </a:r>
            <a:r>
              <a:rPr lang="en-GB" sz="1800" b="0" dirty="0" err="1">
                <a:solidFill>
                  <a:srgbClr val="000000"/>
                </a:solidFill>
              </a:rPr>
              <a:t>ajoittaa</a:t>
            </a:r>
            <a:r>
              <a:rPr lang="en-GB" sz="1800" b="0" dirty="0">
                <a:solidFill>
                  <a:srgbClr val="000000"/>
                </a:solidFill>
              </a:rPr>
              <a:t> tai </a:t>
            </a:r>
            <a:r>
              <a:rPr lang="en-GB" sz="1800" b="0" dirty="0" err="1">
                <a:solidFill>
                  <a:srgbClr val="000000"/>
                </a:solidFill>
              </a:rPr>
              <a:t>järjestää</a:t>
            </a:r>
            <a:r>
              <a:rPr lang="en-GB" sz="1800" b="0" dirty="0">
                <a:solidFill>
                  <a:srgbClr val="000000"/>
                </a:solidFill>
              </a:rPr>
              <a:t> </a:t>
            </a:r>
            <a:r>
              <a:rPr lang="en-GB" sz="1800" b="0" dirty="0" err="1">
                <a:solidFill>
                  <a:srgbClr val="000000"/>
                </a:solidFill>
              </a:rPr>
              <a:t>tilapäisenä</a:t>
            </a:r>
            <a:r>
              <a:rPr lang="en-GB" sz="1800" b="0" dirty="0">
                <a:solidFill>
                  <a:srgbClr val="00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678766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332656"/>
            <a:ext cx="6336704" cy="1038944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Virtuaalisen</a:t>
            </a:r>
            <a:r>
              <a:rPr lang="en-US" dirty="0"/>
              <a:t> </a:t>
            </a:r>
            <a:r>
              <a:rPr lang="en-US" dirty="0" err="1"/>
              <a:t>luokkahuoneen</a:t>
            </a:r>
            <a:r>
              <a:rPr lang="en-US" dirty="0"/>
              <a:t> </a:t>
            </a:r>
            <a:r>
              <a:rPr lang="en-US" dirty="0" err="1"/>
              <a:t>luominen</a:t>
            </a:r>
            <a:endParaRPr lang="en-US" dirty="0"/>
          </a:p>
        </p:txBody>
      </p:sp>
      <p:sp>
        <p:nvSpPr>
          <p:cNvPr id="7" name="Shape 184">
            <a:extLst>
              <a:ext uri="{FF2B5EF4-FFF2-40B4-BE49-F238E27FC236}">
                <a16:creationId xmlns:a16="http://schemas.microsoft.com/office/drawing/2014/main" id="{8BE609DF-9591-8AFD-BE95-68737010D3DC}"/>
              </a:ext>
            </a:extLst>
          </p:cNvPr>
          <p:cNvSpPr txBox="1">
            <a:spLocks/>
          </p:cNvSpPr>
          <p:nvPr/>
        </p:nvSpPr>
        <p:spPr>
          <a:xfrm>
            <a:off x="107504" y="1988840"/>
            <a:ext cx="8784976" cy="2412938"/>
          </a:xfrm>
          <a:prstGeom prst="rect">
            <a:avLst/>
          </a:prstGeom>
        </p:spPr>
        <p:txBody>
          <a:bodyPr vert="horz" wrap="square" lIns="91425" tIns="91425" rIns="91425" bIns="91425" rtlCol="0" anchor="t" anchorCtr="0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800" b="0" dirty="0">
                <a:solidFill>
                  <a:srgbClr val="000000"/>
                </a:solidFill>
              </a:rPr>
              <a:t>Teams </a:t>
            </a:r>
            <a:r>
              <a:rPr lang="en-GB" sz="1800" b="0" dirty="0" err="1">
                <a:solidFill>
                  <a:srgbClr val="000000"/>
                </a:solidFill>
              </a:rPr>
              <a:t>mahdollistaa</a:t>
            </a:r>
            <a:r>
              <a:rPr lang="en-GB" sz="1800" b="0" dirty="0">
                <a:solidFill>
                  <a:srgbClr val="000000"/>
                </a:solidFill>
              </a:rPr>
              <a:t> “</a:t>
            </a:r>
            <a:r>
              <a:rPr lang="en-GB" sz="1800" b="0" dirty="0" err="1">
                <a:solidFill>
                  <a:srgbClr val="000000"/>
                </a:solidFill>
              </a:rPr>
              <a:t>virtuaalisen</a:t>
            </a:r>
            <a:r>
              <a:rPr lang="en-GB" sz="1800" b="0" dirty="0">
                <a:solidFill>
                  <a:srgbClr val="000000"/>
                </a:solidFill>
              </a:rPr>
              <a:t> </a:t>
            </a:r>
            <a:r>
              <a:rPr lang="en-GB" sz="1800" b="0" dirty="0" err="1">
                <a:solidFill>
                  <a:srgbClr val="000000"/>
                </a:solidFill>
              </a:rPr>
              <a:t>luokkahuoneen</a:t>
            </a:r>
            <a:r>
              <a:rPr lang="en-GB" sz="1800" b="0" dirty="0">
                <a:solidFill>
                  <a:srgbClr val="000000"/>
                </a:solidFill>
              </a:rPr>
              <a:t>” </a:t>
            </a:r>
            <a:r>
              <a:rPr lang="en-GB" sz="1800" b="0" dirty="0" err="1">
                <a:solidFill>
                  <a:srgbClr val="000000"/>
                </a:solidFill>
              </a:rPr>
              <a:t>luomisen</a:t>
            </a:r>
            <a:r>
              <a:rPr lang="en-GB" sz="1800" b="0" dirty="0">
                <a:solidFill>
                  <a:srgbClr val="000000"/>
                </a:solidFill>
              </a:rPr>
              <a:t>. 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en-GB" sz="1800" b="0" dirty="0" err="1">
                <a:solidFill>
                  <a:srgbClr val="000000"/>
                </a:solidFill>
              </a:rPr>
              <a:t>Käyttäjät</a:t>
            </a:r>
            <a:r>
              <a:rPr lang="en-GB" sz="1800" b="0" dirty="0">
                <a:solidFill>
                  <a:srgbClr val="000000"/>
                </a:solidFill>
              </a:rPr>
              <a:t> </a:t>
            </a:r>
            <a:r>
              <a:rPr lang="en-GB" sz="1800" b="0" dirty="0" err="1">
                <a:solidFill>
                  <a:srgbClr val="000000"/>
                </a:solidFill>
              </a:rPr>
              <a:t>voivat</a:t>
            </a:r>
            <a:r>
              <a:rPr lang="en-GB" sz="1800" b="0" dirty="0">
                <a:solidFill>
                  <a:srgbClr val="000000"/>
                </a:solidFill>
              </a:rPr>
              <a:t> </a:t>
            </a:r>
            <a:r>
              <a:rPr lang="en-GB" sz="1800" b="0" dirty="0" err="1">
                <a:solidFill>
                  <a:srgbClr val="000000"/>
                </a:solidFill>
              </a:rPr>
              <a:t>liittyä</a:t>
            </a:r>
            <a:r>
              <a:rPr lang="en-GB" sz="1800" b="0" dirty="0">
                <a:solidFill>
                  <a:srgbClr val="000000"/>
                </a:solidFill>
              </a:rPr>
              <a:t> </a:t>
            </a:r>
            <a:r>
              <a:rPr lang="en-GB" sz="1800" b="0" dirty="0" err="1">
                <a:solidFill>
                  <a:srgbClr val="000000"/>
                </a:solidFill>
              </a:rPr>
              <a:t>kokoukseen</a:t>
            </a:r>
            <a:r>
              <a:rPr lang="en-GB" sz="1800" b="0" dirty="0">
                <a:solidFill>
                  <a:srgbClr val="000000"/>
                </a:solidFill>
              </a:rPr>
              <a:t> Teams-</a:t>
            </a:r>
            <a:r>
              <a:rPr lang="en-GB" sz="1800" b="0" dirty="0" err="1">
                <a:solidFill>
                  <a:srgbClr val="000000"/>
                </a:solidFill>
              </a:rPr>
              <a:t>sovelluksen</a:t>
            </a:r>
            <a:r>
              <a:rPr lang="en-GB" sz="1800" b="0" dirty="0">
                <a:solidFill>
                  <a:srgbClr val="000000"/>
                </a:solidFill>
              </a:rPr>
              <a:t> tai </a:t>
            </a:r>
            <a:r>
              <a:rPr lang="en-GB" sz="1800" b="0" dirty="0" err="1">
                <a:solidFill>
                  <a:srgbClr val="000000"/>
                </a:solidFill>
              </a:rPr>
              <a:t>selaimen</a:t>
            </a:r>
            <a:r>
              <a:rPr lang="en-GB" sz="1800" b="0" dirty="0">
                <a:solidFill>
                  <a:srgbClr val="000000"/>
                </a:solidFill>
              </a:rPr>
              <a:t> </a:t>
            </a:r>
            <a:r>
              <a:rPr lang="en-GB" sz="1800" b="0" dirty="0" err="1">
                <a:solidFill>
                  <a:srgbClr val="000000"/>
                </a:solidFill>
              </a:rPr>
              <a:t>kautta</a:t>
            </a:r>
            <a:r>
              <a:rPr lang="en-GB" sz="1800" b="0" dirty="0">
                <a:solidFill>
                  <a:srgbClr val="000000"/>
                </a:solidFill>
              </a:rPr>
              <a:t> 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en-GB" sz="1800" b="0" dirty="0" err="1">
                <a:solidFill>
                  <a:srgbClr val="000000"/>
                </a:solidFill>
              </a:rPr>
              <a:t>Jopa</a:t>
            </a:r>
            <a:r>
              <a:rPr lang="en-GB" sz="1800" b="0" dirty="0">
                <a:solidFill>
                  <a:srgbClr val="000000"/>
                </a:solidFill>
              </a:rPr>
              <a:t> 250 </a:t>
            </a:r>
            <a:r>
              <a:rPr lang="en-GB" sz="1800" b="0" dirty="0" err="1">
                <a:solidFill>
                  <a:srgbClr val="000000"/>
                </a:solidFill>
              </a:rPr>
              <a:t>osallistujaa</a:t>
            </a:r>
            <a:r>
              <a:rPr lang="en-GB" sz="1800" b="0" dirty="0">
                <a:solidFill>
                  <a:srgbClr val="000000"/>
                </a:solidFill>
              </a:rPr>
              <a:t> </a:t>
            </a:r>
            <a:r>
              <a:rPr lang="en-GB" sz="1800" b="0" dirty="0" err="1">
                <a:solidFill>
                  <a:srgbClr val="000000"/>
                </a:solidFill>
              </a:rPr>
              <a:t>voi</a:t>
            </a:r>
            <a:r>
              <a:rPr lang="en-GB" sz="1800" b="0" dirty="0">
                <a:solidFill>
                  <a:srgbClr val="000000"/>
                </a:solidFill>
              </a:rPr>
              <a:t> </a:t>
            </a:r>
            <a:r>
              <a:rPr lang="en-GB" sz="1800" b="0" dirty="0" err="1">
                <a:solidFill>
                  <a:srgbClr val="000000"/>
                </a:solidFill>
              </a:rPr>
              <a:t>liittyä</a:t>
            </a:r>
            <a:r>
              <a:rPr lang="en-GB" sz="1800" b="0" dirty="0">
                <a:solidFill>
                  <a:srgbClr val="000000"/>
                </a:solidFill>
              </a:rPr>
              <a:t> </a:t>
            </a:r>
            <a:r>
              <a:rPr lang="en-GB" sz="1800" b="0" dirty="0" err="1">
                <a:solidFill>
                  <a:srgbClr val="000000"/>
                </a:solidFill>
              </a:rPr>
              <a:t>tapaamiseen</a:t>
            </a:r>
            <a:endParaRPr lang="en-GB" sz="1800" b="0" dirty="0">
              <a:solidFill>
                <a:srgbClr val="000000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en-GB" sz="1800" b="0" dirty="0" err="1">
                <a:solidFill>
                  <a:srgbClr val="000000"/>
                </a:solidFill>
              </a:rPr>
              <a:t>Osallistujat</a:t>
            </a:r>
            <a:r>
              <a:rPr lang="en-GB" sz="1800" b="0" dirty="0">
                <a:solidFill>
                  <a:srgbClr val="000000"/>
                </a:solidFill>
              </a:rPr>
              <a:t> </a:t>
            </a:r>
            <a:r>
              <a:rPr lang="en-GB" sz="1800" b="0" dirty="0" err="1">
                <a:solidFill>
                  <a:srgbClr val="000000"/>
                </a:solidFill>
              </a:rPr>
              <a:t>voivat</a:t>
            </a:r>
            <a:r>
              <a:rPr lang="en-GB" sz="1800" b="0" dirty="0">
                <a:solidFill>
                  <a:srgbClr val="000000"/>
                </a:solidFill>
              </a:rPr>
              <a:t> </a:t>
            </a:r>
            <a:r>
              <a:rPr lang="en-GB" sz="1800" b="0" dirty="0" err="1">
                <a:solidFill>
                  <a:srgbClr val="000000"/>
                </a:solidFill>
              </a:rPr>
              <a:t>kommunikoida</a:t>
            </a:r>
            <a:r>
              <a:rPr lang="en-GB" sz="1800" b="0" dirty="0">
                <a:solidFill>
                  <a:srgbClr val="000000"/>
                </a:solidFill>
              </a:rPr>
              <a:t> </a:t>
            </a:r>
            <a:r>
              <a:rPr lang="en-GB" sz="1800" b="0" dirty="0" err="1">
                <a:solidFill>
                  <a:srgbClr val="000000"/>
                </a:solidFill>
              </a:rPr>
              <a:t>keskenään</a:t>
            </a:r>
            <a:r>
              <a:rPr lang="en-GB" sz="1800" b="0" dirty="0">
                <a:solidFill>
                  <a:srgbClr val="000000"/>
                </a:solidFill>
              </a:rPr>
              <a:t> </a:t>
            </a:r>
            <a:r>
              <a:rPr lang="en-GB" sz="1800" b="0" dirty="0" err="1">
                <a:solidFill>
                  <a:srgbClr val="000000"/>
                </a:solidFill>
              </a:rPr>
              <a:t>joko</a:t>
            </a:r>
            <a:r>
              <a:rPr lang="en-GB" sz="1800" b="0" dirty="0">
                <a:solidFill>
                  <a:srgbClr val="000000"/>
                </a:solidFill>
              </a:rPr>
              <a:t> </a:t>
            </a:r>
            <a:r>
              <a:rPr lang="en-GB" sz="1800" b="0" dirty="0" err="1">
                <a:solidFill>
                  <a:srgbClr val="000000"/>
                </a:solidFill>
              </a:rPr>
              <a:t>viestitse</a:t>
            </a:r>
            <a:r>
              <a:rPr lang="en-GB" sz="1800" b="0" dirty="0">
                <a:solidFill>
                  <a:srgbClr val="000000"/>
                </a:solidFill>
              </a:rPr>
              <a:t> tai </a:t>
            </a:r>
            <a:r>
              <a:rPr lang="en-GB" sz="1800" b="0" dirty="0" err="1">
                <a:solidFill>
                  <a:srgbClr val="000000"/>
                </a:solidFill>
              </a:rPr>
              <a:t>jakamalla</a:t>
            </a:r>
            <a:r>
              <a:rPr lang="en-GB" sz="1800" b="0" dirty="0">
                <a:solidFill>
                  <a:srgbClr val="000000"/>
                </a:solidFill>
              </a:rPr>
              <a:t> </a:t>
            </a:r>
            <a:r>
              <a:rPr lang="en-GB" sz="1800" b="0" dirty="0" err="1">
                <a:solidFill>
                  <a:srgbClr val="000000"/>
                </a:solidFill>
              </a:rPr>
              <a:t>näyttöään</a:t>
            </a:r>
            <a:r>
              <a:rPr lang="en-GB" sz="1800" b="0" dirty="0">
                <a:solidFill>
                  <a:srgbClr val="000000"/>
                </a:solidFill>
              </a:rPr>
              <a:t> tai </a:t>
            </a:r>
            <a:r>
              <a:rPr lang="en-GB" sz="1800" b="0" dirty="0" err="1">
                <a:solidFill>
                  <a:srgbClr val="000000"/>
                </a:solidFill>
              </a:rPr>
              <a:t>tiedostoja</a:t>
            </a:r>
            <a:endParaRPr lang="en-GB" sz="1800" b="0" dirty="0">
              <a:solidFill>
                <a:srgbClr val="000000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en-GB" sz="1800" b="0" dirty="0" err="1">
                <a:solidFill>
                  <a:srgbClr val="000000"/>
                </a:solidFill>
              </a:rPr>
              <a:t>Tapaamiset</a:t>
            </a:r>
            <a:r>
              <a:rPr lang="en-GB" sz="1800" b="0" dirty="0">
                <a:solidFill>
                  <a:srgbClr val="000000"/>
                </a:solidFill>
              </a:rPr>
              <a:t> </a:t>
            </a:r>
            <a:r>
              <a:rPr lang="en-GB" sz="1800" b="0" dirty="0" err="1">
                <a:solidFill>
                  <a:srgbClr val="000000"/>
                </a:solidFill>
              </a:rPr>
              <a:t>voidaan</a:t>
            </a:r>
            <a:r>
              <a:rPr lang="en-GB" sz="1800" b="0" dirty="0">
                <a:solidFill>
                  <a:srgbClr val="000000"/>
                </a:solidFill>
              </a:rPr>
              <a:t> </a:t>
            </a:r>
            <a:r>
              <a:rPr lang="en-GB" sz="1800" b="0" dirty="0" err="1">
                <a:solidFill>
                  <a:srgbClr val="000000"/>
                </a:solidFill>
              </a:rPr>
              <a:t>nauhoittaa</a:t>
            </a:r>
            <a:r>
              <a:rPr lang="en-GB" sz="1800" b="0" dirty="0">
                <a:solidFill>
                  <a:srgbClr val="000000"/>
                </a:solidFill>
              </a:rPr>
              <a:t> </a:t>
            </a:r>
            <a:r>
              <a:rPr lang="en-GB" sz="1800" b="0" dirty="0" err="1">
                <a:solidFill>
                  <a:srgbClr val="000000"/>
                </a:solidFill>
              </a:rPr>
              <a:t>ja</a:t>
            </a:r>
            <a:r>
              <a:rPr lang="en-GB" sz="1800" b="0" dirty="0">
                <a:solidFill>
                  <a:srgbClr val="000000"/>
                </a:solidFill>
              </a:rPr>
              <a:t> </a:t>
            </a:r>
            <a:r>
              <a:rPr lang="en-GB" sz="1800" b="0" dirty="0" err="1">
                <a:solidFill>
                  <a:srgbClr val="000000"/>
                </a:solidFill>
              </a:rPr>
              <a:t>ladata</a:t>
            </a:r>
            <a:r>
              <a:rPr lang="en-GB" sz="1800" b="0" dirty="0">
                <a:solidFill>
                  <a:srgbClr val="000000"/>
                </a:solidFill>
              </a:rPr>
              <a:t> </a:t>
            </a:r>
            <a:r>
              <a:rPr lang="en-GB" sz="1800" b="0" dirty="0" err="1">
                <a:solidFill>
                  <a:srgbClr val="000000"/>
                </a:solidFill>
              </a:rPr>
              <a:t>uudelleen</a:t>
            </a:r>
            <a:r>
              <a:rPr lang="en-GB" sz="1800" b="0" dirty="0">
                <a:solidFill>
                  <a:srgbClr val="00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856372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437" y="188640"/>
            <a:ext cx="6336704" cy="1605393"/>
          </a:xfrm>
        </p:spPr>
        <p:txBody>
          <a:bodyPr>
            <a:normAutofit fontScale="90000"/>
          </a:bodyPr>
          <a:lstStyle/>
          <a:p>
            <a:r>
              <a:rPr lang="en-US" dirty="0"/>
              <a:t>Teams </a:t>
            </a:r>
            <a:r>
              <a:rPr lang="en-US" dirty="0" err="1"/>
              <a:t>videokokousten</a:t>
            </a:r>
            <a:r>
              <a:rPr lang="en-US" dirty="0"/>
              <a:t> </a:t>
            </a:r>
            <a:r>
              <a:rPr lang="en-US" dirty="0" err="1"/>
              <a:t>käyttäminen</a:t>
            </a:r>
            <a:r>
              <a:rPr lang="en-US" dirty="0"/>
              <a:t> </a:t>
            </a:r>
            <a:r>
              <a:rPr lang="en-US" dirty="0" err="1"/>
              <a:t>opiskelijoiden</a:t>
            </a:r>
            <a:r>
              <a:rPr lang="en-US" dirty="0"/>
              <a:t> </a:t>
            </a:r>
            <a:r>
              <a:rPr lang="en-US" dirty="0" err="1"/>
              <a:t>kanssa</a:t>
            </a:r>
            <a:r>
              <a:rPr lang="en-US" dirty="0"/>
              <a:t> </a:t>
            </a:r>
          </a:p>
        </p:txBody>
      </p:sp>
      <p:sp>
        <p:nvSpPr>
          <p:cNvPr id="7" name="Shape 184">
            <a:extLst>
              <a:ext uri="{FF2B5EF4-FFF2-40B4-BE49-F238E27FC236}">
                <a16:creationId xmlns:a16="http://schemas.microsoft.com/office/drawing/2014/main" id="{8BE609DF-9591-8AFD-BE95-68737010D3DC}"/>
              </a:ext>
            </a:extLst>
          </p:cNvPr>
          <p:cNvSpPr txBox="1">
            <a:spLocks/>
          </p:cNvSpPr>
          <p:nvPr/>
        </p:nvSpPr>
        <p:spPr>
          <a:xfrm>
            <a:off x="128437" y="2174825"/>
            <a:ext cx="7899947" cy="2508349"/>
          </a:xfrm>
          <a:prstGeom prst="rect">
            <a:avLst/>
          </a:prstGeom>
        </p:spPr>
        <p:txBody>
          <a:bodyPr vert="horz" wrap="square" lIns="91425" tIns="91425" rIns="91425" bIns="91425" rtlCol="0" anchor="t" anchorCtr="0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Wingdings" panose="05000000000000000000" pitchFamily="2" charset="2"/>
              <a:buChar char="ü"/>
            </a:pPr>
            <a:r>
              <a:rPr lang="en-GB" sz="1800" b="0" dirty="0" err="1">
                <a:solidFill>
                  <a:srgbClr val="000000"/>
                </a:solidFill>
              </a:rPr>
              <a:t>Tallenna</a:t>
            </a:r>
            <a:r>
              <a:rPr lang="en-GB" sz="1800" b="0" dirty="0">
                <a:solidFill>
                  <a:srgbClr val="000000"/>
                </a:solidFill>
              </a:rPr>
              <a:t> vain </a:t>
            </a:r>
            <a:r>
              <a:rPr lang="en-GB" sz="1800" b="0" dirty="0" err="1">
                <a:solidFill>
                  <a:srgbClr val="000000"/>
                </a:solidFill>
              </a:rPr>
              <a:t>katsomisen</a:t>
            </a:r>
            <a:r>
              <a:rPr lang="en-GB" sz="1800" b="0" dirty="0">
                <a:solidFill>
                  <a:srgbClr val="000000"/>
                </a:solidFill>
              </a:rPr>
              <a:t> </a:t>
            </a:r>
            <a:r>
              <a:rPr lang="en-GB" sz="1800" b="0" dirty="0" err="1">
                <a:solidFill>
                  <a:srgbClr val="000000"/>
                </a:solidFill>
              </a:rPr>
              <a:t>arvoiset</a:t>
            </a:r>
            <a:r>
              <a:rPr lang="en-GB" sz="1800" b="0" dirty="0">
                <a:solidFill>
                  <a:srgbClr val="000000"/>
                </a:solidFill>
              </a:rPr>
              <a:t> </a:t>
            </a:r>
            <a:r>
              <a:rPr lang="en-GB" sz="1800" b="0" dirty="0" err="1">
                <a:solidFill>
                  <a:srgbClr val="000000"/>
                </a:solidFill>
              </a:rPr>
              <a:t>asiat</a:t>
            </a:r>
            <a:r>
              <a:rPr lang="en-GB" sz="1800" b="0" dirty="0">
                <a:solidFill>
                  <a:srgbClr val="000000"/>
                </a:solidFill>
              </a:rPr>
              <a:t> 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en-GB" sz="1800" b="0" dirty="0" err="1">
                <a:solidFill>
                  <a:srgbClr val="000000"/>
                </a:solidFill>
              </a:rPr>
              <a:t>Julkaise</a:t>
            </a:r>
            <a:r>
              <a:rPr lang="en-GB" sz="1800" b="0" dirty="0">
                <a:solidFill>
                  <a:srgbClr val="000000"/>
                </a:solidFill>
              </a:rPr>
              <a:t> </a:t>
            </a:r>
            <a:r>
              <a:rPr lang="en-GB" sz="1800" b="0" dirty="0" err="1">
                <a:solidFill>
                  <a:srgbClr val="000000"/>
                </a:solidFill>
              </a:rPr>
              <a:t>videotallennus</a:t>
            </a:r>
            <a:r>
              <a:rPr lang="en-GB" sz="1800" b="0" dirty="0">
                <a:solidFill>
                  <a:srgbClr val="000000"/>
                </a:solidFill>
              </a:rPr>
              <a:t> </a:t>
            </a:r>
            <a:r>
              <a:rPr lang="en-GB" sz="1800" b="0" dirty="0" err="1">
                <a:solidFill>
                  <a:srgbClr val="000000"/>
                </a:solidFill>
              </a:rPr>
              <a:t>jälkikäteen</a:t>
            </a:r>
            <a:endParaRPr lang="en-GB" sz="1800" b="0" dirty="0">
              <a:solidFill>
                <a:srgbClr val="000000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en-GB" sz="1800" b="0" dirty="0" err="1">
                <a:solidFill>
                  <a:srgbClr val="000000"/>
                </a:solidFill>
              </a:rPr>
              <a:t>Vastaa</a:t>
            </a:r>
            <a:r>
              <a:rPr lang="en-GB" sz="1800" b="0" dirty="0">
                <a:solidFill>
                  <a:srgbClr val="000000"/>
                </a:solidFill>
              </a:rPr>
              <a:t> </a:t>
            </a:r>
            <a:r>
              <a:rPr lang="en-GB" sz="1800" b="0" dirty="0" err="1">
                <a:solidFill>
                  <a:srgbClr val="000000"/>
                </a:solidFill>
              </a:rPr>
              <a:t>viesteihin</a:t>
            </a:r>
            <a:r>
              <a:rPr lang="en-GB" sz="1800" b="0" dirty="0">
                <a:solidFill>
                  <a:srgbClr val="000000"/>
                </a:solidFill>
              </a:rPr>
              <a:t> </a:t>
            </a:r>
            <a:r>
              <a:rPr lang="en-GB" sz="1800" b="0" dirty="0" err="1">
                <a:solidFill>
                  <a:srgbClr val="000000"/>
                </a:solidFill>
              </a:rPr>
              <a:t>kanavan</a:t>
            </a:r>
            <a:r>
              <a:rPr lang="en-GB" sz="1800" b="0" dirty="0">
                <a:solidFill>
                  <a:srgbClr val="000000"/>
                </a:solidFill>
              </a:rPr>
              <a:t> </a:t>
            </a:r>
            <a:r>
              <a:rPr lang="en-GB" sz="1800" b="0" dirty="0" err="1">
                <a:solidFill>
                  <a:srgbClr val="000000"/>
                </a:solidFill>
              </a:rPr>
              <a:t>julkaisuosiossa</a:t>
            </a:r>
            <a:r>
              <a:rPr lang="en-GB" sz="1800" b="0" dirty="0">
                <a:solidFill>
                  <a:srgbClr val="000000"/>
                </a:solidFill>
              </a:rPr>
              <a:t> </a:t>
            </a:r>
            <a:r>
              <a:rPr lang="en-GB" sz="1800" b="0" dirty="0" err="1">
                <a:solidFill>
                  <a:srgbClr val="000000"/>
                </a:solidFill>
              </a:rPr>
              <a:t>keskustelun</a:t>
            </a:r>
            <a:r>
              <a:rPr lang="en-GB" sz="1800" b="0" dirty="0">
                <a:solidFill>
                  <a:srgbClr val="000000"/>
                </a:solidFill>
              </a:rPr>
              <a:t> </a:t>
            </a:r>
            <a:r>
              <a:rPr lang="en-GB" sz="1800" b="0" dirty="0" err="1">
                <a:solidFill>
                  <a:srgbClr val="000000"/>
                </a:solidFill>
              </a:rPr>
              <a:t>luomiseksi</a:t>
            </a:r>
            <a:r>
              <a:rPr lang="en-GB" sz="1800" b="0" dirty="0">
                <a:solidFill>
                  <a:srgbClr val="000000"/>
                </a:solidFill>
              </a:rPr>
              <a:t> 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en-GB" sz="1800" b="0" dirty="0" err="1">
                <a:solidFill>
                  <a:srgbClr val="000000"/>
                </a:solidFill>
              </a:rPr>
              <a:t>Käytä</a:t>
            </a:r>
            <a:r>
              <a:rPr lang="en-GB" sz="1800" b="0" dirty="0">
                <a:solidFill>
                  <a:srgbClr val="000000"/>
                </a:solidFill>
              </a:rPr>
              <a:t> </a:t>
            </a:r>
            <a:r>
              <a:rPr lang="en-GB" sz="1800" b="0" dirty="0" err="1">
                <a:solidFill>
                  <a:srgbClr val="000000"/>
                </a:solidFill>
              </a:rPr>
              <a:t>kuulokkeita</a:t>
            </a:r>
            <a:r>
              <a:rPr lang="en-GB" sz="1800" b="0" dirty="0">
                <a:solidFill>
                  <a:srgbClr val="000000"/>
                </a:solidFill>
              </a:rPr>
              <a:t> </a:t>
            </a:r>
            <a:r>
              <a:rPr lang="en-GB" sz="1800" b="0" dirty="0" err="1">
                <a:solidFill>
                  <a:srgbClr val="000000"/>
                </a:solidFill>
              </a:rPr>
              <a:t>vähentääksesi</a:t>
            </a:r>
            <a:r>
              <a:rPr lang="en-GB" sz="1800" b="0" dirty="0">
                <a:solidFill>
                  <a:srgbClr val="000000"/>
                </a:solidFill>
              </a:rPr>
              <a:t> </a:t>
            </a:r>
            <a:r>
              <a:rPr lang="en-GB" sz="1800" b="0" dirty="0" err="1">
                <a:solidFill>
                  <a:srgbClr val="000000"/>
                </a:solidFill>
              </a:rPr>
              <a:t>muista</a:t>
            </a:r>
            <a:r>
              <a:rPr lang="en-GB" sz="1800" b="0" dirty="0">
                <a:solidFill>
                  <a:srgbClr val="000000"/>
                </a:solidFill>
              </a:rPr>
              <a:t> </a:t>
            </a:r>
            <a:r>
              <a:rPr lang="en-GB" sz="1800" b="0" dirty="0" err="1">
                <a:solidFill>
                  <a:srgbClr val="000000"/>
                </a:solidFill>
              </a:rPr>
              <a:t>kaiuttimista</a:t>
            </a:r>
            <a:r>
              <a:rPr lang="en-GB" sz="1800" b="0" dirty="0">
                <a:solidFill>
                  <a:srgbClr val="000000"/>
                </a:solidFill>
              </a:rPr>
              <a:t> </a:t>
            </a:r>
            <a:r>
              <a:rPr lang="en-GB" sz="1800" b="0" dirty="0" err="1">
                <a:solidFill>
                  <a:srgbClr val="000000"/>
                </a:solidFill>
              </a:rPr>
              <a:t>kuuluvaa</a:t>
            </a:r>
            <a:r>
              <a:rPr lang="en-GB" sz="1800" b="0" dirty="0">
                <a:solidFill>
                  <a:srgbClr val="000000"/>
                </a:solidFill>
              </a:rPr>
              <a:t> </a:t>
            </a:r>
            <a:r>
              <a:rPr lang="en-GB" sz="1800" b="0" dirty="0" err="1">
                <a:solidFill>
                  <a:srgbClr val="000000"/>
                </a:solidFill>
              </a:rPr>
              <a:t>kiertoa</a:t>
            </a:r>
            <a:r>
              <a:rPr lang="en-GB" sz="1800" b="0" dirty="0">
                <a:solidFill>
                  <a:srgbClr val="000000"/>
                </a:solidFill>
              </a:rPr>
              <a:t>  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en-GB" sz="1800" b="0" dirty="0" err="1">
                <a:solidFill>
                  <a:srgbClr val="000000"/>
                </a:solidFill>
              </a:rPr>
              <a:t>Opettele</a:t>
            </a:r>
            <a:r>
              <a:rPr lang="en-GB" sz="1800" b="0" dirty="0">
                <a:solidFill>
                  <a:srgbClr val="000000"/>
                </a:solidFill>
              </a:rPr>
              <a:t> </a:t>
            </a:r>
            <a:r>
              <a:rPr lang="en-GB" sz="1800" b="0" dirty="0" err="1">
                <a:solidFill>
                  <a:srgbClr val="000000"/>
                </a:solidFill>
              </a:rPr>
              <a:t>jakamaan</a:t>
            </a:r>
            <a:r>
              <a:rPr lang="en-GB" sz="1800" b="0" dirty="0">
                <a:solidFill>
                  <a:srgbClr val="000000"/>
                </a:solidFill>
              </a:rPr>
              <a:t> </a:t>
            </a:r>
            <a:r>
              <a:rPr lang="en-GB" sz="1800" b="0" dirty="0" err="1">
                <a:solidFill>
                  <a:srgbClr val="000000"/>
                </a:solidFill>
              </a:rPr>
              <a:t>näyttösi</a:t>
            </a:r>
            <a:r>
              <a:rPr lang="en-GB" sz="1800" b="0" dirty="0">
                <a:solidFill>
                  <a:srgbClr val="000000"/>
                </a:solidFill>
              </a:rPr>
              <a:t>  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en-GB" sz="1800" b="0" dirty="0" err="1">
                <a:solidFill>
                  <a:srgbClr val="000000"/>
                </a:solidFill>
              </a:rPr>
              <a:t>Harkitse</a:t>
            </a:r>
            <a:r>
              <a:rPr lang="en-GB" sz="1800" b="0" dirty="0">
                <a:solidFill>
                  <a:srgbClr val="000000"/>
                </a:solidFill>
              </a:rPr>
              <a:t> </a:t>
            </a:r>
            <a:r>
              <a:rPr lang="en-GB" sz="1800" b="0" dirty="0" err="1">
                <a:solidFill>
                  <a:srgbClr val="000000"/>
                </a:solidFill>
              </a:rPr>
              <a:t>tarkoin</a:t>
            </a:r>
            <a:r>
              <a:rPr lang="en-GB" sz="1800" b="0" dirty="0">
                <a:solidFill>
                  <a:srgbClr val="000000"/>
                </a:solidFill>
              </a:rPr>
              <a:t>, </a:t>
            </a:r>
            <a:r>
              <a:rPr lang="en-GB" sz="1800" b="0" dirty="0" err="1">
                <a:solidFill>
                  <a:srgbClr val="000000"/>
                </a:solidFill>
              </a:rPr>
              <a:t>minkä</a:t>
            </a:r>
            <a:r>
              <a:rPr lang="en-GB" sz="1800" b="0" dirty="0">
                <a:solidFill>
                  <a:srgbClr val="000000"/>
                </a:solidFill>
              </a:rPr>
              <a:t> </a:t>
            </a:r>
            <a:r>
              <a:rPr lang="en-GB" sz="1800" b="0" dirty="0" err="1">
                <a:solidFill>
                  <a:srgbClr val="000000"/>
                </a:solidFill>
              </a:rPr>
              <a:t>mikrofonin</a:t>
            </a:r>
            <a:r>
              <a:rPr lang="en-GB" sz="1800" b="0" dirty="0">
                <a:solidFill>
                  <a:srgbClr val="000000"/>
                </a:solidFill>
              </a:rPr>
              <a:t> </a:t>
            </a:r>
            <a:r>
              <a:rPr lang="en-GB" sz="1800" b="0" dirty="0" err="1">
                <a:solidFill>
                  <a:srgbClr val="000000"/>
                </a:solidFill>
              </a:rPr>
              <a:t>ostat</a:t>
            </a:r>
            <a:endParaRPr lang="en-GB" sz="1800" b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87958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188640"/>
            <a:ext cx="6192688" cy="993448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Tiimit</a:t>
            </a:r>
            <a:r>
              <a:rPr lang="en-US" dirty="0"/>
              <a:t>, </a:t>
            </a:r>
            <a:r>
              <a:rPr lang="en-US" dirty="0" err="1"/>
              <a:t>kanavat</a:t>
            </a:r>
            <a:r>
              <a:rPr lang="en-US" dirty="0"/>
              <a:t>, </a:t>
            </a:r>
            <a:r>
              <a:rPr lang="en-US" dirty="0" err="1"/>
              <a:t>välilehdet</a:t>
            </a:r>
            <a:r>
              <a:rPr lang="en-US" dirty="0"/>
              <a:t> ja </a:t>
            </a:r>
            <a:r>
              <a:rPr lang="en-US" dirty="0" err="1"/>
              <a:t>sovellukset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10CABE7-1861-F013-E7AA-6E69FE5774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1584180"/>
            <a:ext cx="6840760" cy="5123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92238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404664"/>
            <a:ext cx="5791200" cy="750912"/>
          </a:xfrm>
        </p:spPr>
        <p:txBody>
          <a:bodyPr>
            <a:normAutofit/>
          </a:bodyPr>
          <a:lstStyle/>
          <a:p>
            <a:r>
              <a:rPr lang="en-US" dirty="0"/>
              <a:t>Teams-</a:t>
            </a:r>
            <a:r>
              <a:rPr lang="en-US" dirty="0" err="1"/>
              <a:t>kanavat</a:t>
            </a:r>
            <a:endParaRPr lang="en-US" dirty="0"/>
          </a:p>
        </p:txBody>
      </p:sp>
      <p:sp>
        <p:nvSpPr>
          <p:cNvPr id="7" name="Shape 184">
            <a:extLst>
              <a:ext uri="{FF2B5EF4-FFF2-40B4-BE49-F238E27FC236}">
                <a16:creationId xmlns:a16="http://schemas.microsoft.com/office/drawing/2014/main" id="{8BE609DF-9591-8AFD-BE95-68737010D3DC}"/>
              </a:ext>
            </a:extLst>
          </p:cNvPr>
          <p:cNvSpPr txBox="1">
            <a:spLocks/>
          </p:cNvSpPr>
          <p:nvPr/>
        </p:nvSpPr>
        <p:spPr>
          <a:xfrm>
            <a:off x="107504" y="1556792"/>
            <a:ext cx="8784976" cy="2891018"/>
          </a:xfrm>
          <a:prstGeom prst="rect">
            <a:avLst/>
          </a:prstGeom>
        </p:spPr>
        <p:txBody>
          <a:bodyPr vert="horz" wrap="square" lIns="91425" tIns="91425" rIns="91425" bIns="91425" rtlCol="0" anchor="t" anchorCtr="0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GB" sz="1800" b="0" dirty="0" err="1">
                <a:solidFill>
                  <a:srgbClr val="000000"/>
                </a:solidFill>
              </a:rPr>
              <a:t>Kanavien</a:t>
            </a:r>
            <a:r>
              <a:rPr lang="en-GB" sz="1800" b="0" dirty="0">
                <a:solidFill>
                  <a:srgbClr val="000000"/>
                </a:solidFill>
              </a:rPr>
              <a:t> </a:t>
            </a:r>
            <a:r>
              <a:rPr lang="en-GB" sz="1800" b="0" dirty="0" err="1">
                <a:solidFill>
                  <a:srgbClr val="000000"/>
                </a:solidFill>
              </a:rPr>
              <a:t>toiminta</a:t>
            </a:r>
            <a:r>
              <a:rPr lang="en-GB" sz="1800" b="0" dirty="0">
                <a:solidFill>
                  <a:srgbClr val="000000"/>
                </a:solidFill>
              </a:rPr>
              <a:t> </a:t>
            </a:r>
            <a:r>
              <a:rPr lang="en-GB" sz="1800" b="0" dirty="0" err="1">
                <a:solidFill>
                  <a:srgbClr val="000000"/>
                </a:solidFill>
              </a:rPr>
              <a:t>perustuu</a:t>
            </a:r>
            <a:r>
              <a:rPr lang="en-GB" sz="1800" b="0" dirty="0">
                <a:solidFill>
                  <a:srgbClr val="000000"/>
                </a:solidFill>
              </a:rPr>
              <a:t> </a:t>
            </a:r>
            <a:r>
              <a:rPr lang="en-GB" sz="1800" b="0" dirty="0" err="1">
                <a:solidFill>
                  <a:srgbClr val="000000"/>
                </a:solidFill>
              </a:rPr>
              <a:t>yhteistyöhön</a:t>
            </a:r>
            <a:r>
              <a:rPr lang="en-GB" sz="1800" b="0" dirty="0">
                <a:solidFill>
                  <a:srgbClr val="000000"/>
                </a:solidFill>
              </a:rPr>
              <a:t> </a:t>
            </a:r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GB" sz="1800" b="0" dirty="0">
                <a:solidFill>
                  <a:srgbClr val="000000"/>
                </a:solidFill>
              </a:rPr>
              <a:t>Luo </a:t>
            </a:r>
            <a:r>
              <a:rPr lang="en-GB" sz="1800" b="0" dirty="0" err="1">
                <a:solidFill>
                  <a:srgbClr val="000000"/>
                </a:solidFill>
              </a:rPr>
              <a:t>Kokouksia</a:t>
            </a:r>
            <a:r>
              <a:rPr lang="en-GB" sz="1800" b="0" dirty="0">
                <a:solidFill>
                  <a:srgbClr val="000000"/>
                </a:solidFill>
              </a:rPr>
              <a:t> </a:t>
            </a:r>
            <a:r>
              <a:rPr lang="en-GB" sz="1800" b="0" dirty="0" err="1">
                <a:solidFill>
                  <a:srgbClr val="000000"/>
                </a:solidFill>
              </a:rPr>
              <a:t>varten</a:t>
            </a:r>
            <a:r>
              <a:rPr lang="en-GB" sz="1800" b="0" dirty="0">
                <a:solidFill>
                  <a:srgbClr val="000000"/>
                </a:solidFill>
              </a:rPr>
              <a:t> </a:t>
            </a:r>
            <a:r>
              <a:rPr lang="en-GB" sz="1800" b="0" dirty="0" err="1">
                <a:solidFill>
                  <a:srgbClr val="000000"/>
                </a:solidFill>
              </a:rPr>
              <a:t>oma</a:t>
            </a:r>
            <a:r>
              <a:rPr lang="en-GB" sz="1800" b="0" dirty="0">
                <a:solidFill>
                  <a:srgbClr val="000000"/>
                </a:solidFill>
              </a:rPr>
              <a:t> </a:t>
            </a:r>
            <a:r>
              <a:rPr lang="en-GB" sz="1800" b="0" dirty="0" err="1">
                <a:solidFill>
                  <a:srgbClr val="000000"/>
                </a:solidFill>
              </a:rPr>
              <a:t>kanava</a:t>
            </a:r>
            <a:r>
              <a:rPr lang="en-GB" sz="1800" b="0" dirty="0">
                <a:solidFill>
                  <a:srgbClr val="000000"/>
                </a:solidFill>
              </a:rPr>
              <a:t>, </a:t>
            </a:r>
            <a:r>
              <a:rPr lang="en-GB" sz="1800" b="0" dirty="0" err="1">
                <a:solidFill>
                  <a:srgbClr val="000000"/>
                </a:solidFill>
              </a:rPr>
              <a:t>jotta</a:t>
            </a:r>
            <a:r>
              <a:rPr lang="en-GB" sz="1800" b="0" dirty="0">
                <a:solidFill>
                  <a:srgbClr val="000000"/>
                </a:solidFill>
              </a:rPr>
              <a:t> </a:t>
            </a:r>
            <a:r>
              <a:rPr lang="en-GB" sz="1800" b="0" dirty="0" err="1">
                <a:solidFill>
                  <a:srgbClr val="000000"/>
                </a:solidFill>
              </a:rPr>
              <a:t>videotapaamiset</a:t>
            </a:r>
            <a:r>
              <a:rPr lang="en-GB" sz="1800" b="0" dirty="0">
                <a:solidFill>
                  <a:srgbClr val="000000"/>
                </a:solidFill>
              </a:rPr>
              <a:t> </a:t>
            </a:r>
            <a:r>
              <a:rPr lang="en-GB" sz="1800" b="0" dirty="0" err="1">
                <a:solidFill>
                  <a:srgbClr val="000000"/>
                </a:solidFill>
              </a:rPr>
              <a:t>ovat</a:t>
            </a:r>
            <a:r>
              <a:rPr lang="en-GB" sz="1800" b="0" dirty="0">
                <a:solidFill>
                  <a:srgbClr val="000000"/>
                </a:solidFill>
              </a:rPr>
              <a:t> </a:t>
            </a:r>
            <a:r>
              <a:rPr lang="en-GB" sz="1800" b="0" dirty="0" err="1">
                <a:solidFill>
                  <a:srgbClr val="000000"/>
                </a:solidFill>
              </a:rPr>
              <a:t>helpommin</a:t>
            </a:r>
            <a:r>
              <a:rPr lang="en-GB" sz="1800" b="0" dirty="0">
                <a:solidFill>
                  <a:srgbClr val="000000"/>
                </a:solidFill>
              </a:rPr>
              <a:t> </a:t>
            </a:r>
            <a:r>
              <a:rPr lang="en-GB" sz="1800" b="0" dirty="0" err="1">
                <a:solidFill>
                  <a:srgbClr val="000000"/>
                </a:solidFill>
              </a:rPr>
              <a:t>löydettävissä</a:t>
            </a:r>
            <a:endParaRPr lang="en-GB" sz="1800" b="0" dirty="0">
              <a:solidFill>
                <a:srgbClr val="000000"/>
              </a:solidFill>
            </a:endParaRPr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GB" sz="1800" b="0" dirty="0" err="1">
                <a:solidFill>
                  <a:srgbClr val="000000"/>
                </a:solidFill>
              </a:rPr>
              <a:t>Voit</a:t>
            </a:r>
            <a:r>
              <a:rPr lang="en-GB" sz="1800" b="0" dirty="0">
                <a:solidFill>
                  <a:srgbClr val="000000"/>
                </a:solidFill>
              </a:rPr>
              <a:t> </a:t>
            </a:r>
            <a:r>
              <a:rPr lang="en-GB" sz="1800" b="0" dirty="0" err="1">
                <a:solidFill>
                  <a:srgbClr val="000000"/>
                </a:solidFill>
              </a:rPr>
              <a:t>käyttää</a:t>
            </a:r>
            <a:r>
              <a:rPr lang="en-GB" sz="1800" b="0" dirty="0">
                <a:solidFill>
                  <a:srgbClr val="000000"/>
                </a:solidFill>
              </a:rPr>
              <a:t> </a:t>
            </a:r>
            <a:r>
              <a:rPr lang="en-GB" sz="1800" b="0" dirty="0" err="1">
                <a:solidFill>
                  <a:srgbClr val="000000"/>
                </a:solidFill>
              </a:rPr>
              <a:t>myös</a:t>
            </a:r>
            <a:r>
              <a:rPr lang="en-GB" sz="1800" b="0" dirty="0">
                <a:solidFill>
                  <a:srgbClr val="000000"/>
                </a:solidFill>
              </a:rPr>
              <a:t> </a:t>
            </a:r>
            <a:r>
              <a:rPr lang="en-GB" sz="1800" b="0" dirty="0" err="1">
                <a:solidFill>
                  <a:srgbClr val="000000"/>
                </a:solidFill>
              </a:rPr>
              <a:t>SharePointia</a:t>
            </a:r>
            <a:r>
              <a:rPr lang="en-GB" sz="1800" b="0" dirty="0">
                <a:solidFill>
                  <a:srgbClr val="000000"/>
                </a:solidFill>
              </a:rPr>
              <a:t> vain </a:t>
            </a:r>
            <a:r>
              <a:rPr lang="en-GB" sz="1800" b="0" dirty="0" err="1">
                <a:solidFill>
                  <a:srgbClr val="000000"/>
                </a:solidFill>
              </a:rPr>
              <a:t>katselukäyttöön</a:t>
            </a:r>
            <a:r>
              <a:rPr lang="en-GB" sz="1800" b="0" dirty="0">
                <a:solidFill>
                  <a:srgbClr val="000000"/>
                </a:solidFill>
              </a:rPr>
              <a:t> </a:t>
            </a:r>
            <a:r>
              <a:rPr lang="en-GB" sz="1800" b="0" dirty="0" err="1">
                <a:solidFill>
                  <a:srgbClr val="000000"/>
                </a:solidFill>
              </a:rPr>
              <a:t>tarkoitettujen</a:t>
            </a:r>
            <a:r>
              <a:rPr lang="en-GB" sz="1800" b="0" dirty="0">
                <a:solidFill>
                  <a:srgbClr val="000000"/>
                </a:solidFill>
              </a:rPr>
              <a:t> </a:t>
            </a:r>
            <a:r>
              <a:rPr lang="en-GB" sz="1800" b="0" dirty="0" err="1">
                <a:solidFill>
                  <a:srgbClr val="000000"/>
                </a:solidFill>
              </a:rPr>
              <a:t>asiakirjojen</a:t>
            </a:r>
            <a:r>
              <a:rPr lang="en-GB" sz="1800" b="0" dirty="0">
                <a:solidFill>
                  <a:srgbClr val="000000"/>
                </a:solidFill>
              </a:rPr>
              <a:t> </a:t>
            </a:r>
            <a:r>
              <a:rPr lang="en-GB" sz="1800" b="0" dirty="0" err="1">
                <a:solidFill>
                  <a:srgbClr val="000000"/>
                </a:solidFill>
              </a:rPr>
              <a:t>luomiseen</a:t>
            </a:r>
            <a:r>
              <a:rPr lang="en-GB" sz="1800" b="0" dirty="0">
                <a:solidFill>
                  <a:srgbClr val="000000"/>
                </a:solidFill>
              </a:rPr>
              <a:t>. </a:t>
            </a:r>
            <a:r>
              <a:rPr lang="en-GB" sz="1800" b="0" dirty="0" err="1">
                <a:solidFill>
                  <a:srgbClr val="000000"/>
                </a:solidFill>
              </a:rPr>
              <a:t>Tämä</a:t>
            </a:r>
            <a:r>
              <a:rPr lang="en-GB" sz="1800" b="0" dirty="0">
                <a:solidFill>
                  <a:srgbClr val="000000"/>
                </a:solidFill>
              </a:rPr>
              <a:t> on </a:t>
            </a:r>
            <a:r>
              <a:rPr lang="en-GB" sz="1800" b="0" dirty="0" err="1">
                <a:solidFill>
                  <a:srgbClr val="000000"/>
                </a:solidFill>
              </a:rPr>
              <a:t>tärkeää</a:t>
            </a:r>
            <a:r>
              <a:rPr lang="en-GB" sz="1800" b="0" dirty="0">
                <a:solidFill>
                  <a:srgbClr val="000000"/>
                </a:solidFill>
              </a:rPr>
              <a:t>, </a:t>
            </a:r>
            <a:r>
              <a:rPr lang="en-GB" sz="1800" b="0" dirty="0" err="1">
                <a:solidFill>
                  <a:srgbClr val="000000"/>
                </a:solidFill>
              </a:rPr>
              <a:t>sillä</a:t>
            </a:r>
            <a:r>
              <a:rPr lang="en-GB" sz="1800" b="0" dirty="0">
                <a:solidFill>
                  <a:srgbClr val="000000"/>
                </a:solidFill>
              </a:rPr>
              <a:t> </a:t>
            </a:r>
            <a:r>
              <a:rPr lang="en-GB" sz="1800" b="0" dirty="0" err="1">
                <a:solidFill>
                  <a:srgbClr val="000000"/>
                </a:solidFill>
              </a:rPr>
              <a:t>kanavien</a:t>
            </a:r>
            <a:r>
              <a:rPr lang="en-GB" sz="1800" b="0" dirty="0">
                <a:solidFill>
                  <a:srgbClr val="000000"/>
                </a:solidFill>
              </a:rPr>
              <a:t> </a:t>
            </a:r>
            <a:r>
              <a:rPr lang="en-GB" sz="1800" b="0" dirty="0" err="1">
                <a:solidFill>
                  <a:srgbClr val="000000"/>
                </a:solidFill>
              </a:rPr>
              <a:t>oletuksena</a:t>
            </a:r>
            <a:r>
              <a:rPr lang="en-GB" sz="1800" b="0" dirty="0">
                <a:solidFill>
                  <a:srgbClr val="000000"/>
                </a:solidFill>
              </a:rPr>
              <a:t> on, </a:t>
            </a:r>
            <a:r>
              <a:rPr lang="en-GB" sz="1800" b="0" dirty="0" err="1">
                <a:solidFill>
                  <a:srgbClr val="000000"/>
                </a:solidFill>
              </a:rPr>
              <a:t>että</a:t>
            </a:r>
            <a:r>
              <a:rPr lang="en-GB" sz="1800" b="0" dirty="0">
                <a:solidFill>
                  <a:srgbClr val="000000"/>
                </a:solidFill>
              </a:rPr>
              <a:t> </a:t>
            </a:r>
            <a:r>
              <a:rPr lang="en-GB" sz="1800" b="0" dirty="0" err="1">
                <a:solidFill>
                  <a:srgbClr val="000000"/>
                </a:solidFill>
              </a:rPr>
              <a:t>kaikki</a:t>
            </a:r>
            <a:r>
              <a:rPr lang="en-GB" sz="1800" b="0" dirty="0">
                <a:solidFill>
                  <a:srgbClr val="000000"/>
                </a:solidFill>
              </a:rPr>
              <a:t> </a:t>
            </a:r>
            <a:r>
              <a:rPr lang="en-GB" sz="1800" b="0" dirty="0" err="1">
                <a:solidFill>
                  <a:srgbClr val="000000"/>
                </a:solidFill>
              </a:rPr>
              <a:t>asiakirjat</a:t>
            </a:r>
            <a:r>
              <a:rPr lang="en-GB" sz="1800" b="0" dirty="0">
                <a:solidFill>
                  <a:srgbClr val="000000"/>
                </a:solidFill>
              </a:rPr>
              <a:t> </a:t>
            </a:r>
            <a:r>
              <a:rPr lang="en-GB" sz="1800" b="0" dirty="0" err="1">
                <a:solidFill>
                  <a:srgbClr val="000000"/>
                </a:solidFill>
              </a:rPr>
              <a:t>ovat</a:t>
            </a:r>
            <a:r>
              <a:rPr lang="en-GB" sz="1800" b="0" dirty="0">
                <a:solidFill>
                  <a:srgbClr val="000000"/>
                </a:solidFill>
              </a:rPr>
              <a:t> </a:t>
            </a:r>
            <a:r>
              <a:rPr lang="en-GB" sz="1800" b="0" dirty="0" err="1">
                <a:solidFill>
                  <a:srgbClr val="000000"/>
                </a:solidFill>
              </a:rPr>
              <a:t>kaikkien</a:t>
            </a:r>
            <a:r>
              <a:rPr lang="en-GB" sz="1800" b="0" dirty="0">
                <a:solidFill>
                  <a:srgbClr val="000000"/>
                </a:solidFill>
              </a:rPr>
              <a:t> </a:t>
            </a:r>
            <a:r>
              <a:rPr lang="en-GB" sz="1800" b="0" dirty="0" err="1">
                <a:solidFill>
                  <a:srgbClr val="000000"/>
                </a:solidFill>
              </a:rPr>
              <a:t>vapaassa</a:t>
            </a:r>
            <a:r>
              <a:rPr lang="en-GB" sz="1800" b="0" dirty="0">
                <a:solidFill>
                  <a:srgbClr val="000000"/>
                </a:solidFill>
              </a:rPr>
              <a:t> </a:t>
            </a:r>
            <a:r>
              <a:rPr lang="en-GB" sz="1800" b="0" dirty="0" err="1">
                <a:solidFill>
                  <a:srgbClr val="000000"/>
                </a:solidFill>
              </a:rPr>
              <a:t>käytössä</a:t>
            </a:r>
            <a:r>
              <a:rPr lang="en-GB" sz="1800" b="0" dirty="0">
                <a:solidFill>
                  <a:srgbClr val="00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776521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108" y="242534"/>
            <a:ext cx="6480720" cy="1371600"/>
          </a:xfrm>
        </p:spPr>
        <p:txBody>
          <a:bodyPr>
            <a:normAutofit/>
          </a:bodyPr>
          <a:lstStyle/>
          <a:p>
            <a:r>
              <a:rPr lang="en-US" sz="2800" dirty="0" err="1"/>
              <a:t>Ideoita</a:t>
            </a:r>
            <a:r>
              <a:rPr lang="en-US" sz="2800" dirty="0"/>
              <a:t>, </a:t>
            </a:r>
            <a:r>
              <a:rPr lang="en-US" sz="2800" dirty="0" err="1"/>
              <a:t>miten</a:t>
            </a:r>
            <a:r>
              <a:rPr lang="en-US" sz="2800" dirty="0"/>
              <a:t> </a:t>
            </a:r>
            <a:r>
              <a:rPr lang="en-US" sz="2800" dirty="0" err="1"/>
              <a:t>hyödyntää</a:t>
            </a:r>
            <a:r>
              <a:rPr lang="en-US" sz="2800" dirty="0"/>
              <a:t> </a:t>
            </a:r>
            <a:r>
              <a:rPr lang="en-US" sz="2800" dirty="0" err="1"/>
              <a:t>videokokouksia</a:t>
            </a:r>
            <a:r>
              <a:rPr lang="en-US" sz="2800" dirty="0"/>
              <a:t> </a:t>
            </a:r>
            <a:r>
              <a:rPr lang="en-US" sz="2800" dirty="0" err="1"/>
              <a:t>opiskelijoiden</a:t>
            </a:r>
            <a:r>
              <a:rPr lang="en-US" sz="2800" dirty="0"/>
              <a:t> </a:t>
            </a:r>
            <a:r>
              <a:rPr lang="en-US" sz="2800" dirty="0" err="1"/>
              <a:t>kanssa</a:t>
            </a:r>
            <a:r>
              <a:rPr lang="en-US" sz="2800" dirty="0"/>
              <a:t> </a:t>
            </a:r>
          </a:p>
        </p:txBody>
      </p:sp>
      <p:sp>
        <p:nvSpPr>
          <p:cNvPr id="7" name="Shape 184">
            <a:extLst>
              <a:ext uri="{FF2B5EF4-FFF2-40B4-BE49-F238E27FC236}">
                <a16:creationId xmlns:a16="http://schemas.microsoft.com/office/drawing/2014/main" id="{8BE609DF-9591-8AFD-BE95-68737010D3DC}"/>
              </a:ext>
            </a:extLst>
          </p:cNvPr>
          <p:cNvSpPr txBox="1">
            <a:spLocks/>
          </p:cNvSpPr>
          <p:nvPr/>
        </p:nvSpPr>
        <p:spPr>
          <a:xfrm>
            <a:off x="179512" y="2132856"/>
            <a:ext cx="7308204" cy="3327034"/>
          </a:xfrm>
          <a:prstGeom prst="rect">
            <a:avLst/>
          </a:prstGeom>
        </p:spPr>
        <p:txBody>
          <a:bodyPr vert="horz" wrap="square" lIns="91425" tIns="91425" rIns="91425" bIns="91425" rtlCol="0" anchor="t" anchorCtr="0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en-GB" sz="1800" b="0" dirty="0" err="1">
                <a:solidFill>
                  <a:srgbClr val="000000"/>
                </a:solidFill>
              </a:rPr>
              <a:t>Luennointi</a:t>
            </a:r>
            <a:r>
              <a:rPr lang="en-GB" sz="1800" b="0" dirty="0">
                <a:solidFill>
                  <a:srgbClr val="000000"/>
                </a:solidFill>
              </a:rPr>
              <a:t> 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en-GB" sz="1800" b="0" dirty="0" err="1">
                <a:solidFill>
                  <a:srgbClr val="000000"/>
                </a:solidFill>
              </a:rPr>
              <a:t>Opiskelijoiden</a:t>
            </a:r>
            <a:r>
              <a:rPr lang="en-GB" sz="1800" b="0" dirty="0">
                <a:solidFill>
                  <a:srgbClr val="000000"/>
                </a:solidFill>
              </a:rPr>
              <a:t> </a:t>
            </a:r>
            <a:r>
              <a:rPr lang="en-GB" sz="1800" b="0" dirty="0" err="1">
                <a:solidFill>
                  <a:srgbClr val="000000"/>
                </a:solidFill>
              </a:rPr>
              <a:t>kuulumisten</a:t>
            </a:r>
            <a:r>
              <a:rPr lang="en-GB" sz="1800" b="0" dirty="0">
                <a:solidFill>
                  <a:srgbClr val="000000"/>
                </a:solidFill>
              </a:rPr>
              <a:t> </a:t>
            </a:r>
            <a:r>
              <a:rPr lang="en-GB" sz="1800" b="0" dirty="0" err="1">
                <a:solidFill>
                  <a:srgbClr val="000000"/>
                </a:solidFill>
              </a:rPr>
              <a:t>kysely</a:t>
            </a:r>
            <a:r>
              <a:rPr lang="en-GB" sz="1800" b="0" dirty="0">
                <a:solidFill>
                  <a:srgbClr val="000000"/>
                </a:solidFill>
              </a:rPr>
              <a:t> 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en-GB" sz="1800" b="0" dirty="0" err="1">
                <a:solidFill>
                  <a:srgbClr val="000000"/>
                </a:solidFill>
              </a:rPr>
              <a:t>Esitelmien</a:t>
            </a:r>
            <a:r>
              <a:rPr lang="en-GB" sz="1800" b="0" dirty="0">
                <a:solidFill>
                  <a:srgbClr val="000000"/>
                </a:solidFill>
              </a:rPr>
              <a:t> </a:t>
            </a:r>
            <a:r>
              <a:rPr lang="en-GB" sz="1800" b="0" dirty="0" err="1">
                <a:solidFill>
                  <a:srgbClr val="000000"/>
                </a:solidFill>
              </a:rPr>
              <a:t>esittely</a:t>
            </a:r>
            <a:r>
              <a:rPr lang="en-GB" sz="1800" b="0" dirty="0">
                <a:solidFill>
                  <a:srgbClr val="000000"/>
                </a:solidFill>
              </a:rPr>
              <a:t> 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en-GB" sz="1800" b="0" dirty="0" err="1">
                <a:solidFill>
                  <a:srgbClr val="000000"/>
                </a:solidFill>
              </a:rPr>
              <a:t>Virtuaalinen</a:t>
            </a:r>
            <a:r>
              <a:rPr lang="en-GB" sz="1800" b="0" dirty="0">
                <a:solidFill>
                  <a:srgbClr val="000000"/>
                </a:solidFill>
              </a:rPr>
              <a:t> </a:t>
            </a:r>
            <a:r>
              <a:rPr lang="en-GB" sz="1800" b="0" dirty="0" err="1">
                <a:solidFill>
                  <a:srgbClr val="000000"/>
                </a:solidFill>
              </a:rPr>
              <a:t>vieraileva</a:t>
            </a:r>
            <a:r>
              <a:rPr lang="en-GB" sz="1800" b="0" dirty="0">
                <a:solidFill>
                  <a:srgbClr val="000000"/>
                </a:solidFill>
              </a:rPr>
              <a:t> </a:t>
            </a:r>
            <a:r>
              <a:rPr lang="en-GB" sz="1800" b="0" dirty="0" err="1">
                <a:solidFill>
                  <a:srgbClr val="000000"/>
                </a:solidFill>
              </a:rPr>
              <a:t>puhuja</a:t>
            </a:r>
            <a:endParaRPr lang="en-GB" sz="1800" b="0" dirty="0">
              <a:solidFill>
                <a:srgbClr val="000000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en-GB" sz="1800" b="0" dirty="0" err="1">
                <a:solidFill>
                  <a:srgbClr val="000000"/>
                </a:solidFill>
              </a:rPr>
              <a:t>Henkilökunnan</a:t>
            </a:r>
            <a:r>
              <a:rPr lang="en-GB" sz="1800" b="0" dirty="0">
                <a:solidFill>
                  <a:srgbClr val="000000"/>
                </a:solidFill>
              </a:rPr>
              <a:t> </a:t>
            </a:r>
            <a:r>
              <a:rPr lang="en-GB" sz="1800" b="0" dirty="0" err="1">
                <a:solidFill>
                  <a:srgbClr val="000000"/>
                </a:solidFill>
              </a:rPr>
              <a:t>vastaanottoajat</a:t>
            </a:r>
            <a:r>
              <a:rPr lang="en-GB" sz="1800" b="0" dirty="0">
                <a:solidFill>
                  <a:srgbClr val="000000"/>
                </a:solidFill>
              </a:rPr>
              <a:t> </a:t>
            </a:r>
            <a:r>
              <a:rPr lang="en-GB" sz="1800" b="0" dirty="0" err="1">
                <a:solidFill>
                  <a:srgbClr val="000000"/>
                </a:solidFill>
              </a:rPr>
              <a:t>opiskelijoiden</a:t>
            </a:r>
            <a:r>
              <a:rPr lang="en-GB" sz="1800" b="0" dirty="0">
                <a:solidFill>
                  <a:srgbClr val="000000"/>
                </a:solidFill>
              </a:rPr>
              <a:t> </a:t>
            </a:r>
            <a:r>
              <a:rPr lang="en-GB" sz="1800" b="0" dirty="0" err="1">
                <a:solidFill>
                  <a:srgbClr val="000000"/>
                </a:solidFill>
              </a:rPr>
              <a:t>kysymyksiä</a:t>
            </a:r>
            <a:r>
              <a:rPr lang="en-GB" sz="1800" b="0" dirty="0">
                <a:solidFill>
                  <a:srgbClr val="000000"/>
                </a:solidFill>
              </a:rPr>
              <a:t> </a:t>
            </a:r>
            <a:r>
              <a:rPr lang="en-GB" sz="1800" b="0" dirty="0" err="1">
                <a:solidFill>
                  <a:srgbClr val="000000"/>
                </a:solidFill>
              </a:rPr>
              <a:t>varten</a:t>
            </a:r>
            <a:r>
              <a:rPr lang="en-GB" sz="1800" b="0" dirty="0">
                <a:solidFill>
                  <a:srgbClr val="000000"/>
                </a:solidFill>
              </a:rPr>
              <a:t> 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en-GB" sz="1800" b="0" dirty="0" err="1">
                <a:solidFill>
                  <a:srgbClr val="000000"/>
                </a:solidFill>
              </a:rPr>
              <a:t>Yhdessä</a:t>
            </a:r>
            <a:r>
              <a:rPr lang="en-GB" sz="1800" b="0" dirty="0">
                <a:solidFill>
                  <a:srgbClr val="000000"/>
                </a:solidFill>
              </a:rPr>
              <a:t> </a:t>
            </a:r>
            <a:r>
              <a:rPr lang="en-GB" sz="1800" b="0" dirty="0" err="1">
                <a:solidFill>
                  <a:srgbClr val="000000"/>
                </a:solidFill>
              </a:rPr>
              <a:t>piirtäminen</a:t>
            </a:r>
            <a:endParaRPr lang="en-GB" sz="1800" b="0" dirty="0">
              <a:solidFill>
                <a:srgbClr val="000000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en-GB" sz="1800" b="0" dirty="0" err="1">
                <a:solidFill>
                  <a:srgbClr val="000000"/>
                </a:solidFill>
              </a:rPr>
              <a:t>Virtuaalinen</a:t>
            </a:r>
            <a:r>
              <a:rPr lang="en-GB" sz="1800" b="0" dirty="0">
                <a:solidFill>
                  <a:srgbClr val="000000"/>
                </a:solidFill>
              </a:rPr>
              <a:t> </a:t>
            </a:r>
            <a:r>
              <a:rPr lang="en-GB" sz="1800" b="0" dirty="0" err="1">
                <a:solidFill>
                  <a:srgbClr val="000000"/>
                </a:solidFill>
              </a:rPr>
              <a:t>luokkaretkit</a:t>
            </a:r>
            <a:endParaRPr lang="en-GB" sz="1800" b="0" dirty="0">
              <a:solidFill>
                <a:srgbClr val="000000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en-GB" sz="1800" b="0" dirty="0" err="1">
                <a:solidFill>
                  <a:srgbClr val="000000"/>
                </a:solidFill>
              </a:rPr>
              <a:t>Vanhenmpaintapaamiset</a:t>
            </a:r>
            <a:r>
              <a:rPr lang="en-GB" sz="1800" b="0" dirty="0">
                <a:solidFill>
                  <a:srgbClr val="00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189684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718" y="86826"/>
            <a:ext cx="6415498" cy="1038944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Hyödyllisiä</a:t>
            </a:r>
            <a:r>
              <a:rPr lang="en-US" dirty="0"/>
              <a:t> </a:t>
            </a:r>
            <a:r>
              <a:rPr lang="en-US" dirty="0" err="1"/>
              <a:t>vinkkejä</a:t>
            </a:r>
            <a:r>
              <a:rPr lang="en-US" dirty="0"/>
              <a:t> </a:t>
            </a:r>
            <a:r>
              <a:rPr lang="en-US" dirty="0" err="1"/>
              <a:t>yksi</a:t>
            </a:r>
            <a:r>
              <a:rPr lang="en-US" dirty="0"/>
              <a:t> </a:t>
            </a:r>
          </a:p>
        </p:txBody>
      </p:sp>
      <p:sp>
        <p:nvSpPr>
          <p:cNvPr id="7" name="Shape 184">
            <a:extLst>
              <a:ext uri="{FF2B5EF4-FFF2-40B4-BE49-F238E27FC236}">
                <a16:creationId xmlns:a16="http://schemas.microsoft.com/office/drawing/2014/main" id="{8BE609DF-9591-8AFD-BE95-68737010D3DC}"/>
              </a:ext>
            </a:extLst>
          </p:cNvPr>
          <p:cNvSpPr txBox="1">
            <a:spLocks/>
          </p:cNvSpPr>
          <p:nvPr/>
        </p:nvSpPr>
        <p:spPr>
          <a:xfrm>
            <a:off x="100718" y="1556792"/>
            <a:ext cx="8784976" cy="3155705"/>
          </a:xfrm>
          <a:prstGeom prst="rect">
            <a:avLst/>
          </a:prstGeom>
        </p:spPr>
        <p:txBody>
          <a:bodyPr vert="horz" wrap="square" lIns="91425" tIns="91425" rIns="91425" bIns="91425" rtlCol="0" anchor="t" anchorCtr="0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GB" sz="1800" b="0" dirty="0" err="1">
                <a:solidFill>
                  <a:srgbClr val="000000"/>
                </a:solidFill>
              </a:rPr>
              <a:t>Miten</a:t>
            </a:r>
            <a:r>
              <a:rPr lang="en-GB" sz="1800" b="0" dirty="0">
                <a:solidFill>
                  <a:srgbClr val="000000"/>
                </a:solidFill>
              </a:rPr>
              <a:t> </a:t>
            </a:r>
            <a:r>
              <a:rPr lang="en-GB" sz="1800" b="0" dirty="0" err="1">
                <a:solidFill>
                  <a:srgbClr val="000000"/>
                </a:solidFill>
              </a:rPr>
              <a:t>estää</a:t>
            </a:r>
            <a:r>
              <a:rPr lang="en-GB" sz="1800" b="0" dirty="0">
                <a:solidFill>
                  <a:srgbClr val="000000"/>
                </a:solidFill>
              </a:rPr>
              <a:t> </a:t>
            </a:r>
            <a:r>
              <a:rPr lang="en-GB" sz="1800" b="0" dirty="0" err="1">
                <a:solidFill>
                  <a:srgbClr val="000000"/>
                </a:solidFill>
              </a:rPr>
              <a:t>oppilaita</a:t>
            </a:r>
            <a:r>
              <a:rPr lang="en-GB" sz="1800" b="0" dirty="0">
                <a:solidFill>
                  <a:srgbClr val="000000"/>
                </a:solidFill>
              </a:rPr>
              <a:t> </a:t>
            </a:r>
            <a:r>
              <a:rPr lang="en-GB" sz="1800" b="0" dirty="0" err="1">
                <a:solidFill>
                  <a:srgbClr val="000000"/>
                </a:solidFill>
              </a:rPr>
              <a:t>hiljentämästä</a:t>
            </a:r>
            <a:r>
              <a:rPr lang="en-GB" sz="1800" b="0" dirty="0">
                <a:solidFill>
                  <a:srgbClr val="000000"/>
                </a:solidFill>
              </a:rPr>
              <a:t> tai </a:t>
            </a:r>
            <a:r>
              <a:rPr lang="en-GB" sz="1800" b="0" dirty="0" err="1">
                <a:solidFill>
                  <a:srgbClr val="000000"/>
                </a:solidFill>
              </a:rPr>
              <a:t>poistamasta</a:t>
            </a:r>
            <a:r>
              <a:rPr lang="en-GB" sz="1800" b="0" dirty="0">
                <a:solidFill>
                  <a:srgbClr val="000000"/>
                </a:solidFill>
              </a:rPr>
              <a:t> </a:t>
            </a:r>
            <a:r>
              <a:rPr lang="en-GB" sz="1800" b="0" dirty="0" err="1">
                <a:solidFill>
                  <a:srgbClr val="000000"/>
                </a:solidFill>
              </a:rPr>
              <a:t>toisiaan</a:t>
            </a:r>
            <a:r>
              <a:rPr lang="en-GB" sz="1800" b="0" dirty="0">
                <a:solidFill>
                  <a:srgbClr val="000000"/>
                </a:solidFill>
              </a:rPr>
              <a:t> MS </a:t>
            </a:r>
            <a:r>
              <a:rPr lang="en-GB" sz="1800" b="0" dirty="0" err="1">
                <a:solidFill>
                  <a:srgbClr val="000000"/>
                </a:solidFill>
              </a:rPr>
              <a:t>Teamsissa</a:t>
            </a:r>
            <a:endParaRPr lang="en-GB" sz="1800" b="0" dirty="0">
              <a:solidFill>
                <a:srgbClr val="000000"/>
              </a:solidFill>
            </a:endParaRP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GB" sz="1800" b="0" dirty="0" err="1">
                <a:solidFill>
                  <a:srgbClr val="000000"/>
                </a:solidFill>
              </a:rPr>
              <a:t>Vaihe</a:t>
            </a:r>
            <a:r>
              <a:rPr lang="en-GB" sz="1800" b="0" dirty="0">
                <a:solidFill>
                  <a:srgbClr val="000000"/>
                </a:solidFill>
              </a:rPr>
              <a:t> 1: </a:t>
            </a:r>
            <a:r>
              <a:rPr lang="en-GB" sz="1800" b="0" dirty="0" err="1">
                <a:solidFill>
                  <a:srgbClr val="000000"/>
                </a:solidFill>
              </a:rPr>
              <a:t>Ajoita</a:t>
            </a:r>
            <a:r>
              <a:rPr lang="en-GB" sz="1800" b="0" dirty="0">
                <a:solidFill>
                  <a:srgbClr val="000000"/>
                </a:solidFill>
              </a:rPr>
              <a:t> </a:t>
            </a:r>
            <a:r>
              <a:rPr lang="en-GB" sz="1800" b="0" dirty="0" err="1">
                <a:solidFill>
                  <a:srgbClr val="000000"/>
                </a:solidFill>
              </a:rPr>
              <a:t>kokous</a:t>
            </a:r>
            <a:r>
              <a:rPr lang="en-GB" sz="1800" b="0" dirty="0">
                <a:solidFill>
                  <a:srgbClr val="000000"/>
                </a:solidFill>
              </a:rPr>
              <a:t> </a:t>
            </a:r>
            <a:r>
              <a:rPr lang="en-GB" sz="1800" b="0" dirty="0" err="1">
                <a:solidFill>
                  <a:srgbClr val="000000"/>
                </a:solidFill>
              </a:rPr>
              <a:t>kalenterinäkymän</a:t>
            </a:r>
            <a:r>
              <a:rPr lang="en-GB" sz="1800" b="0" dirty="0">
                <a:solidFill>
                  <a:srgbClr val="000000"/>
                </a:solidFill>
              </a:rPr>
              <a:t> </a:t>
            </a:r>
            <a:r>
              <a:rPr lang="en-GB" sz="1800" b="0" dirty="0" err="1">
                <a:solidFill>
                  <a:srgbClr val="000000"/>
                </a:solidFill>
              </a:rPr>
              <a:t>avulla</a:t>
            </a:r>
            <a:r>
              <a:rPr lang="en-GB" sz="1800" b="0" dirty="0">
                <a:solidFill>
                  <a:srgbClr val="000000"/>
                </a:solidFill>
              </a:rPr>
              <a:t> 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GB" sz="1800" b="0" dirty="0" err="1">
                <a:solidFill>
                  <a:srgbClr val="000000"/>
                </a:solidFill>
              </a:rPr>
              <a:t>Vaihe</a:t>
            </a:r>
            <a:r>
              <a:rPr lang="en-GB" sz="1800" b="0" dirty="0">
                <a:solidFill>
                  <a:srgbClr val="000000"/>
                </a:solidFill>
              </a:rPr>
              <a:t> 2: </a:t>
            </a:r>
            <a:r>
              <a:rPr lang="en-GB" sz="1800" b="0" dirty="0" err="1">
                <a:solidFill>
                  <a:srgbClr val="000000"/>
                </a:solidFill>
              </a:rPr>
              <a:t>Lisää</a:t>
            </a:r>
            <a:r>
              <a:rPr lang="en-GB" sz="1800" b="0" dirty="0">
                <a:solidFill>
                  <a:srgbClr val="000000"/>
                </a:solidFill>
              </a:rPr>
              <a:t> </a:t>
            </a:r>
            <a:r>
              <a:rPr lang="en-GB" sz="1800" b="0" dirty="0" err="1">
                <a:solidFill>
                  <a:srgbClr val="000000"/>
                </a:solidFill>
              </a:rPr>
              <a:t>opiskelijat</a:t>
            </a:r>
            <a:r>
              <a:rPr lang="en-GB" sz="1800" b="0" dirty="0">
                <a:solidFill>
                  <a:srgbClr val="000000"/>
                </a:solidFill>
              </a:rPr>
              <a:t> </a:t>
            </a:r>
            <a:r>
              <a:rPr lang="en-GB" sz="1800" b="0" dirty="0" err="1">
                <a:solidFill>
                  <a:srgbClr val="000000"/>
                </a:solidFill>
              </a:rPr>
              <a:t>kokouksen</a:t>
            </a:r>
            <a:r>
              <a:rPr lang="en-GB" sz="1800" b="0" dirty="0">
                <a:solidFill>
                  <a:srgbClr val="000000"/>
                </a:solidFill>
              </a:rPr>
              <a:t> </a:t>
            </a:r>
            <a:r>
              <a:rPr lang="en-GB" sz="1800" b="0" dirty="0" err="1">
                <a:solidFill>
                  <a:srgbClr val="000000"/>
                </a:solidFill>
              </a:rPr>
              <a:t>osanottajiksi</a:t>
            </a:r>
            <a:r>
              <a:rPr lang="en-GB" sz="1800" b="0" dirty="0">
                <a:solidFill>
                  <a:srgbClr val="000000"/>
                </a:solidFill>
              </a:rPr>
              <a:t>. </a:t>
            </a:r>
            <a:r>
              <a:rPr lang="en-GB" sz="1800" b="0" dirty="0" err="1">
                <a:solidFill>
                  <a:srgbClr val="000000"/>
                </a:solidFill>
              </a:rPr>
              <a:t>Klikkaa</a:t>
            </a:r>
            <a:r>
              <a:rPr lang="en-GB" sz="1800" b="0" dirty="0">
                <a:solidFill>
                  <a:srgbClr val="000000"/>
                </a:solidFill>
              </a:rPr>
              <a:t> </a:t>
            </a:r>
            <a:r>
              <a:rPr lang="en-GB" sz="1800" b="0" dirty="0" err="1">
                <a:solidFill>
                  <a:srgbClr val="000000"/>
                </a:solidFill>
              </a:rPr>
              <a:t>lähetä</a:t>
            </a:r>
            <a:r>
              <a:rPr lang="en-GB" sz="1800" b="0" dirty="0">
                <a:solidFill>
                  <a:srgbClr val="000000"/>
                </a:solidFill>
              </a:rPr>
              <a:t>. 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GB" sz="1800" b="0" dirty="0" err="1">
                <a:solidFill>
                  <a:srgbClr val="000000"/>
                </a:solidFill>
              </a:rPr>
              <a:t>Avaa</a:t>
            </a:r>
            <a:r>
              <a:rPr lang="en-GB" sz="1800" b="0" dirty="0">
                <a:solidFill>
                  <a:srgbClr val="000000"/>
                </a:solidFill>
              </a:rPr>
              <a:t> </a:t>
            </a:r>
            <a:r>
              <a:rPr lang="en-GB" sz="1800" b="0" dirty="0" err="1">
                <a:solidFill>
                  <a:srgbClr val="000000"/>
                </a:solidFill>
              </a:rPr>
              <a:t>tapaaminen</a:t>
            </a:r>
            <a:r>
              <a:rPr lang="en-GB" sz="1800" b="0" dirty="0">
                <a:solidFill>
                  <a:srgbClr val="000000"/>
                </a:solidFill>
              </a:rPr>
              <a:t> </a:t>
            </a:r>
            <a:r>
              <a:rPr lang="en-GB" sz="1800" b="0" dirty="0" err="1">
                <a:solidFill>
                  <a:srgbClr val="000000"/>
                </a:solidFill>
              </a:rPr>
              <a:t>kalenterinäkymässä</a:t>
            </a:r>
            <a:r>
              <a:rPr lang="en-GB" sz="1800" b="0" dirty="0">
                <a:solidFill>
                  <a:srgbClr val="000000"/>
                </a:solidFill>
              </a:rPr>
              <a:t>. </a:t>
            </a:r>
            <a:r>
              <a:rPr lang="en-GB" sz="1800" b="0" dirty="0" err="1">
                <a:solidFill>
                  <a:srgbClr val="000000"/>
                </a:solidFill>
              </a:rPr>
              <a:t>Klikkaa</a:t>
            </a:r>
            <a:r>
              <a:rPr lang="en-GB" sz="1800" b="0" dirty="0">
                <a:solidFill>
                  <a:srgbClr val="000000"/>
                </a:solidFill>
              </a:rPr>
              <a:t> </a:t>
            </a:r>
            <a:r>
              <a:rPr lang="en-GB" sz="1800" b="0" dirty="0" err="1">
                <a:solidFill>
                  <a:srgbClr val="000000"/>
                </a:solidFill>
              </a:rPr>
              <a:t>Tapaamisasetukset</a:t>
            </a:r>
            <a:r>
              <a:rPr lang="en-GB" sz="1800" b="0" dirty="0">
                <a:solidFill>
                  <a:srgbClr val="000000"/>
                </a:solidFill>
              </a:rPr>
              <a:t>.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GB" sz="1800" b="0" dirty="0" err="1">
                <a:solidFill>
                  <a:srgbClr val="000000"/>
                </a:solidFill>
              </a:rPr>
              <a:t>Kuka</a:t>
            </a:r>
            <a:r>
              <a:rPr lang="en-GB" sz="1800" b="0" dirty="0">
                <a:solidFill>
                  <a:srgbClr val="000000"/>
                </a:solidFill>
              </a:rPr>
              <a:t> </a:t>
            </a:r>
            <a:r>
              <a:rPr lang="en-GB" sz="1800" b="0" dirty="0" err="1">
                <a:solidFill>
                  <a:srgbClr val="000000"/>
                </a:solidFill>
              </a:rPr>
              <a:t>voi</a:t>
            </a:r>
            <a:r>
              <a:rPr lang="en-GB" sz="1800" b="0" dirty="0">
                <a:solidFill>
                  <a:srgbClr val="000000"/>
                </a:solidFill>
              </a:rPr>
              <a:t> </a:t>
            </a:r>
            <a:r>
              <a:rPr lang="en-GB" sz="1800" b="0" dirty="0" err="1">
                <a:solidFill>
                  <a:srgbClr val="000000"/>
                </a:solidFill>
              </a:rPr>
              <a:t>esittää</a:t>
            </a:r>
            <a:r>
              <a:rPr lang="en-GB" sz="1800" b="0" dirty="0">
                <a:solidFill>
                  <a:srgbClr val="000000"/>
                </a:solidFill>
              </a:rPr>
              <a:t>? </a:t>
            </a:r>
            <a:r>
              <a:rPr lang="en-GB" sz="1800" b="0" dirty="0" err="1">
                <a:solidFill>
                  <a:srgbClr val="000000"/>
                </a:solidFill>
              </a:rPr>
              <a:t>valitse</a:t>
            </a:r>
            <a:r>
              <a:rPr lang="en-GB" sz="1800" b="0" dirty="0">
                <a:solidFill>
                  <a:srgbClr val="000000"/>
                </a:solidFill>
              </a:rPr>
              <a:t> vain </a:t>
            </a:r>
            <a:r>
              <a:rPr lang="en-GB" sz="1800" b="0" dirty="0" err="1">
                <a:solidFill>
                  <a:srgbClr val="000000"/>
                </a:solidFill>
              </a:rPr>
              <a:t>minä</a:t>
            </a:r>
            <a:r>
              <a:rPr lang="en-GB" sz="1800" b="0" dirty="0">
                <a:solidFill>
                  <a:srgbClr val="000000"/>
                </a:solidFill>
              </a:rPr>
              <a:t> tai </a:t>
            </a:r>
            <a:r>
              <a:rPr lang="en-GB" sz="1800" b="0" dirty="0" err="1">
                <a:solidFill>
                  <a:srgbClr val="000000"/>
                </a:solidFill>
              </a:rPr>
              <a:t>valitse</a:t>
            </a:r>
            <a:r>
              <a:rPr lang="en-GB" sz="1800" b="0" dirty="0">
                <a:solidFill>
                  <a:srgbClr val="000000"/>
                </a:solidFill>
              </a:rPr>
              <a:t> vain </a:t>
            </a:r>
            <a:r>
              <a:rPr lang="en-GB" sz="1800" b="0" dirty="0" err="1">
                <a:solidFill>
                  <a:srgbClr val="000000"/>
                </a:solidFill>
              </a:rPr>
              <a:t>tietyt</a:t>
            </a:r>
            <a:r>
              <a:rPr lang="en-GB" sz="1800" b="0" dirty="0">
                <a:solidFill>
                  <a:srgbClr val="000000"/>
                </a:solidFill>
              </a:rPr>
              <a:t> </a:t>
            </a:r>
            <a:r>
              <a:rPr lang="en-GB" sz="1800" b="0" dirty="0" err="1">
                <a:solidFill>
                  <a:srgbClr val="000000"/>
                </a:solidFill>
              </a:rPr>
              <a:t>opiskelijat</a:t>
            </a:r>
            <a:r>
              <a:rPr lang="en-GB" sz="1800" b="0" dirty="0">
                <a:solidFill>
                  <a:srgbClr val="000000"/>
                </a:solidFill>
              </a:rPr>
              <a:t>. </a:t>
            </a:r>
            <a:r>
              <a:rPr lang="en-GB" sz="1800" b="0" dirty="0" err="1">
                <a:solidFill>
                  <a:srgbClr val="000000"/>
                </a:solidFill>
              </a:rPr>
              <a:t>Klikkaa</a:t>
            </a:r>
            <a:r>
              <a:rPr lang="en-GB" sz="1800" b="0" dirty="0">
                <a:solidFill>
                  <a:srgbClr val="000000"/>
                </a:solidFill>
              </a:rPr>
              <a:t> </a:t>
            </a:r>
            <a:r>
              <a:rPr lang="en-GB" sz="1800" b="0" dirty="0" err="1">
                <a:solidFill>
                  <a:srgbClr val="000000"/>
                </a:solidFill>
              </a:rPr>
              <a:t>Tallenna</a:t>
            </a:r>
            <a:r>
              <a:rPr lang="en-GB" sz="1800" b="0" dirty="0">
                <a:solidFill>
                  <a:srgbClr val="00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736011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Základné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Základné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Základné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3110</TotalTime>
  <Words>323</Words>
  <Application>Microsoft Office PowerPoint</Application>
  <PresentationFormat>On-screen Show (4:3)</PresentationFormat>
  <Paragraphs>51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Arial </vt:lpstr>
      <vt:lpstr>Arial Black</vt:lpstr>
      <vt:lpstr>Calibri</vt:lpstr>
      <vt:lpstr>Verdana</vt:lpstr>
      <vt:lpstr>Wingdings</vt:lpstr>
      <vt:lpstr>Základné</vt:lpstr>
      <vt:lpstr>Microsoft Teams opetuskäytössä </vt:lpstr>
      <vt:lpstr>MS Teams - yleiskatsaus</vt:lpstr>
      <vt:lpstr>Toimintoja</vt:lpstr>
      <vt:lpstr>Virtuaalisen luokkahuoneen luominen</vt:lpstr>
      <vt:lpstr>Teams videokokousten käyttäminen opiskelijoiden kanssa </vt:lpstr>
      <vt:lpstr>Tiimit, kanavat, välilehdet ja sovellukset</vt:lpstr>
      <vt:lpstr>Teams-kanavat</vt:lpstr>
      <vt:lpstr>Ideoita, miten hyödyntää videokokouksia opiskelijoiden kanssa </vt:lpstr>
      <vt:lpstr>Hyödyllisiä vinkkejä yksi </vt:lpstr>
      <vt:lpstr>Hyödyllisiä vinkkejä kaksi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Zuzana Palková</dc:creator>
  <cp:lastModifiedBy>Athanasios Christopoulos</cp:lastModifiedBy>
  <cp:revision>298</cp:revision>
  <cp:lastPrinted>2019-02-12T08:21:40Z</cp:lastPrinted>
  <dcterms:created xsi:type="dcterms:W3CDTF">2019-02-10T21:49:04Z</dcterms:created>
  <dcterms:modified xsi:type="dcterms:W3CDTF">2022-09-15T20:51:22Z</dcterms:modified>
</cp:coreProperties>
</file>