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73790" autoAdjust="0"/>
  </p:normalViewPr>
  <p:slideViewPr>
    <p:cSldViewPr>
      <p:cViewPr>
        <p:scale>
          <a:sx n="100" d="100"/>
          <a:sy n="100" d="100"/>
        </p:scale>
        <p:origin x="175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Moodle ja Aula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Sosiaalisten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verkostojen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hyödyntäminen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opetuksessa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2" y="96047"/>
            <a:ext cx="5976664" cy="1371600"/>
          </a:xfrm>
        </p:spPr>
        <p:txBody>
          <a:bodyPr>
            <a:normAutofit/>
          </a:bodyPr>
          <a:lstStyle/>
          <a:p>
            <a:r>
              <a:rPr lang="en-US" dirty="0" err="1"/>
              <a:t>Opetusmateriaalit</a:t>
            </a:r>
            <a:r>
              <a:rPr lang="en-US" dirty="0"/>
              <a:t> </a:t>
            </a:r>
            <a:r>
              <a:rPr lang="en-US" dirty="0" err="1"/>
              <a:t>aulassa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34F973-C0B4-897D-492A-D739D109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96" y="1551578"/>
            <a:ext cx="6624736" cy="51902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56EF62-6873-5841-CC38-535980DD3258}"/>
              </a:ext>
            </a:extLst>
          </p:cNvPr>
          <p:cNvSpPr/>
          <p:nvPr/>
        </p:nvSpPr>
        <p:spPr>
          <a:xfrm>
            <a:off x="1727619" y="4575914"/>
            <a:ext cx="1656184" cy="21659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B8350-23B2-07F3-5F1E-36F98F76865B}"/>
              </a:ext>
            </a:extLst>
          </p:cNvPr>
          <p:cNvSpPr txBox="1"/>
          <p:nvPr/>
        </p:nvSpPr>
        <p:spPr>
          <a:xfrm rot="19013629">
            <a:off x="-161989" y="4890280"/>
            <a:ext cx="19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Viikottaiset</a:t>
            </a:r>
            <a:r>
              <a:rPr lang="en-US" dirty="0"/>
              <a:t> </a:t>
            </a:r>
            <a:r>
              <a:rPr lang="en-US" dirty="0" err="1"/>
              <a:t>opetusmateriaalit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BEF68-C703-3C4E-CB8B-9E2F01D80450}"/>
              </a:ext>
            </a:extLst>
          </p:cNvPr>
          <p:cNvSpPr txBox="1"/>
          <p:nvPr/>
        </p:nvSpPr>
        <p:spPr>
          <a:xfrm>
            <a:off x="-6351" y="3111853"/>
            <a:ext cx="205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Moduulin</a:t>
            </a:r>
            <a:r>
              <a:rPr lang="en-US" dirty="0"/>
              <a:t> </a:t>
            </a:r>
            <a:r>
              <a:rPr lang="en-US" dirty="0" err="1"/>
              <a:t>tiedot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E7D2CA-D7AC-A951-981F-3DBE983FBD7F}"/>
              </a:ext>
            </a:extLst>
          </p:cNvPr>
          <p:cNvCxnSpPr/>
          <p:nvPr/>
        </p:nvCxnSpPr>
        <p:spPr>
          <a:xfrm>
            <a:off x="947204" y="3639810"/>
            <a:ext cx="1037232" cy="50689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45202F-5F1E-B99C-A570-3D69399086FB}"/>
              </a:ext>
            </a:extLst>
          </p:cNvPr>
          <p:cNvSpPr txBox="1"/>
          <p:nvPr/>
        </p:nvSpPr>
        <p:spPr>
          <a:xfrm>
            <a:off x="4358915" y="130405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Käyttäjien</a:t>
            </a:r>
            <a:r>
              <a:rPr lang="en-US" dirty="0"/>
              <a:t> </a:t>
            </a:r>
            <a:r>
              <a:rPr lang="en-US" dirty="0" err="1"/>
              <a:t>hallinta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8712E2-E9A7-492F-B895-A19158F6BC3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602323" y="1488721"/>
            <a:ext cx="756592" cy="4616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E03D22-BFEE-FA48-6ADB-5D676231AEF1}"/>
              </a:ext>
            </a:extLst>
          </p:cNvPr>
          <p:cNvSpPr txBox="1"/>
          <p:nvPr/>
        </p:nvSpPr>
        <p:spPr>
          <a:xfrm>
            <a:off x="4473281" y="2488128"/>
            <a:ext cx="194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Käyttöstatistiikka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D388EF-8393-4BFB-1572-8EAFFEBA375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313538" y="2380238"/>
            <a:ext cx="159743" cy="29255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478AE5-9002-CA71-E4F0-C9F7988C36C9}"/>
              </a:ext>
            </a:extLst>
          </p:cNvPr>
          <p:cNvSpPr txBox="1"/>
          <p:nvPr/>
        </p:nvSpPr>
        <p:spPr>
          <a:xfrm>
            <a:off x="3569184" y="3178873"/>
            <a:ext cx="112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Arviointi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ADC1BA-E4C3-1DE8-08AE-190FFEB6312C}"/>
              </a:ext>
            </a:extLst>
          </p:cNvPr>
          <p:cNvCxnSpPr>
            <a:cxnSpLocks/>
          </p:cNvCxnSpPr>
          <p:nvPr/>
        </p:nvCxnSpPr>
        <p:spPr>
          <a:xfrm flipH="1" flipV="1">
            <a:off x="3346367" y="2278527"/>
            <a:ext cx="783241" cy="89082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F598621-8E18-D97D-C475-33122DC14F5B}"/>
              </a:ext>
            </a:extLst>
          </p:cNvPr>
          <p:cNvSpPr txBox="1"/>
          <p:nvPr/>
        </p:nvSpPr>
        <p:spPr>
          <a:xfrm>
            <a:off x="6705407" y="2331349"/>
            <a:ext cx="213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Moduulien</a:t>
            </a:r>
            <a:r>
              <a:rPr lang="en-US" dirty="0"/>
              <a:t> </a:t>
            </a:r>
            <a:r>
              <a:rPr lang="en-US" dirty="0" err="1"/>
              <a:t>hallinta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0B9FCA-1F81-C203-86DF-099B64ED5B22}"/>
              </a:ext>
            </a:extLst>
          </p:cNvPr>
          <p:cNvCxnSpPr>
            <a:cxnSpLocks/>
          </p:cNvCxnSpPr>
          <p:nvPr/>
        </p:nvCxnSpPr>
        <p:spPr>
          <a:xfrm flipH="1" flipV="1">
            <a:off x="6296971" y="2148570"/>
            <a:ext cx="496933" cy="27670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5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5791200" cy="11829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Sosiaalinen</a:t>
            </a:r>
            <a:r>
              <a:rPr lang="en-US" dirty="0"/>
              <a:t> </a:t>
            </a:r>
            <a:r>
              <a:rPr lang="en-US" dirty="0" err="1"/>
              <a:t>oppiminen</a:t>
            </a:r>
            <a:r>
              <a:rPr lang="en-US" dirty="0"/>
              <a:t> </a:t>
            </a:r>
            <a:r>
              <a:rPr lang="en-US" dirty="0" err="1"/>
              <a:t>Moodlessa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329" y="1844824"/>
            <a:ext cx="8784976" cy="247551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Moodle on </a:t>
            </a:r>
            <a:r>
              <a:rPr lang="en-GB" sz="1800" b="0" dirty="0" err="1">
                <a:solidFill>
                  <a:srgbClr val="000000"/>
                </a:solidFill>
              </a:rPr>
              <a:t>esimerkki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oppimisen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hallinnointijärjestelmästä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jolla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yli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kymmenen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vuoden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kokemus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verkko-oppimisesta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Moodlen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FF0000"/>
                </a:solidFill>
              </a:rPr>
              <a:t>Socialwall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muuntaa</a:t>
            </a:r>
            <a:r>
              <a:rPr lang="en-GB" sz="1800" b="0" dirty="0">
                <a:solidFill>
                  <a:srgbClr val="000000"/>
                </a:solidFill>
              </a:rPr>
              <a:t> Moodle-</a:t>
            </a:r>
            <a:r>
              <a:rPr lang="en-GB" sz="1800" b="0" dirty="0" err="1">
                <a:solidFill>
                  <a:srgbClr val="000000"/>
                </a:solidFill>
              </a:rPr>
              <a:t>kurssin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sosiaaliseksi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oppimisympäristöksi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Siihen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kuuluu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tuttu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käyttäjäliittymä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julkaisuaikajana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aikajanan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filtteröinti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Moodlen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toimintojen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materiaalin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yhdistäminen</a:t>
            </a:r>
            <a:endParaRPr lang="en-GB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1" y="332656"/>
            <a:ext cx="5791200" cy="750912"/>
          </a:xfrm>
        </p:spPr>
        <p:txBody>
          <a:bodyPr/>
          <a:lstStyle/>
          <a:p>
            <a:r>
              <a:rPr lang="en-US" dirty="0" err="1"/>
              <a:t>Socialwall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95098" y="1412776"/>
            <a:ext cx="8784976" cy="453454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GB" sz="1800" b="0" dirty="0" err="1">
                <a:solidFill>
                  <a:srgbClr val="000000"/>
                </a:solidFill>
              </a:rPr>
              <a:t>Tutorit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tehdä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erilaisia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julkaisuja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liittää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tiedostoja</a:t>
            </a:r>
            <a:r>
              <a:rPr lang="en-GB" sz="1800" b="0" dirty="0">
                <a:solidFill>
                  <a:srgbClr val="000000"/>
                </a:solidFill>
              </a:rPr>
              <a:t> URL-</a:t>
            </a:r>
            <a:r>
              <a:rPr lang="en-GB" sz="1800" b="0" dirty="0" err="1">
                <a:solidFill>
                  <a:srgbClr val="000000"/>
                </a:solidFill>
              </a:rPr>
              <a:t>osoitteita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julkaisuihin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kommentoida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julkaisuihin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vastata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kommentteihin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GB" sz="1800" b="0" dirty="0" err="1">
                <a:solidFill>
                  <a:srgbClr val="000000"/>
                </a:solidFill>
              </a:rPr>
              <a:t>Opiskelijat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tehdä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tavallisia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julkaisuja</a:t>
            </a:r>
            <a:r>
              <a:rPr lang="en-GB" sz="1800" b="0" dirty="0">
                <a:solidFill>
                  <a:srgbClr val="000000"/>
                </a:solidFill>
              </a:rPr>
              <a:t> 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liittää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sisältöä</a:t>
            </a:r>
            <a:r>
              <a:rPr lang="en-GB" sz="1800" b="0" dirty="0">
                <a:solidFill>
                  <a:srgbClr val="000000"/>
                </a:solidFill>
              </a:rPr>
              <a:t> (</a:t>
            </a:r>
            <a:r>
              <a:rPr lang="en-GB" sz="1800" b="0" dirty="0" err="1">
                <a:solidFill>
                  <a:srgbClr val="000000"/>
                </a:solidFill>
              </a:rPr>
              <a:t>tiedostoja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linkkejä</a:t>
            </a:r>
            <a:r>
              <a:rPr lang="en-GB" sz="1800" b="0" dirty="0">
                <a:solidFill>
                  <a:srgbClr val="000000"/>
                </a:solidFill>
              </a:rPr>
              <a:t>) </a:t>
            </a:r>
            <a:r>
              <a:rPr lang="en-GB" sz="1800" b="0" dirty="0" err="1">
                <a:solidFill>
                  <a:srgbClr val="000000"/>
                </a:solidFill>
              </a:rPr>
              <a:t>julkaisuihin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kommentoida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julkaisuihin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vastata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kommentteihin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87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91200" cy="678904"/>
          </a:xfrm>
        </p:spPr>
        <p:txBody>
          <a:bodyPr/>
          <a:lstStyle/>
          <a:p>
            <a:r>
              <a:rPr lang="en-US" dirty="0"/>
              <a:t>Aula - </a:t>
            </a:r>
            <a:r>
              <a:rPr lang="en-US" dirty="0" err="1"/>
              <a:t>yleiskatsaus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813516" cy="151217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b="0" dirty="0" err="1">
                <a:solidFill>
                  <a:srgbClr val="000000"/>
                </a:solidFill>
              </a:rPr>
              <a:t>Mikä</a:t>
            </a:r>
            <a:r>
              <a:rPr lang="en-GB" sz="1800" b="0" dirty="0">
                <a:solidFill>
                  <a:srgbClr val="000000"/>
                </a:solidFill>
              </a:rPr>
              <a:t> on Aula?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“</a:t>
            </a:r>
            <a:r>
              <a:rPr lang="en-GB" sz="1800" b="0" dirty="0" err="1">
                <a:solidFill>
                  <a:srgbClr val="000000"/>
                </a:solidFill>
              </a:rPr>
              <a:t>Oppimiskokemusympäristö</a:t>
            </a:r>
            <a:r>
              <a:rPr lang="en-GB" sz="1800" b="0" dirty="0">
                <a:solidFill>
                  <a:srgbClr val="000000"/>
                </a:solidFill>
              </a:rPr>
              <a:t>” </a:t>
            </a:r>
            <a:r>
              <a:rPr lang="en-GB" sz="1800" b="0" dirty="0" err="1">
                <a:solidFill>
                  <a:srgbClr val="000000"/>
                </a:solidFill>
              </a:rPr>
              <a:t>Aula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tarjoaa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oppijoille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mahdollisuuden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lähestyä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moduuleita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sosiaalisemmalla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vuorovaikutteisemmalla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tavalla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153BE9-3BA4-217B-25E4-7F965F5EF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36179"/>
            <a:ext cx="4608512" cy="37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Sosiaaliset</a:t>
            </a:r>
            <a:r>
              <a:rPr lang="en-US" dirty="0"/>
              <a:t> </a:t>
            </a:r>
            <a:r>
              <a:rPr lang="en-US" dirty="0" err="1"/>
              <a:t>ominaisuudet</a:t>
            </a:r>
            <a:r>
              <a:rPr lang="en-US" dirty="0"/>
              <a:t> 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988840"/>
            <a:ext cx="8784976" cy="260786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Mahdollistaa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intuitiivisen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viestinnän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koko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kurssin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käsittävien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julkaisujen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pikaviestien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avulla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Julkaisujen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kommenttien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viestien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reaktioiden</a:t>
            </a:r>
            <a:r>
              <a:rPr lang="en-GB" sz="1800" b="0" dirty="0">
                <a:solidFill>
                  <a:srgbClr val="000000"/>
                </a:solidFill>
              </a:rPr>
              <a:t> (</a:t>
            </a:r>
            <a:r>
              <a:rPr lang="en-GB" sz="1800" b="0" dirty="0" err="1">
                <a:solidFill>
                  <a:srgbClr val="000000"/>
                </a:solidFill>
              </a:rPr>
              <a:t>emojit</a:t>
            </a:r>
            <a:r>
              <a:rPr lang="en-GB" sz="1800" b="0" dirty="0">
                <a:solidFill>
                  <a:srgbClr val="000000"/>
                </a:solidFill>
              </a:rPr>
              <a:t>) </a:t>
            </a:r>
            <a:r>
              <a:rPr lang="en-GB" sz="1800" b="0" dirty="0" err="1">
                <a:solidFill>
                  <a:srgbClr val="000000"/>
                </a:solidFill>
              </a:rPr>
              <a:t>avulla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viestiminen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Ilmoitusten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tekeminen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muistutusten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lähettäminen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iOS:lle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Androidille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kehitetyt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mobiilisovellukset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4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1872208" cy="678904"/>
          </a:xfrm>
        </p:spPr>
        <p:txBody>
          <a:bodyPr/>
          <a:lstStyle/>
          <a:p>
            <a:r>
              <a:rPr lang="en-US" dirty="0" err="1"/>
              <a:t>Edut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5574" y="1501821"/>
            <a:ext cx="8784976" cy="385435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Säästää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opetushenkilökunnan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aikaa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virtaviivaistamalla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viestintää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vähentämällä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tehtävien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päällekäisyyttä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Lisää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merkittävästi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osallistumista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verrattuna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perinteisiin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vaihtoehtoihin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Helpottaa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yhteistoimintaa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osastojen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välistä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yhteistyötä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yhdistämällä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opiskelijoita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Tukee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kasvavaa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käyttömäärää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hyödyntämällä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alustoja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jotka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käytettävissä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kaikkialla</a:t>
            </a:r>
            <a:r>
              <a:rPr lang="en-GB" sz="1800" b="0" dirty="0">
                <a:solidFill>
                  <a:srgbClr val="000000"/>
                </a:solidFill>
              </a:rPr>
              <a:t> (PC, Android, iPhone/iPad).</a:t>
            </a:r>
          </a:p>
        </p:txBody>
      </p:sp>
    </p:spTree>
    <p:extLst>
      <p:ext uri="{BB962C8B-B14F-4D97-AF65-F5344CB8AC3E}">
        <p14:creationId xmlns:p14="http://schemas.microsoft.com/office/powerpoint/2010/main" val="53987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8" y="179978"/>
            <a:ext cx="5976664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Miten</a:t>
            </a:r>
            <a:r>
              <a:rPr lang="en-US" dirty="0"/>
              <a:t> aula </a:t>
            </a:r>
            <a:r>
              <a:rPr lang="en-US" dirty="0" err="1"/>
              <a:t>eroaa</a:t>
            </a:r>
            <a:r>
              <a:rPr lang="en-US" dirty="0"/>
              <a:t> </a:t>
            </a:r>
            <a:r>
              <a:rPr lang="en-US" dirty="0" err="1"/>
              <a:t>muista</a:t>
            </a:r>
            <a:r>
              <a:rPr lang="en-US" dirty="0"/>
              <a:t> </a:t>
            </a:r>
            <a:r>
              <a:rPr lang="en-US" dirty="0" err="1"/>
              <a:t>sähköisistä</a:t>
            </a:r>
            <a:r>
              <a:rPr lang="en-US" dirty="0"/>
              <a:t> </a:t>
            </a:r>
            <a:r>
              <a:rPr lang="en-US" dirty="0" err="1"/>
              <a:t>oppimisympäristöistä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3568" y="1916832"/>
            <a:ext cx="8784976" cy="109668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ei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oppimisen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hallintajärjestelmä</a:t>
            </a:r>
            <a:r>
              <a:rPr lang="en-GB" sz="1800" b="0" dirty="0">
                <a:solidFill>
                  <a:srgbClr val="000000"/>
                </a:solidFill>
              </a:rPr>
              <a:t> (LMS), </a:t>
            </a:r>
            <a:r>
              <a:rPr lang="en-GB" sz="1800" b="0" dirty="0" err="1">
                <a:solidFill>
                  <a:srgbClr val="000000"/>
                </a:solidFill>
              </a:rPr>
              <a:t>vähemmän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sähköposteja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mobiilioppiminen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lisää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osallisuutta</a:t>
            </a:r>
            <a:endParaRPr lang="en-GB" sz="1800" b="0" dirty="0">
              <a:solidFill>
                <a:srgbClr val="000000"/>
              </a:solidFill>
            </a:endParaRPr>
          </a:p>
        </p:txBody>
      </p:sp>
      <p:pic>
        <p:nvPicPr>
          <p:cNvPr id="4" name="Picture 3" descr="A couple of cell phones&#10;&#10;Description automatically generated with low confidence">
            <a:extLst>
              <a:ext uri="{FF2B5EF4-FFF2-40B4-BE49-F238E27FC236}">
                <a16:creationId xmlns:a16="http://schemas.microsoft.com/office/drawing/2014/main" id="{E8C9637D-A940-0BC3-36F3-3D07FF02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137970"/>
            <a:ext cx="4680520" cy="35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0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9" y="260648"/>
            <a:ext cx="5976664" cy="733812"/>
          </a:xfrm>
        </p:spPr>
        <p:txBody>
          <a:bodyPr>
            <a:normAutofit/>
          </a:bodyPr>
          <a:lstStyle/>
          <a:p>
            <a:r>
              <a:rPr lang="en-US" dirty="0" err="1"/>
              <a:t>Pilottitutkimus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79512" y="1091782"/>
            <a:ext cx="8784976" cy="118946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0" dirty="0" err="1">
                <a:solidFill>
                  <a:srgbClr val="000000"/>
                </a:solidFill>
              </a:rPr>
              <a:t>Pilottitutkimus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Ravensbournen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yliopistossa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Lontoossa</a:t>
            </a:r>
            <a:r>
              <a:rPr lang="en-GB" b="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0" dirty="0">
                <a:solidFill>
                  <a:srgbClr val="000000"/>
                </a:solidFill>
              </a:rPr>
              <a:t>6 </a:t>
            </a:r>
            <a:r>
              <a:rPr lang="en-GB" b="0" dirty="0" err="1">
                <a:solidFill>
                  <a:srgbClr val="000000"/>
                </a:solidFill>
              </a:rPr>
              <a:t>ohjelmaa</a:t>
            </a:r>
            <a:r>
              <a:rPr lang="en-GB" b="0" dirty="0">
                <a:solidFill>
                  <a:srgbClr val="000000"/>
                </a:solidFill>
              </a:rPr>
              <a:t>, 280 </a:t>
            </a:r>
            <a:r>
              <a:rPr lang="en-GB" b="0" dirty="0" err="1">
                <a:solidFill>
                  <a:srgbClr val="000000"/>
                </a:solidFill>
              </a:rPr>
              <a:t>ensimmäisen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vuoden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opiskelijaa</a:t>
            </a:r>
            <a:endParaRPr lang="en-GB" b="0" dirty="0">
              <a:solidFill>
                <a:srgbClr val="000000"/>
              </a:solidFill>
            </a:endParaRPr>
          </a:p>
        </p:txBody>
      </p:sp>
      <p:pic>
        <p:nvPicPr>
          <p:cNvPr id="5" name="Picture 4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9DB8E175-DC7C-7F7B-15AD-A1883B2E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2533569"/>
            <a:ext cx="7128792" cy="42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5976664" cy="786874"/>
          </a:xfrm>
        </p:spPr>
        <p:txBody>
          <a:bodyPr>
            <a:normAutofit/>
          </a:bodyPr>
          <a:lstStyle/>
          <a:p>
            <a:r>
              <a:rPr lang="en-US" dirty="0" err="1"/>
              <a:t>Opiskelijapalautteita</a:t>
            </a:r>
            <a:endParaRPr lang="en-US" dirty="0"/>
          </a:p>
        </p:txBody>
      </p:sp>
      <p:pic>
        <p:nvPicPr>
          <p:cNvPr id="5" name="Picture 4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33E29797-3039-E23C-0B10-AC98F8FF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7966074" cy="48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230</Words>
  <Application>Microsoft Office PowerPoint</Application>
  <PresentationFormat>On-screen Show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Moodle ja Aula</vt:lpstr>
      <vt:lpstr>Sosiaalinen oppiminen Moodlessa</vt:lpstr>
      <vt:lpstr>Socialwall</vt:lpstr>
      <vt:lpstr>Aula - yleiskatsaus</vt:lpstr>
      <vt:lpstr>Sosiaaliset ominaisuudet </vt:lpstr>
      <vt:lpstr>Edut</vt:lpstr>
      <vt:lpstr>Miten aula eroaa muista sähköisistä oppimisympäristöistä</vt:lpstr>
      <vt:lpstr>Pilottitutkimus</vt:lpstr>
      <vt:lpstr>Opiskelijapalautteita</vt:lpstr>
      <vt:lpstr>Opetusmateriaalit aulassa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Athanasios Christopoulos</cp:lastModifiedBy>
  <cp:revision>292</cp:revision>
  <cp:lastPrinted>2019-02-12T08:21:40Z</cp:lastPrinted>
  <dcterms:created xsi:type="dcterms:W3CDTF">2019-02-10T21:49:04Z</dcterms:created>
  <dcterms:modified xsi:type="dcterms:W3CDTF">2022-09-15T20:48:01Z</dcterms:modified>
</cp:coreProperties>
</file>