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7315200" cy="96012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5330A5"/>
    <a:srgbClr val="EF8E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91" autoAdjust="0"/>
    <p:restoredTop sz="73790" autoAdjust="0"/>
  </p:normalViewPr>
  <p:slideViewPr>
    <p:cSldViewPr>
      <p:cViewPr>
        <p:scale>
          <a:sx n="100" d="100"/>
          <a:sy n="100" d="100"/>
        </p:scale>
        <p:origin x="1758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18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2E2F8-8C27-4303-A77C-E724F5C8016B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CD2E3-5BDB-44FE-995E-F2DCFA94842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8055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F3F0D-312C-4AED-8EB4-1582FE5784D7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4993F-1191-4E28-A105-C8612743DD3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89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4993F-1191-4E28-A105-C8612743DD3B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734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26915"/>
            <a:ext cx="7772400" cy="317368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6000" cap="none" spc="-80" baseline="0">
                <a:solidFill>
                  <a:srgbClr val="FFC000"/>
                </a:solidFill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FFC0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rgbClr val="5330A5"/>
          </a:solidFill>
          <a:ln>
            <a:solidFill>
              <a:srgbClr val="533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11" name="Obraz 1">
            <a:extLst>
              <a:ext uri="{FF2B5EF4-FFF2-40B4-BE49-F238E27FC236}">
                <a16:creationId xmlns:a16="http://schemas.microsoft.com/office/drawing/2014/main" id="{E4468105-06B5-4679-A164-F7E5AAB071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76103" y="223836"/>
            <a:ext cx="2064999" cy="118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24744"/>
            <a:ext cx="2057400" cy="5001419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 "/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7200" b="0" cap="none" spc="-80" baseline="0">
                <a:solidFill>
                  <a:srgbClr val="FFC000"/>
                </a:solidFill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rgbClr val="FF99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5330A5"/>
          </a:solidFill>
          <a:ln>
            <a:solidFill>
              <a:srgbClr val="533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Obraz 1">
            <a:extLst>
              <a:ext uri="{FF2B5EF4-FFF2-40B4-BE49-F238E27FC236}">
                <a16:creationId xmlns:a16="http://schemas.microsoft.com/office/drawing/2014/main" id="{CFF2300B-5795-4089-A1A4-7F4A926A99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44021" y="242469"/>
            <a:ext cx="1927945" cy="111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rgbClr val="FFC0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158" y="2786058"/>
            <a:ext cx="8072494" cy="1297250"/>
          </a:xfrm>
        </p:spPr>
        <p:txBody>
          <a:bodyPr/>
          <a:lstStyle/>
          <a:p>
            <a:pPr algn="ctr"/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Hyviä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toimintatapoja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2910" y="4000504"/>
            <a:ext cx="7283152" cy="576064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 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8DE5815-B6F5-4B90-A312-30FA0020A4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85728"/>
            <a:ext cx="1928826" cy="5497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7A28BE-81F8-47BC-AF9B-227AEE2932BD}"/>
              </a:ext>
            </a:extLst>
          </p:cNvPr>
          <p:cNvSpPr/>
          <p:nvPr/>
        </p:nvSpPr>
        <p:spPr>
          <a:xfrm>
            <a:off x="214282" y="785795"/>
            <a:ext cx="36376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cap="small" dirty="0">
                <a:solidFill>
                  <a:srgbClr val="FFC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2020-1-UK01-KA201-079177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4293BA-587F-487F-AFB8-C156BDE7446B}"/>
              </a:ext>
            </a:extLst>
          </p:cNvPr>
          <p:cNvSpPr/>
          <p:nvPr/>
        </p:nvSpPr>
        <p:spPr>
          <a:xfrm>
            <a:off x="500034" y="6286520"/>
            <a:ext cx="8101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EF8E7B"/>
                </a:solidFill>
              </a:rPr>
              <a:t>Sosiaalisten</a:t>
            </a:r>
            <a:r>
              <a:rPr lang="en-US" dirty="0">
                <a:solidFill>
                  <a:srgbClr val="EF8E7B"/>
                </a:solidFill>
              </a:rPr>
              <a:t> </a:t>
            </a:r>
            <a:r>
              <a:rPr lang="en-US" dirty="0" err="1">
                <a:solidFill>
                  <a:srgbClr val="EF8E7B"/>
                </a:solidFill>
              </a:rPr>
              <a:t>verkostojen</a:t>
            </a:r>
            <a:r>
              <a:rPr lang="en-US" dirty="0">
                <a:solidFill>
                  <a:srgbClr val="EF8E7B"/>
                </a:solidFill>
              </a:rPr>
              <a:t> </a:t>
            </a:r>
            <a:r>
              <a:rPr lang="en-US" dirty="0" err="1">
                <a:solidFill>
                  <a:srgbClr val="EF8E7B"/>
                </a:solidFill>
              </a:rPr>
              <a:t>hyödyntäminen</a:t>
            </a:r>
            <a:r>
              <a:rPr lang="en-US" dirty="0">
                <a:solidFill>
                  <a:srgbClr val="EF8E7B"/>
                </a:solidFill>
              </a:rPr>
              <a:t> </a:t>
            </a:r>
            <a:r>
              <a:rPr lang="en-US" dirty="0" err="1">
                <a:solidFill>
                  <a:srgbClr val="EF8E7B"/>
                </a:solidFill>
              </a:rPr>
              <a:t>opetuksessa</a:t>
            </a:r>
            <a:endParaRPr lang="en-US" dirty="0">
              <a:solidFill>
                <a:srgbClr val="EF8E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97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50" y="0"/>
            <a:ext cx="5791200" cy="13716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Hallinnoi</a:t>
            </a:r>
            <a:r>
              <a:rPr lang="en-US" dirty="0"/>
              <a:t> </a:t>
            </a:r>
            <a:r>
              <a:rPr lang="en-US" dirty="0" err="1"/>
              <a:t>tilejäsi</a:t>
            </a:r>
            <a:r>
              <a:rPr lang="en-US" dirty="0"/>
              <a:t> </a:t>
            </a:r>
            <a:r>
              <a:rPr lang="en-US" dirty="0" err="1"/>
              <a:t>yhden</a:t>
            </a:r>
            <a:r>
              <a:rPr lang="en-US" dirty="0"/>
              <a:t> </a:t>
            </a:r>
            <a:r>
              <a:rPr lang="en-US" dirty="0" err="1"/>
              <a:t>sovelluksen</a:t>
            </a:r>
            <a:r>
              <a:rPr lang="en-US" dirty="0"/>
              <a:t> </a:t>
            </a:r>
            <a:r>
              <a:rPr lang="en-US" dirty="0" err="1"/>
              <a:t>kautta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85850" y="1564845"/>
            <a:ext cx="8676456" cy="548838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800" b="0" dirty="0">
                <a:solidFill>
                  <a:srgbClr val="000000"/>
                </a:solidFill>
              </a:rPr>
              <a:t>Sprout </a:t>
            </a:r>
            <a:r>
              <a:rPr lang="en-GB" sz="1800" b="0" dirty="0" err="1">
                <a:solidFill>
                  <a:srgbClr val="000000"/>
                </a:solidFill>
              </a:rPr>
              <a:t>Socialin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kaltainen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työkalu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saattaa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helpottaa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sosiaalisen</a:t>
            </a:r>
            <a:r>
              <a:rPr lang="en-GB" sz="1800" b="0" dirty="0">
                <a:solidFill>
                  <a:srgbClr val="000000"/>
                </a:solidFill>
              </a:rPr>
              <a:t> median </a:t>
            </a:r>
            <a:r>
              <a:rPr lang="en-GB" sz="1800" b="0" dirty="0" err="1">
                <a:solidFill>
                  <a:srgbClr val="000000"/>
                </a:solidFill>
              </a:rPr>
              <a:t>hallinnointia</a:t>
            </a:r>
            <a:r>
              <a:rPr lang="en-GB" sz="1800" b="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4" name="Picture 2" descr="social media for education - social media management tool sprout social">
            <a:extLst>
              <a:ext uri="{FF2B5EF4-FFF2-40B4-BE49-F238E27FC236}">
                <a16:creationId xmlns:a16="http://schemas.microsoft.com/office/drawing/2014/main" id="{204A5B5B-8EBE-BA8B-64E9-AE2152D04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18" y="2306928"/>
            <a:ext cx="7367163" cy="448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517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85432"/>
            <a:ext cx="5791200" cy="1083568"/>
          </a:xfrm>
        </p:spPr>
        <p:txBody>
          <a:bodyPr>
            <a:normAutofit/>
          </a:bodyPr>
          <a:lstStyle/>
          <a:p>
            <a:r>
              <a:rPr lang="en-US" sz="3200" dirty="0"/>
              <a:t>Facebook-</a:t>
            </a:r>
            <a:r>
              <a:rPr lang="en-US" sz="3200" dirty="0" err="1"/>
              <a:t>sivujen</a:t>
            </a:r>
            <a:r>
              <a:rPr lang="en-US" sz="3200" dirty="0"/>
              <a:t> </a:t>
            </a:r>
            <a:r>
              <a:rPr lang="en-US" sz="3200" dirty="0" err="1"/>
              <a:t>käyttäminen</a:t>
            </a:r>
            <a:r>
              <a:rPr lang="en-US" sz="3200" dirty="0"/>
              <a:t> </a:t>
            </a:r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0" y="1504241"/>
            <a:ext cx="8885524" cy="964336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GB" sz="1800" b="0" dirty="0" err="1">
                <a:solidFill>
                  <a:srgbClr val="000000"/>
                </a:solidFill>
              </a:rPr>
              <a:t>Pyydä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opiskelijoita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seuraamaan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ryhmän</a:t>
            </a:r>
            <a:r>
              <a:rPr lang="en-GB" sz="1800" b="0" dirty="0">
                <a:solidFill>
                  <a:srgbClr val="000000"/>
                </a:solidFill>
              </a:rPr>
              <a:t> Facebook-</a:t>
            </a:r>
            <a:r>
              <a:rPr lang="en-GB" sz="1800" b="0" dirty="0" err="1">
                <a:solidFill>
                  <a:srgbClr val="000000"/>
                </a:solidFill>
              </a:rPr>
              <a:t>sivuja</a:t>
            </a:r>
            <a:r>
              <a:rPr lang="en-GB" sz="1800" b="0" dirty="0">
                <a:solidFill>
                  <a:srgbClr val="000000"/>
                </a:solidFill>
              </a:rPr>
              <a:t>, </a:t>
            </a:r>
            <a:r>
              <a:rPr lang="en-GB" sz="1800" b="0" dirty="0" err="1">
                <a:solidFill>
                  <a:srgbClr val="000000"/>
                </a:solidFill>
              </a:rPr>
              <a:t>jolloin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opettaja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voi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hyödyntää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sitä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julkaisemalla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päivityksiä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rohkaisemalla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opiskelijoita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keskusteluun</a:t>
            </a:r>
            <a:r>
              <a:rPr lang="en-GB" sz="1800" b="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1EABC8F-B5DE-E9D9-5848-FAE4D390E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2502459"/>
            <a:ext cx="5509427" cy="431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28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4112"/>
            <a:ext cx="6502374" cy="964337"/>
          </a:xfrm>
        </p:spPr>
        <p:txBody>
          <a:bodyPr>
            <a:noAutofit/>
          </a:bodyPr>
          <a:lstStyle/>
          <a:p>
            <a:r>
              <a:rPr lang="en-US" sz="2600" dirty="0"/>
              <a:t>Facebook-</a:t>
            </a:r>
            <a:r>
              <a:rPr lang="en-US" sz="2600" dirty="0" err="1"/>
              <a:t>ryhmän</a:t>
            </a:r>
            <a:r>
              <a:rPr lang="en-US" sz="2600" dirty="0"/>
              <a:t> </a:t>
            </a:r>
            <a:r>
              <a:rPr lang="en-US" sz="2600" dirty="0" err="1"/>
              <a:t>hyödyntäminen</a:t>
            </a:r>
            <a:r>
              <a:rPr lang="en-US" sz="2600" dirty="0"/>
              <a:t> </a:t>
            </a:r>
            <a:r>
              <a:rPr lang="en-US" sz="2600" dirty="0" err="1"/>
              <a:t>retkien</a:t>
            </a:r>
            <a:r>
              <a:rPr lang="en-US" sz="2600" dirty="0"/>
              <a:t> </a:t>
            </a:r>
            <a:r>
              <a:rPr lang="en-US" sz="2600" dirty="0" err="1"/>
              <a:t>järjestämisessä</a:t>
            </a:r>
            <a:endParaRPr lang="en-US" sz="2600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85850" y="1484784"/>
            <a:ext cx="8885524" cy="964336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GB" sz="1800" b="0" dirty="0" err="1">
                <a:solidFill>
                  <a:srgbClr val="000000"/>
                </a:solidFill>
              </a:rPr>
              <a:t>Opettajat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voivat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myös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luoda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retken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organisointia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varten</a:t>
            </a:r>
            <a:r>
              <a:rPr lang="en-GB" sz="1800" b="0" dirty="0">
                <a:solidFill>
                  <a:srgbClr val="000000"/>
                </a:solidFill>
              </a:rPr>
              <a:t> Facebook-</a:t>
            </a:r>
            <a:r>
              <a:rPr lang="en-GB" sz="1800" b="0" dirty="0" err="1">
                <a:solidFill>
                  <a:srgbClr val="000000"/>
                </a:solidFill>
              </a:rPr>
              <a:t>ryhmän</a:t>
            </a:r>
            <a:r>
              <a:rPr lang="en-GB" sz="1800" b="0" dirty="0">
                <a:solidFill>
                  <a:srgbClr val="000000"/>
                </a:solidFill>
              </a:rPr>
              <a:t>, </a:t>
            </a:r>
            <a:r>
              <a:rPr lang="en-GB" sz="1800" b="0" dirty="0" err="1">
                <a:solidFill>
                  <a:srgbClr val="000000"/>
                </a:solidFill>
              </a:rPr>
              <a:t>jossa</a:t>
            </a:r>
            <a:r>
              <a:rPr lang="en-GB" sz="1800" b="0" dirty="0">
                <a:solidFill>
                  <a:srgbClr val="000000"/>
                </a:solidFill>
              </a:rPr>
              <a:t> he </a:t>
            </a:r>
            <a:r>
              <a:rPr lang="en-GB" sz="1800" b="0" dirty="0" err="1">
                <a:solidFill>
                  <a:srgbClr val="000000"/>
                </a:solidFill>
              </a:rPr>
              <a:t>voivat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jakaa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kuvia</a:t>
            </a:r>
            <a:r>
              <a:rPr lang="en-GB" sz="1800" b="0" dirty="0">
                <a:solidFill>
                  <a:srgbClr val="000000"/>
                </a:solidFill>
              </a:rPr>
              <a:t>, </a:t>
            </a:r>
            <a:r>
              <a:rPr lang="en-GB" sz="1800" b="0" dirty="0" err="1">
                <a:solidFill>
                  <a:srgbClr val="000000"/>
                </a:solidFill>
              </a:rPr>
              <a:t>lähettää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pikaviestejä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järjestää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tapaamisia</a:t>
            </a:r>
            <a:r>
              <a:rPr lang="en-GB" sz="1800" b="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4C5CF78-574C-F028-5805-18522749C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27" y="2769305"/>
            <a:ext cx="8727345" cy="379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98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6480720" cy="1011560"/>
          </a:xfrm>
        </p:spPr>
        <p:txBody>
          <a:bodyPr>
            <a:noAutofit/>
          </a:bodyPr>
          <a:lstStyle/>
          <a:p>
            <a:r>
              <a:rPr lang="en-US" sz="2800" dirty="0" err="1"/>
              <a:t>Twitterin</a:t>
            </a:r>
            <a:r>
              <a:rPr lang="en-US" sz="2800" dirty="0"/>
              <a:t> </a:t>
            </a:r>
            <a:r>
              <a:rPr lang="en-US" sz="2800" dirty="0" err="1"/>
              <a:t>käyttäminen</a:t>
            </a:r>
            <a:r>
              <a:rPr lang="en-US" sz="2800" dirty="0"/>
              <a:t> </a:t>
            </a:r>
            <a:r>
              <a:rPr lang="en-US" sz="2800" dirty="0" err="1"/>
              <a:t>opintoryhmän</a:t>
            </a:r>
            <a:r>
              <a:rPr lang="en-US" sz="2800" dirty="0"/>
              <a:t> </a:t>
            </a:r>
            <a:r>
              <a:rPr lang="en-US" sz="2800" dirty="0" err="1"/>
              <a:t>ilmoitustauluna</a:t>
            </a:r>
            <a:r>
              <a:rPr lang="en-US" sz="2800" dirty="0"/>
              <a:t>  </a:t>
            </a:r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107504" y="1700808"/>
            <a:ext cx="8712967" cy="423645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b="0" dirty="0">
                <a:solidFill>
                  <a:srgbClr val="000000"/>
                </a:solidFill>
              </a:rPr>
              <a:t>Twitter on </a:t>
            </a:r>
            <a:r>
              <a:rPr lang="en-GB" b="0" dirty="0" err="1">
                <a:solidFill>
                  <a:srgbClr val="000000"/>
                </a:solidFill>
              </a:rPr>
              <a:t>hyvä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keskustelupalsta</a:t>
            </a:r>
            <a:r>
              <a:rPr lang="en-GB" b="0" dirty="0">
                <a:solidFill>
                  <a:srgbClr val="000000"/>
                </a:solidFill>
              </a:rPr>
              <a:t> tai </a:t>
            </a:r>
            <a:r>
              <a:rPr lang="en-GB" b="0" dirty="0" err="1">
                <a:solidFill>
                  <a:srgbClr val="000000"/>
                </a:solidFill>
              </a:rPr>
              <a:t>ilmoitustaulu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opetusryhmän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tarpeisiin</a:t>
            </a:r>
            <a:r>
              <a:rPr lang="en-GB" b="0" dirty="0">
                <a:solidFill>
                  <a:srgbClr val="000000"/>
                </a:solidFill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b="0" dirty="0" err="1">
                <a:solidFill>
                  <a:srgbClr val="000000"/>
                </a:solidFill>
              </a:rPr>
              <a:t>Opettaja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voi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luoda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kurssia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varten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yksittäisen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käyttäjätilin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ja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käyttää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samaa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tiliä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joka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vuosi</a:t>
            </a:r>
            <a:r>
              <a:rPr lang="en-GB" b="0" dirty="0">
                <a:solidFill>
                  <a:srgbClr val="000000"/>
                </a:solidFill>
              </a:rPr>
              <a:t> tai </a:t>
            </a:r>
            <a:r>
              <a:rPr lang="en-GB" b="0" dirty="0" err="1">
                <a:solidFill>
                  <a:srgbClr val="000000"/>
                </a:solidFill>
              </a:rPr>
              <a:t>hän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voi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luoda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uuden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tilin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joka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lukuvuosi</a:t>
            </a:r>
            <a:r>
              <a:rPr lang="en-GB" b="0" dirty="0">
                <a:solidFill>
                  <a:srgbClr val="000000"/>
                </a:solidFill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b="0" dirty="0" err="1">
                <a:solidFill>
                  <a:srgbClr val="000000"/>
                </a:solidFill>
              </a:rPr>
              <a:t>Opettajat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voivat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hyödyntää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Twitteriä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esimerkiksi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muistuttamalla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opiskelijoita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palautusten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päivämääristä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päivitysten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avulla</a:t>
            </a:r>
            <a:r>
              <a:rPr lang="en-GB" b="0" dirty="0">
                <a:solidFill>
                  <a:srgbClr val="000000"/>
                </a:solidFill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b="0" dirty="0" err="1">
                <a:solidFill>
                  <a:srgbClr val="000000"/>
                </a:solidFill>
              </a:rPr>
              <a:t>Opettaja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voi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saada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aikaan</a:t>
            </a:r>
            <a:r>
              <a:rPr lang="en-GB" b="0" dirty="0">
                <a:solidFill>
                  <a:srgbClr val="000000"/>
                </a:solidFill>
              </a:rPr>
              <a:t> Twitter-</a:t>
            </a:r>
            <a:r>
              <a:rPr lang="en-GB" b="0" dirty="0" err="1">
                <a:solidFill>
                  <a:srgbClr val="000000"/>
                </a:solidFill>
              </a:rPr>
              <a:t>keskustelua</a:t>
            </a:r>
            <a:r>
              <a:rPr lang="en-GB" b="0" dirty="0">
                <a:solidFill>
                  <a:srgbClr val="000000"/>
                </a:solidFill>
              </a:rPr>
              <a:t>, </a:t>
            </a:r>
            <a:r>
              <a:rPr lang="en-GB" b="0" dirty="0" err="1">
                <a:solidFill>
                  <a:srgbClr val="000000"/>
                </a:solidFill>
              </a:rPr>
              <a:t>joka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kulminoituu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tietyn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aihetunnisteen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ympärille</a:t>
            </a:r>
            <a:r>
              <a:rPr lang="en-GB" b="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7192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50" y="26105"/>
            <a:ext cx="5791200" cy="1371600"/>
          </a:xfrm>
        </p:spPr>
        <p:txBody>
          <a:bodyPr>
            <a:normAutofit/>
          </a:bodyPr>
          <a:lstStyle/>
          <a:p>
            <a:r>
              <a:rPr lang="en-US" dirty="0" err="1"/>
              <a:t>Instagrammin</a:t>
            </a:r>
            <a:r>
              <a:rPr lang="en-US" dirty="0"/>
              <a:t> </a:t>
            </a:r>
            <a:r>
              <a:rPr lang="en-US" dirty="0" err="1"/>
              <a:t>käyttö</a:t>
            </a:r>
            <a:r>
              <a:rPr lang="en-US" dirty="0"/>
              <a:t> </a:t>
            </a:r>
            <a:r>
              <a:rPr lang="en-US" dirty="0" err="1"/>
              <a:t>kuvaesseissä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85849" y="1592073"/>
            <a:ext cx="8885524" cy="1007618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GB" sz="1900" b="0" dirty="0" err="1">
                <a:solidFill>
                  <a:srgbClr val="000000"/>
                </a:solidFill>
              </a:rPr>
              <a:t>Visuaalispainotteisella</a:t>
            </a:r>
            <a:r>
              <a:rPr lang="en-GB" sz="1900" b="0" dirty="0">
                <a:solidFill>
                  <a:srgbClr val="000000"/>
                </a:solidFill>
              </a:rPr>
              <a:t> </a:t>
            </a:r>
            <a:r>
              <a:rPr lang="en-GB" sz="1900" b="0" dirty="0" err="1">
                <a:solidFill>
                  <a:srgbClr val="000000"/>
                </a:solidFill>
              </a:rPr>
              <a:t>kurssilla</a:t>
            </a:r>
            <a:r>
              <a:rPr lang="en-GB" sz="1900" b="0" dirty="0">
                <a:solidFill>
                  <a:srgbClr val="000000"/>
                </a:solidFill>
              </a:rPr>
              <a:t> </a:t>
            </a:r>
            <a:r>
              <a:rPr lang="en-GB" sz="1900" b="0" dirty="0" err="1">
                <a:solidFill>
                  <a:srgbClr val="000000"/>
                </a:solidFill>
              </a:rPr>
              <a:t>opiskelijat</a:t>
            </a:r>
            <a:r>
              <a:rPr lang="en-GB" sz="1900" b="0" dirty="0">
                <a:solidFill>
                  <a:srgbClr val="000000"/>
                </a:solidFill>
              </a:rPr>
              <a:t> </a:t>
            </a:r>
            <a:r>
              <a:rPr lang="en-GB" sz="1900" b="0" dirty="0" err="1">
                <a:solidFill>
                  <a:srgbClr val="000000"/>
                </a:solidFill>
              </a:rPr>
              <a:t>voivat</a:t>
            </a:r>
            <a:r>
              <a:rPr lang="en-GB" sz="1900" b="0" dirty="0">
                <a:solidFill>
                  <a:srgbClr val="000000"/>
                </a:solidFill>
              </a:rPr>
              <a:t> </a:t>
            </a:r>
            <a:r>
              <a:rPr lang="en-GB" sz="1900" b="0" dirty="0" err="1">
                <a:solidFill>
                  <a:srgbClr val="000000"/>
                </a:solidFill>
              </a:rPr>
              <a:t>käyttää</a:t>
            </a:r>
            <a:r>
              <a:rPr lang="en-GB" sz="1900" b="0" dirty="0">
                <a:solidFill>
                  <a:srgbClr val="000000"/>
                </a:solidFill>
              </a:rPr>
              <a:t> </a:t>
            </a:r>
            <a:r>
              <a:rPr lang="en-GB" sz="1900" b="0" dirty="0" err="1">
                <a:solidFill>
                  <a:srgbClr val="000000"/>
                </a:solidFill>
              </a:rPr>
              <a:t>Instagramia</a:t>
            </a:r>
            <a:r>
              <a:rPr lang="en-GB" sz="1900" b="0" dirty="0">
                <a:solidFill>
                  <a:srgbClr val="000000"/>
                </a:solidFill>
              </a:rPr>
              <a:t> </a:t>
            </a:r>
            <a:r>
              <a:rPr lang="en-GB" sz="1900" b="0" dirty="0" err="1">
                <a:solidFill>
                  <a:srgbClr val="000000"/>
                </a:solidFill>
              </a:rPr>
              <a:t>esitelläkseen</a:t>
            </a:r>
            <a:r>
              <a:rPr lang="en-GB" sz="1900" b="0" dirty="0">
                <a:solidFill>
                  <a:srgbClr val="000000"/>
                </a:solidFill>
              </a:rPr>
              <a:t> </a:t>
            </a:r>
            <a:r>
              <a:rPr lang="en-GB" sz="1900" b="0" dirty="0" err="1">
                <a:solidFill>
                  <a:srgbClr val="000000"/>
                </a:solidFill>
              </a:rPr>
              <a:t>valokuvia</a:t>
            </a:r>
            <a:r>
              <a:rPr lang="en-GB" sz="1900" b="0" dirty="0">
                <a:solidFill>
                  <a:srgbClr val="000000"/>
                </a:solidFill>
              </a:rPr>
              <a:t> </a:t>
            </a:r>
            <a:r>
              <a:rPr lang="en-GB" sz="1900" b="0" dirty="0" err="1">
                <a:solidFill>
                  <a:srgbClr val="000000"/>
                </a:solidFill>
              </a:rPr>
              <a:t>visuaalisesti</a:t>
            </a:r>
            <a:r>
              <a:rPr lang="en-GB" sz="1900" b="0" dirty="0">
                <a:solidFill>
                  <a:srgbClr val="000000"/>
                </a:solidFill>
              </a:rPr>
              <a:t> </a:t>
            </a:r>
            <a:r>
              <a:rPr lang="en-GB" sz="1900" b="0" dirty="0" err="1">
                <a:solidFill>
                  <a:srgbClr val="000000"/>
                </a:solidFill>
              </a:rPr>
              <a:t>vetoavalla</a:t>
            </a:r>
            <a:r>
              <a:rPr lang="en-GB" sz="1900" b="0" dirty="0">
                <a:solidFill>
                  <a:srgbClr val="000000"/>
                </a:solidFill>
              </a:rPr>
              <a:t> </a:t>
            </a:r>
            <a:r>
              <a:rPr lang="en-GB" sz="1900" b="0" dirty="0" err="1">
                <a:solidFill>
                  <a:srgbClr val="000000"/>
                </a:solidFill>
              </a:rPr>
              <a:t>tavalla</a:t>
            </a:r>
            <a:r>
              <a:rPr lang="en-GB" sz="1900" b="0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4" name="Picture 3" descr="A person standing next to a cow&#10;&#10;Description automatically generated with low confidence">
            <a:extLst>
              <a:ext uri="{FF2B5EF4-FFF2-40B4-BE49-F238E27FC236}">
                <a16:creationId xmlns:a16="http://schemas.microsoft.com/office/drawing/2014/main" id="{CA631CAE-1CA1-BF07-3FB3-3B30BDC7D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94" y="2794060"/>
            <a:ext cx="8512035" cy="377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25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0" y="188640"/>
            <a:ext cx="6336704" cy="1371600"/>
          </a:xfrm>
        </p:spPr>
        <p:txBody>
          <a:bodyPr>
            <a:noAutofit/>
          </a:bodyPr>
          <a:lstStyle/>
          <a:p>
            <a:r>
              <a:rPr lang="en-US" sz="3000" dirty="0" err="1"/>
              <a:t>Luokkakohtaisen</a:t>
            </a:r>
            <a:r>
              <a:rPr lang="en-US" sz="3000" dirty="0"/>
              <a:t> </a:t>
            </a:r>
            <a:r>
              <a:rPr lang="en-US" sz="3000" dirty="0" err="1"/>
              <a:t>pinterest-tauluosion</a:t>
            </a:r>
            <a:r>
              <a:rPr lang="en-US" sz="3000" dirty="0"/>
              <a:t> </a:t>
            </a:r>
            <a:r>
              <a:rPr lang="en-US" sz="3000" dirty="0" err="1"/>
              <a:t>luominen</a:t>
            </a:r>
            <a:endParaRPr lang="en-US" sz="3000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51570" y="1983491"/>
            <a:ext cx="8885524" cy="2891018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Opettajat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voivat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luoda</a:t>
            </a:r>
            <a:r>
              <a:rPr lang="en-GB" sz="1800" b="0" dirty="0">
                <a:solidFill>
                  <a:srgbClr val="000000"/>
                </a:solidFill>
              </a:rPr>
              <a:t> Pinterest-</a:t>
            </a:r>
            <a:r>
              <a:rPr lang="en-GB" sz="1800" b="0" dirty="0" err="1">
                <a:solidFill>
                  <a:srgbClr val="000000"/>
                </a:solidFill>
              </a:rPr>
              <a:t>tauluja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jokaista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kurssiaan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vasten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tallentaa</a:t>
            </a:r>
            <a:r>
              <a:rPr lang="en-GB" sz="1800" b="0" dirty="0">
                <a:solidFill>
                  <a:srgbClr val="000000"/>
                </a:solidFill>
              </a:rPr>
              <a:t> pin-</a:t>
            </a:r>
            <a:r>
              <a:rPr lang="en-GB" sz="1800" b="0" dirty="0" err="1">
                <a:solidFill>
                  <a:srgbClr val="000000"/>
                </a:solidFill>
              </a:rPr>
              <a:t>lisäyksiä</a:t>
            </a:r>
            <a:r>
              <a:rPr lang="en-GB" sz="1800" b="0" dirty="0">
                <a:solidFill>
                  <a:srgbClr val="000000"/>
                </a:solidFill>
              </a:rPr>
              <a:t>, </a:t>
            </a:r>
            <a:r>
              <a:rPr lang="en-GB" sz="1800" b="0" dirty="0" err="1">
                <a:solidFill>
                  <a:srgbClr val="000000"/>
                </a:solidFill>
              </a:rPr>
              <a:t>jotka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ovat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oleellisia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oppituntien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kannalta</a:t>
            </a:r>
            <a:r>
              <a:rPr lang="en-GB" sz="1800" b="0" dirty="0">
                <a:solidFill>
                  <a:srgbClr val="000000"/>
                </a:solidFill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>
                <a:solidFill>
                  <a:srgbClr val="000000"/>
                </a:solidFill>
              </a:rPr>
              <a:t>Pinterest on </a:t>
            </a:r>
            <a:r>
              <a:rPr lang="en-GB" sz="1800" b="0" dirty="0" err="1">
                <a:solidFill>
                  <a:srgbClr val="000000"/>
                </a:solidFill>
              </a:rPr>
              <a:t>opettajille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hyödyllinen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sosiaalisen</a:t>
            </a:r>
            <a:r>
              <a:rPr lang="en-GB" sz="1800" b="0" dirty="0">
                <a:solidFill>
                  <a:srgbClr val="000000"/>
                </a:solidFill>
              </a:rPr>
              <a:t> median </a:t>
            </a:r>
            <a:r>
              <a:rPr lang="en-GB" sz="1800" b="0" dirty="0" err="1">
                <a:solidFill>
                  <a:srgbClr val="000000"/>
                </a:solidFill>
              </a:rPr>
              <a:t>alusta</a:t>
            </a:r>
            <a:r>
              <a:rPr lang="en-GB" sz="1800" b="0" dirty="0">
                <a:solidFill>
                  <a:srgbClr val="000000"/>
                </a:solidFill>
              </a:rPr>
              <a:t>, </a:t>
            </a:r>
            <a:r>
              <a:rPr lang="en-GB" sz="1800" b="0" dirty="0" err="1">
                <a:solidFill>
                  <a:srgbClr val="000000"/>
                </a:solidFill>
              </a:rPr>
              <a:t>jossa</a:t>
            </a:r>
            <a:r>
              <a:rPr lang="en-GB" sz="1800" b="0" dirty="0">
                <a:solidFill>
                  <a:srgbClr val="000000"/>
                </a:solidFill>
              </a:rPr>
              <a:t> he </a:t>
            </a:r>
            <a:r>
              <a:rPr lang="en-GB" sz="1800" b="0" dirty="0" err="1">
                <a:solidFill>
                  <a:srgbClr val="000000"/>
                </a:solidFill>
              </a:rPr>
              <a:t>voivat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yhdessä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paikassa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sekä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valmistella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tunteja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että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järjestellä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opetusmateriaalia</a:t>
            </a:r>
            <a:r>
              <a:rPr lang="en-GB" sz="1800" b="0" dirty="0">
                <a:solidFill>
                  <a:srgbClr val="000000"/>
                </a:solidFill>
              </a:rPr>
              <a:t>.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Myös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opiskelijat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voivat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hyödyntää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Pinterestia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luoda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alustalle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digitaalisen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lähdeluettelon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tutkimusprojekteja</a:t>
            </a:r>
            <a:r>
              <a:rPr lang="en-GB" sz="1800" b="0" dirty="0">
                <a:solidFill>
                  <a:srgbClr val="000000"/>
                </a:solidFill>
              </a:rPr>
              <a:t>, </a:t>
            </a:r>
            <a:r>
              <a:rPr lang="en-GB" sz="1800" b="0" dirty="0" err="1">
                <a:solidFill>
                  <a:srgbClr val="000000"/>
                </a:solidFill>
              </a:rPr>
              <a:t>esseitä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ryhmätöitä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varten</a:t>
            </a:r>
            <a:r>
              <a:rPr lang="en-GB" sz="1800" b="0" dirty="0">
                <a:solidFill>
                  <a:srgbClr val="0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41342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11" y="261029"/>
            <a:ext cx="6358358" cy="1371600"/>
          </a:xfrm>
        </p:spPr>
        <p:txBody>
          <a:bodyPr>
            <a:noAutofit/>
          </a:bodyPr>
          <a:lstStyle/>
          <a:p>
            <a:r>
              <a:rPr lang="en-US" sz="3100" dirty="0" err="1"/>
              <a:t>Sosiaalisten</a:t>
            </a:r>
            <a:r>
              <a:rPr lang="en-US" sz="3100" dirty="0"/>
              <a:t> </a:t>
            </a:r>
            <a:r>
              <a:rPr lang="en-US" sz="3100" dirty="0" err="1"/>
              <a:t>medioiden</a:t>
            </a:r>
            <a:r>
              <a:rPr lang="en-US" sz="3100" dirty="0"/>
              <a:t> </a:t>
            </a:r>
            <a:r>
              <a:rPr lang="en-US" sz="3100" dirty="0" err="1"/>
              <a:t>linkkien</a:t>
            </a:r>
            <a:r>
              <a:rPr lang="en-US" sz="3100" dirty="0"/>
              <a:t> </a:t>
            </a:r>
            <a:r>
              <a:rPr lang="en-US" sz="3100" dirty="0" err="1"/>
              <a:t>lisääminen</a:t>
            </a:r>
            <a:r>
              <a:rPr lang="en-US" sz="3100" dirty="0"/>
              <a:t> </a:t>
            </a:r>
            <a:r>
              <a:rPr lang="en-US" sz="3100" dirty="0" err="1"/>
              <a:t>koulun</a:t>
            </a:r>
            <a:r>
              <a:rPr lang="en-US" sz="3100" dirty="0"/>
              <a:t> </a:t>
            </a:r>
            <a:r>
              <a:rPr lang="en-US" sz="3100" dirty="0" err="1"/>
              <a:t>nettisivuille</a:t>
            </a:r>
            <a:endParaRPr lang="en-US" sz="3100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126910" y="1744235"/>
            <a:ext cx="8758613" cy="1050963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b="0" dirty="0" err="1">
                <a:solidFill>
                  <a:srgbClr val="000000"/>
                </a:solidFill>
              </a:rPr>
              <a:t>Helpota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koulusi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sosiaalisten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medioiden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löytämistä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lisäämällä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niiden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linkit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koulun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kotisivuille</a:t>
            </a:r>
            <a:r>
              <a:rPr lang="en-GB" b="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F9A541E7-9E9E-5BD3-38D0-82E2BEE779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08"/>
          <a:stretch/>
        </p:blipFill>
        <p:spPr>
          <a:xfrm>
            <a:off x="43730" y="2996952"/>
            <a:ext cx="8846755" cy="336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14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50" y="26105"/>
            <a:ext cx="5791200" cy="1371600"/>
          </a:xfrm>
        </p:spPr>
        <p:txBody>
          <a:bodyPr>
            <a:normAutofit/>
          </a:bodyPr>
          <a:lstStyle/>
          <a:p>
            <a:r>
              <a:rPr lang="en-US" dirty="0" err="1"/>
              <a:t>Tapahtumien</a:t>
            </a:r>
            <a:r>
              <a:rPr lang="en-US" dirty="0"/>
              <a:t> ja </a:t>
            </a:r>
            <a:r>
              <a:rPr lang="en-US" dirty="0" err="1"/>
              <a:t>kuvien</a:t>
            </a:r>
            <a:r>
              <a:rPr lang="en-US" dirty="0"/>
              <a:t> </a:t>
            </a:r>
            <a:r>
              <a:rPr lang="en-US" dirty="0" err="1"/>
              <a:t>jakaminen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0" y="1593416"/>
            <a:ext cx="8885524" cy="1512628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b="0" dirty="0">
                <a:solidFill>
                  <a:srgbClr val="000000"/>
                </a:solidFill>
              </a:rPr>
              <a:t>Jos </a:t>
            </a:r>
            <a:r>
              <a:rPr lang="en-GB" b="0" dirty="0" err="1">
                <a:solidFill>
                  <a:srgbClr val="000000"/>
                </a:solidFill>
              </a:rPr>
              <a:t>haluat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herättää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uusien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opiskelijoiden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ja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vanhempien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kiinnostuksen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koulua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kohtaan</a:t>
            </a:r>
            <a:r>
              <a:rPr lang="en-GB" b="0" dirty="0">
                <a:solidFill>
                  <a:srgbClr val="000000"/>
                </a:solidFill>
              </a:rPr>
              <a:t>, </a:t>
            </a:r>
            <a:r>
              <a:rPr lang="en-GB" b="0" dirty="0" err="1">
                <a:solidFill>
                  <a:srgbClr val="000000"/>
                </a:solidFill>
              </a:rPr>
              <a:t>jaa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kuvia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ja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julkaise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päivityksiä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kampus-alueen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tapahtumista</a:t>
            </a:r>
            <a:r>
              <a:rPr lang="en-GB" b="0" dirty="0">
                <a:solidFill>
                  <a:srgbClr val="000000"/>
                </a:solidFill>
              </a:rPr>
              <a:t>, </a:t>
            </a:r>
            <a:r>
              <a:rPr lang="en-GB" b="0" dirty="0" err="1">
                <a:solidFill>
                  <a:srgbClr val="000000"/>
                </a:solidFill>
              </a:rPr>
              <a:t>jotka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kertovat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ihmisille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koulun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toiminnasta</a:t>
            </a:r>
            <a:r>
              <a:rPr lang="en-GB" b="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84E1F01-03BC-7F7D-183E-1512DE2E9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96" y="3709812"/>
            <a:ext cx="5796136" cy="2430828"/>
          </a:xfrm>
          <a:prstGeom prst="rect">
            <a:avLst/>
          </a:prstGeom>
        </p:spPr>
      </p:pic>
      <p:pic>
        <p:nvPicPr>
          <p:cNvPr id="6" name="Picture 5" descr="A picture containing tree, outdoor, sky, water&#10;&#10;Description automatically generated">
            <a:extLst>
              <a:ext uri="{FF2B5EF4-FFF2-40B4-BE49-F238E27FC236}">
                <a16:creationId xmlns:a16="http://schemas.microsoft.com/office/drawing/2014/main" id="{7CFAC78E-15CE-CC08-10FE-D697EFBBD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448614"/>
            <a:ext cx="2953224" cy="295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00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6336704" cy="1011560"/>
          </a:xfrm>
        </p:spPr>
        <p:txBody>
          <a:bodyPr>
            <a:normAutofit/>
          </a:bodyPr>
          <a:lstStyle/>
          <a:p>
            <a:r>
              <a:rPr lang="en-US" sz="2800" dirty="0" err="1"/>
              <a:t>Kiinnostuksen</a:t>
            </a:r>
            <a:r>
              <a:rPr lang="en-US" sz="2800" dirty="0"/>
              <a:t> </a:t>
            </a:r>
            <a:r>
              <a:rPr lang="en-US" sz="2800" dirty="0" err="1"/>
              <a:t>kohteisiin</a:t>
            </a:r>
            <a:r>
              <a:rPr lang="en-US" sz="2800" dirty="0"/>
              <a:t> </a:t>
            </a:r>
            <a:r>
              <a:rPr lang="en-US" sz="2800" dirty="0" err="1"/>
              <a:t>pohjautuvat</a:t>
            </a:r>
            <a:r>
              <a:rPr lang="en-US" sz="2800" dirty="0"/>
              <a:t> Facebook-</a:t>
            </a:r>
            <a:r>
              <a:rPr lang="en-US" sz="2800" dirty="0" err="1"/>
              <a:t>ryhmät</a:t>
            </a:r>
            <a:endParaRPr lang="en-US" sz="2800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0" y="1916832"/>
            <a:ext cx="8834733" cy="3854358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>
                <a:solidFill>
                  <a:srgbClr val="000000"/>
                </a:solidFill>
              </a:rPr>
              <a:t>Facebook-</a:t>
            </a:r>
            <a:r>
              <a:rPr lang="en-GB" sz="1800" b="0" dirty="0" err="1">
                <a:solidFill>
                  <a:srgbClr val="000000"/>
                </a:solidFill>
              </a:rPr>
              <a:t>ryhmien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luominen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entisille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nykyisille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opiskelijoille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voi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lisätä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osallisuutta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parantaa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yhteishenkeä</a:t>
            </a:r>
            <a:r>
              <a:rPr lang="en-GB" sz="1800" b="0" dirty="0">
                <a:solidFill>
                  <a:srgbClr val="000000"/>
                </a:solidFill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>
                <a:solidFill>
                  <a:srgbClr val="000000"/>
                </a:solidFill>
              </a:rPr>
              <a:t>Alumni-</a:t>
            </a:r>
            <a:r>
              <a:rPr lang="en-GB" sz="1800" b="0" dirty="0" err="1">
                <a:solidFill>
                  <a:srgbClr val="000000"/>
                </a:solidFill>
              </a:rPr>
              <a:t>opiskelijoiden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ryhmät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mahdollistavat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opiskelijoiden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osallistumisen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sekä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toisten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samoista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aiheista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kiinnostuneiden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ihmisten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kohtaamisen</a:t>
            </a:r>
            <a:r>
              <a:rPr lang="en-GB" sz="1800" b="0" dirty="0">
                <a:solidFill>
                  <a:srgbClr val="000000"/>
                </a:solidFill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Ryhmät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voivat</a:t>
            </a:r>
            <a:r>
              <a:rPr lang="en-GB" sz="1800" b="0" dirty="0">
                <a:solidFill>
                  <a:srgbClr val="000000"/>
                </a:solidFill>
              </a:rPr>
              <a:t> olla </a:t>
            </a:r>
            <a:r>
              <a:rPr lang="en-GB" sz="1800" b="0" dirty="0" err="1">
                <a:solidFill>
                  <a:srgbClr val="000000"/>
                </a:solidFill>
              </a:rPr>
              <a:t>suljettuja</a:t>
            </a:r>
            <a:r>
              <a:rPr lang="en-GB" sz="1800" b="0" dirty="0">
                <a:solidFill>
                  <a:srgbClr val="000000"/>
                </a:solidFill>
              </a:rPr>
              <a:t> tai </a:t>
            </a:r>
            <a:r>
              <a:rPr lang="en-GB" sz="1800" b="0" dirty="0" err="1">
                <a:solidFill>
                  <a:srgbClr val="000000"/>
                </a:solidFill>
              </a:rPr>
              <a:t>salaisia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eli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niihin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liittyminen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vaatii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ylläpitäjän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hyväksymisen</a:t>
            </a:r>
            <a:r>
              <a:rPr lang="en-GB" sz="1800" b="0" dirty="0">
                <a:solidFill>
                  <a:srgbClr val="000000"/>
                </a:solidFill>
              </a:rPr>
              <a:t> tai </a:t>
            </a:r>
            <a:r>
              <a:rPr lang="en-GB" sz="1800" b="0" dirty="0" err="1">
                <a:solidFill>
                  <a:srgbClr val="000000"/>
                </a:solidFill>
              </a:rPr>
              <a:t>niihin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voi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liittyä</a:t>
            </a:r>
            <a:r>
              <a:rPr lang="en-GB" sz="1800" b="0" dirty="0">
                <a:solidFill>
                  <a:srgbClr val="000000"/>
                </a:solidFill>
              </a:rPr>
              <a:t> vain </a:t>
            </a:r>
            <a:r>
              <a:rPr lang="en-GB" sz="1800" b="0" dirty="0" err="1">
                <a:solidFill>
                  <a:srgbClr val="000000"/>
                </a:solidFill>
              </a:rPr>
              <a:t>kutsusta</a:t>
            </a:r>
            <a:r>
              <a:rPr lang="en-GB" sz="1800" b="0" dirty="0">
                <a:solidFill>
                  <a:srgbClr val="000000"/>
                </a:solidFill>
              </a:rPr>
              <a:t>.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Ryhmät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voivat</a:t>
            </a:r>
            <a:r>
              <a:rPr lang="en-GB" sz="1800" b="0" dirty="0">
                <a:solidFill>
                  <a:srgbClr val="000000"/>
                </a:solidFill>
              </a:rPr>
              <a:t> olla </a:t>
            </a:r>
            <a:r>
              <a:rPr lang="en-GB" sz="1800" b="0" dirty="0" err="1">
                <a:solidFill>
                  <a:srgbClr val="000000"/>
                </a:solidFill>
              </a:rPr>
              <a:t>avoimia</a:t>
            </a:r>
            <a:r>
              <a:rPr lang="en-GB" sz="1800" b="0" dirty="0">
                <a:solidFill>
                  <a:srgbClr val="000000"/>
                </a:solidFill>
              </a:rPr>
              <a:t>, </a:t>
            </a:r>
            <a:r>
              <a:rPr lang="en-GB" sz="1800" b="0" dirty="0" err="1">
                <a:solidFill>
                  <a:srgbClr val="000000"/>
                </a:solidFill>
              </a:rPr>
              <a:t>jotta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potentiaaliset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opiskelijat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voivat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käydä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tarkastelemassa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ryhmässä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tapahtuvaa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keskustelua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toimintaa</a:t>
            </a:r>
            <a:r>
              <a:rPr lang="en-GB" sz="1800" b="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10196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é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Základn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3069</TotalTime>
  <Words>312</Words>
  <Application>Microsoft Office PowerPoint</Application>
  <PresentationFormat>On-screen Show (4:3)</PresentationFormat>
  <Paragraphs>31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</vt:lpstr>
      <vt:lpstr>Arial Black</vt:lpstr>
      <vt:lpstr>Calibri</vt:lpstr>
      <vt:lpstr>Verdana</vt:lpstr>
      <vt:lpstr>Wingdings</vt:lpstr>
      <vt:lpstr>Základné</vt:lpstr>
      <vt:lpstr>Hyviä toimintatapoja </vt:lpstr>
      <vt:lpstr>Facebook-sivujen käyttäminen </vt:lpstr>
      <vt:lpstr>Facebook-ryhmän hyödyntäminen retkien järjestämisessä</vt:lpstr>
      <vt:lpstr>Twitterin käyttäminen opintoryhmän ilmoitustauluna  </vt:lpstr>
      <vt:lpstr>Instagrammin käyttö kuvaesseissä</vt:lpstr>
      <vt:lpstr>Luokkakohtaisen pinterest-tauluosion luominen</vt:lpstr>
      <vt:lpstr>Sosiaalisten medioiden linkkien lisääminen koulun nettisivuille</vt:lpstr>
      <vt:lpstr>Tapahtumien ja kuvien jakaminen</vt:lpstr>
      <vt:lpstr>Kiinnostuksen kohteisiin pohjautuvat Facebook-ryhmät</vt:lpstr>
      <vt:lpstr>Hallinnoi tilejäsi yhden sovelluksen kautta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Zuzana Palková</dc:creator>
  <cp:lastModifiedBy>Athanasios Christopoulos</cp:lastModifiedBy>
  <cp:revision>271</cp:revision>
  <cp:lastPrinted>2019-02-12T08:21:40Z</cp:lastPrinted>
  <dcterms:created xsi:type="dcterms:W3CDTF">2019-02-10T21:49:04Z</dcterms:created>
  <dcterms:modified xsi:type="dcterms:W3CDTF">2022-09-15T20:39:28Z</dcterms:modified>
</cp:coreProperties>
</file>