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7315200" cy="96012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5330A5"/>
    <a:srgbClr val="EF8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43" autoAdjust="0"/>
    <p:restoredTop sz="95097" autoAdjust="0"/>
  </p:normalViewPr>
  <p:slideViewPr>
    <p:cSldViewPr>
      <p:cViewPr varScale="1">
        <p:scale>
          <a:sx n="76" d="100"/>
          <a:sy n="76" d="100"/>
        </p:scale>
        <p:origin x="1440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18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72E2F8-8C27-4303-A77C-E724F5C8016B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7CD2E3-5BDB-44FE-995E-F2DCFA948423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8055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5F3F0D-312C-4AED-8EB4-1582FE5784D7}" type="datetimeFigureOut">
              <a:rPr lang="sk-SK" smtClean="0"/>
              <a:t>29. 9. 2022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styl předlohy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Třetí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4993F-1191-4E28-A105-C8612743DD3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89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7348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26915"/>
            <a:ext cx="7772400" cy="3173684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600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rgbClr val="FFC0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pic>
        <p:nvPicPr>
          <p:cNvPr id="11" name="Obraz 1">
            <a:extLst>
              <a:ext uri="{FF2B5EF4-FFF2-40B4-BE49-F238E27FC236}">
                <a16:creationId xmlns:a16="http://schemas.microsoft.com/office/drawing/2014/main" id="{E4468105-06B5-4679-A164-F7E5AAB071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76103" y="223836"/>
            <a:ext cx="2064999" cy="1188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24744"/>
            <a:ext cx="2057400" cy="5001419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 "/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7200" b="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Autofit/>
          </a:bodyPr>
          <a:lstStyle>
            <a:lvl1pPr>
              <a:defRPr sz="24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 dirty="0"/>
              <a:t>Upravte styly předlohy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styl předlohy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Třetí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CA76AC6C-1845-4AD9-86CE-459EC2905EDA}" type="datetimeFigureOut">
              <a:rPr lang="sk-SK" smtClean="0"/>
              <a:t>29. 9. 2022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EDF2FB19-191C-4C07-9760-6B65CEE1532D}" type="slidenum">
              <a:rPr lang="sk-SK" smtClean="0"/>
              <a:t>‹#›</a:t>
            </a:fld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rgbClr val="FF9933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Obraz 1">
            <a:extLst>
              <a:ext uri="{FF2B5EF4-FFF2-40B4-BE49-F238E27FC236}">
                <a16:creationId xmlns:a16="http://schemas.microsoft.com/office/drawing/2014/main" id="{CFF2300B-5795-4089-A1A4-7F4A926A99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44021" y="242469"/>
            <a:ext cx="1927945" cy="1110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rgbClr val="FFC0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57158" y="2786058"/>
            <a:ext cx="8072494" cy="1297250"/>
          </a:xfrm>
        </p:spPr>
        <p:txBody>
          <a:bodyPr/>
          <a:lstStyle/>
          <a:p>
            <a:pPr algn="ctr"/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Výhody a nevýhody sociálních sítí 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42910" y="4000504"/>
            <a:ext cx="7283152" cy="576064"/>
          </a:xfrm>
        </p:spPr>
        <p:txBody>
          <a:bodyPr>
            <a:normAutofit/>
          </a:bodyPr>
          <a:lstStyle/>
          <a:p>
            <a:pPr algn="ctr"/>
            <a:r>
              <a:rPr lang="en-GB" dirty="0"/>
              <a:t> </a:t>
            </a: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18DE5815-B6F5-4B90-A312-30FA0020A4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928826" cy="5497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7A28BE-81F8-47BC-AF9B-227AEE2932BD}"/>
              </a:ext>
            </a:extLst>
          </p:cNvPr>
          <p:cNvSpPr/>
          <p:nvPr/>
        </p:nvSpPr>
        <p:spPr>
          <a:xfrm>
            <a:off x="214282" y="785795"/>
            <a:ext cx="36376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cap="small" dirty="0">
                <a:solidFill>
                  <a:srgbClr val="FFC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2020-1-UK01-KA201-079177</a:t>
            </a:r>
            <a:endParaRPr lang="en-GB" sz="1000" dirty="0">
              <a:solidFill>
                <a:schemeClr val="tx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293BA-587F-487F-AFB8-C156BDE7446B}"/>
              </a:ext>
            </a:extLst>
          </p:cNvPr>
          <p:cNvSpPr/>
          <p:nvPr/>
        </p:nvSpPr>
        <p:spPr>
          <a:xfrm>
            <a:off x="500034" y="6286520"/>
            <a:ext cx="81017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EF8E7B"/>
                </a:solidFill>
              </a:rPr>
              <a:t>Využití sociálních sítí pro školní vzdělávání</a:t>
            </a:r>
          </a:p>
        </p:txBody>
      </p:sp>
    </p:spTree>
    <p:extLst>
      <p:ext uri="{BB962C8B-B14F-4D97-AF65-F5344CB8AC3E}">
        <p14:creationId xmlns:p14="http://schemas.microsoft.com/office/powerpoint/2010/main" val="967997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5791200" cy="1371600"/>
          </a:xfrm>
        </p:spPr>
        <p:txBody>
          <a:bodyPr/>
          <a:lstStyle/>
          <a:p>
            <a:r>
              <a:rPr lang="en-US" dirty="0"/>
              <a:t>Nevýhody</a:t>
            </a:r>
          </a:p>
        </p:txBody>
      </p:sp>
      <p:sp>
        <p:nvSpPr>
          <p:cNvPr id="4" name="Shape 197">
            <a:extLst>
              <a:ext uri="{FF2B5EF4-FFF2-40B4-BE49-F238E27FC236}">
                <a16:creationId xmlns:a16="http://schemas.microsoft.com/office/drawing/2014/main" id="{023BAD8E-AFFD-4F7D-D0E2-E03C023208B7}"/>
              </a:ext>
            </a:extLst>
          </p:cNvPr>
          <p:cNvSpPr txBox="1">
            <a:spLocks/>
          </p:cNvSpPr>
          <p:nvPr/>
        </p:nvSpPr>
        <p:spPr>
          <a:xfrm>
            <a:off x="107504" y="1554874"/>
            <a:ext cx="8844702" cy="646300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0000"/>
              </a:buClr>
              <a:buSzPct val="36666"/>
            </a:pPr>
            <a:r>
              <a:rPr lang="en" sz="3000" dirty="0">
                <a:solidFill>
                  <a:srgbClr val="252525"/>
                </a:solidFill>
              </a:rPr>
              <a:t>5.) </a:t>
            </a:r>
            <a:r>
              <a:rPr lang="en-GB" sz="3000" dirty="0">
                <a:solidFill>
                  <a:srgbClr val="252525"/>
                </a:solidFill>
              </a:rPr>
              <a:t>Kontrola používání zařízení ve třídě</a:t>
            </a:r>
            <a:endParaRPr lang="en" sz="3000" dirty="0">
              <a:solidFill>
                <a:srgbClr val="252525"/>
              </a:solidFill>
            </a:endParaRPr>
          </a:p>
        </p:txBody>
      </p:sp>
      <p:sp>
        <p:nvSpPr>
          <p:cNvPr id="6" name="Shape 297">
            <a:extLst>
              <a:ext uri="{FF2B5EF4-FFF2-40B4-BE49-F238E27FC236}">
                <a16:creationId xmlns:a16="http://schemas.microsoft.com/office/drawing/2014/main" id="{9F43B4FC-3372-FFD7-AD0C-D1BCB0245DB3}"/>
              </a:ext>
            </a:extLst>
          </p:cNvPr>
          <p:cNvSpPr/>
          <p:nvPr/>
        </p:nvSpPr>
        <p:spPr>
          <a:xfrm>
            <a:off x="984576" y="2401025"/>
            <a:ext cx="7067405" cy="3832564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697751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5791200" cy="1371600"/>
          </a:xfrm>
        </p:spPr>
        <p:txBody>
          <a:bodyPr/>
          <a:lstStyle/>
          <a:p>
            <a:r>
              <a:rPr lang="en-US" dirty="0"/>
              <a:t>Výhody</a:t>
            </a:r>
          </a:p>
        </p:txBody>
      </p:sp>
      <p:sp>
        <p:nvSpPr>
          <p:cNvPr id="4" name="Shape 197">
            <a:extLst>
              <a:ext uri="{FF2B5EF4-FFF2-40B4-BE49-F238E27FC236}">
                <a16:creationId xmlns:a16="http://schemas.microsoft.com/office/drawing/2014/main" id="{023BAD8E-AFFD-4F7D-D0E2-E03C023208B7}"/>
              </a:ext>
            </a:extLst>
          </p:cNvPr>
          <p:cNvSpPr txBox="1">
            <a:spLocks/>
          </p:cNvSpPr>
          <p:nvPr/>
        </p:nvSpPr>
        <p:spPr>
          <a:xfrm>
            <a:off x="107504" y="1608709"/>
            <a:ext cx="5441504" cy="646300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0000"/>
              </a:buClr>
              <a:buSzPct val="36666"/>
              <a:buFont typeface="Arial"/>
              <a:buNone/>
            </a:pPr>
            <a:r>
              <a:rPr lang="en" sz="3000" dirty="0">
                <a:solidFill>
                  <a:srgbClr val="252525"/>
                </a:solidFill>
              </a:rPr>
              <a:t>1.) Je to známý nástroj.</a:t>
            </a:r>
          </a:p>
        </p:txBody>
      </p:sp>
      <p:sp>
        <p:nvSpPr>
          <p:cNvPr id="5" name="Shape 199">
            <a:extLst>
              <a:ext uri="{FF2B5EF4-FFF2-40B4-BE49-F238E27FC236}">
                <a16:creationId xmlns:a16="http://schemas.microsoft.com/office/drawing/2014/main" id="{AAFA1440-073D-F0A9-C036-9AF7097C4CEB}"/>
              </a:ext>
            </a:extLst>
          </p:cNvPr>
          <p:cNvSpPr/>
          <p:nvPr/>
        </p:nvSpPr>
        <p:spPr>
          <a:xfrm>
            <a:off x="385394" y="2600519"/>
            <a:ext cx="2736304" cy="2448272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sp>
      <p:sp>
        <p:nvSpPr>
          <p:cNvPr id="6" name="Shape 213">
            <a:extLst>
              <a:ext uri="{FF2B5EF4-FFF2-40B4-BE49-F238E27FC236}">
                <a16:creationId xmlns:a16="http://schemas.microsoft.com/office/drawing/2014/main" id="{A04A4A43-C029-81F2-4727-42D948B63E01}"/>
              </a:ext>
            </a:extLst>
          </p:cNvPr>
          <p:cNvSpPr/>
          <p:nvPr/>
        </p:nvSpPr>
        <p:spPr>
          <a:xfrm>
            <a:off x="4139952" y="2204087"/>
            <a:ext cx="4644008" cy="3241137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8" name="Shape 212">
            <a:extLst>
              <a:ext uri="{FF2B5EF4-FFF2-40B4-BE49-F238E27FC236}">
                <a16:creationId xmlns:a16="http://schemas.microsoft.com/office/drawing/2014/main" id="{0A761B10-CF36-8462-1FA2-457A94B7FE4F}"/>
              </a:ext>
            </a:extLst>
          </p:cNvPr>
          <p:cNvSpPr txBox="1">
            <a:spLocks/>
          </p:cNvSpPr>
          <p:nvPr/>
        </p:nvSpPr>
        <p:spPr>
          <a:xfrm>
            <a:off x="107504" y="5445224"/>
            <a:ext cx="4781128" cy="6463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spAutoFit/>
          </a:bodyPr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indent="-28575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pPr>
              <a:buClr>
                <a:srgbClr val="000000"/>
              </a:buClr>
              <a:buSzPct val="36666"/>
              <a:buFont typeface="Arial"/>
              <a:buNone/>
            </a:pPr>
            <a:r>
              <a:rPr lang="en" sz="3000" b="1" dirty="0">
                <a:solidFill>
                  <a:srgbClr val="252525"/>
                </a:solidFill>
              </a:rPr>
              <a:t>2.) Dostupnost zdrojů.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5791200" cy="1371600"/>
          </a:xfrm>
        </p:spPr>
        <p:txBody>
          <a:bodyPr/>
          <a:lstStyle/>
          <a:p>
            <a:r>
              <a:rPr lang="en-US" dirty="0"/>
              <a:t>Výhody</a:t>
            </a:r>
          </a:p>
        </p:txBody>
      </p:sp>
      <p:sp>
        <p:nvSpPr>
          <p:cNvPr id="4" name="Shape 197">
            <a:extLst>
              <a:ext uri="{FF2B5EF4-FFF2-40B4-BE49-F238E27FC236}">
                <a16:creationId xmlns:a16="http://schemas.microsoft.com/office/drawing/2014/main" id="{023BAD8E-AFFD-4F7D-D0E2-E03C023208B7}"/>
              </a:ext>
            </a:extLst>
          </p:cNvPr>
          <p:cNvSpPr txBox="1">
            <a:spLocks/>
          </p:cNvSpPr>
          <p:nvPr/>
        </p:nvSpPr>
        <p:spPr>
          <a:xfrm>
            <a:off x="107504" y="1608709"/>
            <a:ext cx="5441504" cy="646300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0000"/>
              </a:buClr>
              <a:buSzPct val="36666"/>
            </a:pPr>
            <a:r>
              <a:rPr lang="en" sz="3000" dirty="0">
                <a:solidFill>
                  <a:srgbClr val="252525"/>
                </a:solidFill>
              </a:rPr>
              <a:t>3.) Snadný přístup.</a:t>
            </a:r>
          </a:p>
        </p:txBody>
      </p:sp>
      <p:sp>
        <p:nvSpPr>
          <p:cNvPr id="8" name="Shape 212">
            <a:extLst>
              <a:ext uri="{FF2B5EF4-FFF2-40B4-BE49-F238E27FC236}">
                <a16:creationId xmlns:a16="http://schemas.microsoft.com/office/drawing/2014/main" id="{0A761B10-CF36-8462-1FA2-457A94B7FE4F}"/>
              </a:ext>
            </a:extLst>
          </p:cNvPr>
          <p:cNvSpPr txBox="1">
            <a:spLocks/>
          </p:cNvSpPr>
          <p:nvPr/>
        </p:nvSpPr>
        <p:spPr>
          <a:xfrm>
            <a:off x="119377" y="5785537"/>
            <a:ext cx="7920880" cy="6463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spAutoFit/>
          </a:bodyPr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indent="-28575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pPr>
              <a:buClr>
                <a:srgbClr val="000000"/>
              </a:buClr>
              <a:buSzPct val="36666"/>
              <a:buNone/>
            </a:pPr>
            <a:r>
              <a:rPr lang="en" sz="3000" b="1" dirty="0">
                <a:solidFill>
                  <a:srgbClr val="252525"/>
                </a:solidFill>
              </a:rPr>
              <a:t>4.) Zlepšení komunikace.</a:t>
            </a:r>
          </a:p>
        </p:txBody>
      </p:sp>
      <p:sp>
        <p:nvSpPr>
          <p:cNvPr id="7" name="Shape 255">
            <a:extLst>
              <a:ext uri="{FF2B5EF4-FFF2-40B4-BE49-F238E27FC236}">
                <a16:creationId xmlns:a16="http://schemas.microsoft.com/office/drawing/2014/main" id="{04D3877D-0660-D4D7-661E-3A713B6B1B26}"/>
              </a:ext>
            </a:extLst>
          </p:cNvPr>
          <p:cNvSpPr/>
          <p:nvPr/>
        </p:nvSpPr>
        <p:spPr>
          <a:xfrm>
            <a:off x="323528" y="2361386"/>
            <a:ext cx="3028826" cy="2227363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sp>
      <p:sp>
        <p:nvSpPr>
          <p:cNvPr id="9" name="Shape 220">
            <a:extLst>
              <a:ext uri="{FF2B5EF4-FFF2-40B4-BE49-F238E27FC236}">
                <a16:creationId xmlns:a16="http://schemas.microsoft.com/office/drawing/2014/main" id="{30D6BB79-21CA-9A47-40FA-A9B195E69D52}"/>
              </a:ext>
            </a:extLst>
          </p:cNvPr>
          <p:cNvSpPr/>
          <p:nvPr/>
        </p:nvSpPr>
        <p:spPr>
          <a:xfrm>
            <a:off x="3923928" y="2350987"/>
            <a:ext cx="4392488" cy="3328173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4090515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5791200" cy="1371600"/>
          </a:xfrm>
        </p:spPr>
        <p:txBody>
          <a:bodyPr/>
          <a:lstStyle/>
          <a:p>
            <a:r>
              <a:rPr lang="en-US" dirty="0"/>
              <a:t>Výhody</a:t>
            </a:r>
          </a:p>
        </p:txBody>
      </p:sp>
      <p:sp>
        <p:nvSpPr>
          <p:cNvPr id="4" name="Shape 197">
            <a:extLst>
              <a:ext uri="{FF2B5EF4-FFF2-40B4-BE49-F238E27FC236}">
                <a16:creationId xmlns:a16="http://schemas.microsoft.com/office/drawing/2014/main" id="{023BAD8E-AFFD-4F7D-D0E2-E03C023208B7}"/>
              </a:ext>
            </a:extLst>
          </p:cNvPr>
          <p:cNvSpPr txBox="1">
            <a:spLocks/>
          </p:cNvSpPr>
          <p:nvPr/>
        </p:nvSpPr>
        <p:spPr>
          <a:xfrm>
            <a:off x="107504" y="1554874"/>
            <a:ext cx="5441504" cy="646300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0000"/>
              </a:buClr>
              <a:buSzPct val="36666"/>
            </a:pPr>
            <a:r>
              <a:rPr lang="en" sz="3000" dirty="0">
                <a:solidFill>
                  <a:srgbClr val="252525"/>
                </a:solidFill>
              </a:rPr>
              <a:t>5.) </a:t>
            </a:r>
            <a:r>
              <a:rPr lang="en-GB" sz="3000" dirty="0">
                <a:solidFill>
                  <a:srgbClr val="252525"/>
                </a:solidFill>
              </a:rPr>
              <a:t>Zapojení studentů</a:t>
            </a:r>
            <a:r>
              <a:rPr lang="en" sz="3000" dirty="0">
                <a:solidFill>
                  <a:srgbClr val="252525"/>
                </a:solidFill>
              </a:rPr>
              <a:t>.</a:t>
            </a:r>
          </a:p>
        </p:txBody>
      </p:sp>
      <p:sp>
        <p:nvSpPr>
          <p:cNvPr id="8" name="Shape 212">
            <a:extLst>
              <a:ext uri="{FF2B5EF4-FFF2-40B4-BE49-F238E27FC236}">
                <a16:creationId xmlns:a16="http://schemas.microsoft.com/office/drawing/2014/main" id="{0A761B10-CF36-8462-1FA2-457A94B7FE4F}"/>
              </a:ext>
            </a:extLst>
          </p:cNvPr>
          <p:cNvSpPr txBox="1">
            <a:spLocks/>
          </p:cNvSpPr>
          <p:nvPr/>
        </p:nvSpPr>
        <p:spPr>
          <a:xfrm>
            <a:off x="107504" y="6213606"/>
            <a:ext cx="7920880" cy="6463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spAutoFit/>
          </a:bodyPr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indent="-28575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pPr>
              <a:buClr>
                <a:srgbClr val="000000"/>
              </a:buClr>
              <a:buSzPct val="36666"/>
              <a:buNone/>
            </a:pPr>
            <a:r>
              <a:rPr lang="en" sz="3000" b="1" dirty="0">
                <a:solidFill>
                  <a:srgbClr val="252525"/>
                </a:solidFill>
              </a:rPr>
              <a:t>6.) </a:t>
            </a:r>
            <a:r>
              <a:rPr lang="en-GB" sz="3000" b="1" dirty="0">
                <a:solidFill>
                  <a:srgbClr val="252525"/>
                </a:solidFill>
              </a:rPr>
              <a:t>Možnost sdílet výukové materiály</a:t>
            </a:r>
            <a:r>
              <a:rPr lang="en" sz="3000" b="1" dirty="0">
                <a:solidFill>
                  <a:srgbClr val="252525"/>
                </a:solidFill>
              </a:rPr>
              <a:t>.</a:t>
            </a:r>
          </a:p>
        </p:txBody>
      </p:sp>
      <p:sp>
        <p:nvSpPr>
          <p:cNvPr id="10" name="Shape 234">
            <a:extLst>
              <a:ext uri="{FF2B5EF4-FFF2-40B4-BE49-F238E27FC236}">
                <a16:creationId xmlns:a16="http://schemas.microsoft.com/office/drawing/2014/main" id="{C4F9958A-D1C7-2605-2CF9-20BB9285D9C6}"/>
              </a:ext>
            </a:extLst>
          </p:cNvPr>
          <p:cNvSpPr/>
          <p:nvPr/>
        </p:nvSpPr>
        <p:spPr>
          <a:xfrm>
            <a:off x="335544" y="2388161"/>
            <a:ext cx="3384376" cy="2753281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sp>
      <p:sp>
        <p:nvSpPr>
          <p:cNvPr id="11" name="Shape 241">
            <a:extLst>
              <a:ext uri="{FF2B5EF4-FFF2-40B4-BE49-F238E27FC236}">
                <a16:creationId xmlns:a16="http://schemas.microsoft.com/office/drawing/2014/main" id="{6A73CD05-FD49-72C8-B399-DD08F715DBEC}"/>
              </a:ext>
            </a:extLst>
          </p:cNvPr>
          <p:cNvSpPr/>
          <p:nvPr/>
        </p:nvSpPr>
        <p:spPr>
          <a:xfrm>
            <a:off x="4396837" y="2178502"/>
            <a:ext cx="4397374" cy="3847703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2304735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5791200" cy="1371600"/>
          </a:xfrm>
        </p:spPr>
        <p:txBody>
          <a:bodyPr/>
          <a:lstStyle/>
          <a:p>
            <a:r>
              <a:rPr lang="en-US" dirty="0"/>
              <a:t>Výhody</a:t>
            </a:r>
          </a:p>
        </p:txBody>
      </p:sp>
      <p:sp>
        <p:nvSpPr>
          <p:cNvPr id="4" name="Shape 197">
            <a:extLst>
              <a:ext uri="{FF2B5EF4-FFF2-40B4-BE49-F238E27FC236}">
                <a16:creationId xmlns:a16="http://schemas.microsoft.com/office/drawing/2014/main" id="{023BAD8E-AFFD-4F7D-D0E2-E03C023208B7}"/>
              </a:ext>
            </a:extLst>
          </p:cNvPr>
          <p:cNvSpPr txBox="1">
            <a:spLocks/>
          </p:cNvSpPr>
          <p:nvPr/>
        </p:nvSpPr>
        <p:spPr>
          <a:xfrm>
            <a:off x="107504" y="1554874"/>
            <a:ext cx="8844702" cy="1107965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0000"/>
              </a:buClr>
              <a:buSzPct val="36666"/>
            </a:pPr>
            <a:r>
              <a:rPr lang="en" sz="3000" dirty="0">
                <a:solidFill>
                  <a:srgbClr val="252525"/>
                </a:solidFill>
              </a:rPr>
              <a:t>7.) </a:t>
            </a:r>
            <a:r>
              <a:rPr lang="en-GB" sz="3000" dirty="0">
                <a:solidFill>
                  <a:srgbClr val="252525"/>
                </a:solidFill>
              </a:rPr>
              <a:t>Potenciál oslovit různé styly učení</a:t>
            </a:r>
            <a:r>
              <a:rPr lang="en" sz="3000" dirty="0">
                <a:solidFill>
                  <a:srgbClr val="252525"/>
                </a:solidFill>
              </a:rPr>
              <a:t>.</a:t>
            </a:r>
          </a:p>
        </p:txBody>
      </p:sp>
      <p:sp>
        <p:nvSpPr>
          <p:cNvPr id="8" name="Shape 212">
            <a:extLst>
              <a:ext uri="{FF2B5EF4-FFF2-40B4-BE49-F238E27FC236}">
                <a16:creationId xmlns:a16="http://schemas.microsoft.com/office/drawing/2014/main" id="{0A761B10-CF36-8462-1FA2-457A94B7FE4F}"/>
              </a:ext>
            </a:extLst>
          </p:cNvPr>
          <p:cNvSpPr txBox="1">
            <a:spLocks/>
          </p:cNvSpPr>
          <p:nvPr/>
        </p:nvSpPr>
        <p:spPr>
          <a:xfrm>
            <a:off x="107504" y="6213606"/>
            <a:ext cx="7920880" cy="6463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spAutoFit/>
          </a:bodyPr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indent="-28575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pPr>
              <a:buClr>
                <a:srgbClr val="000000"/>
              </a:buClr>
              <a:buSzPct val="36666"/>
              <a:buNone/>
            </a:pPr>
            <a:r>
              <a:rPr lang="en" sz="3000" b="1" dirty="0">
                <a:solidFill>
                  <a:srgbClr val="252525"/>
                </a:solidFill>
              </a:rPr>
              <a:t>8.) </a:t>
            </a:r>
            <a:r>
              <a:rPr lang="en-GB" sz="3000" b="1" dirty="0">
                <a:solidFill>
                  <a:srgbClr val="252525"/>
                </a:solidFill>
              </a:rPr>
              <a:t>Pomoc plachým studentům</a:t>
            </a:r>
            <a:r>
              <a:rPr lang="en" sz="3000" b="1" dirty="0">
                <a:solidFill>
                  <a:srgbClr val="252525"/>
                </a:solidFill>
              </a:rPr>
              <a:t>.</a:t>
            </a:r>
          </a:p>
        </p:txBody>
      </p:sp>
      <p:sp>
        <p:nvSpPr>
          <p:cNvPr id="7" name="Shape 262">
            <a:extLst>
              <a:ext uri="{FF2B5EF4-FFF2-40B4-BE49-F238E27FC236}">
                <a16:creationId xmlns:a16="http://schemas.microsoft.com/office/drawing/2014/main" id="{B10539A2-29DF-D953-25AA-75C3A5B3C3B2}"/>
              </a:ext>
            </a:extLst>
          </p:cNvPr>
          <p:cNvSpPr/>
          <p:nvPr/>
        </p:nvSpPr>
        <p:spPr>
          <a:xfrm>
            <a:off x="4658224" y="2662839"/>
            <a:ext cx="4278646" cy="3278011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sp>
      <p:sp>
        <p:nvSpPr>
          <p:cNvPr id="9" name="Shape 248">
            <a:extLst>
              <a:ext uri="{FF2B5EF4-FFF2-40B4-BE49-F238E27FC236}">
                <a16:creationId xmlns:a16="http://schemas.microsoft.com/office/drawing/2014/main" id="{FDEF2D00-9E0F-3060-3447-C8871100C722}"/>
              </a:ext>
            </a:extLst>
          </p:cNvPr>
          <p:cNvSpPr/>
          <p:nvPr/>
        </p:nvSpPr>
        <p:spPr>
          <a:xfrm>
            <a:off x="24815" y="2662839"/>
            <a:ext cx="4608276" cy="3506627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1297181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5791200" cy="1371600"/>
          </a:xfrm>
        </p:spPr>
        <p:txBody>
          <a:bodyPr/>
          <a:lstStyle/>
          <a:p>
            <a:r>
              <a:rPr lang="en-US" dirty="0"/>
              <a:t>Nevýhody</a:t>
            </a:r>
          </a:p>
        </p:txBody>
      </p:sp>
      <p:sp>
        <p:nvSpPr>
          <p:cNvPr id="4" name="Shape 197">
            <a:extLst>
              <a:ext uri="{FF2B5EF4-FFF2-40B4-BE49-F238E27FC236}">
                <a16:creationId xmlns:a16="http://schemas.microsoft.com/office/drawing/2014/main" id="{023BAD8E-AFFD-4F7D-D0E2-E03C023208B7}"/>
              </a:ext>
            </a:extLst>
          </p:cNvPr>
          <p:cNvSpPr txBox="1">
            <a:spLocks/>
          </p:cNvSpPr>
          <p:nvPr/>
        </p:nvSpPr>
        <p:spPr>
          <a:xfrm>
            <a:off x="107504" y="1554874"/>
            <a:ext cx="8844702" cy="646300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0000"/>
              </a:buClr>
              <a:buSzPct val="36666"/>
            </a:pPr>
            <a:r>
              <a:rPr lang="en" sz="3000" dirty="0">
                <a:solidFill>
                  <a:srgbClr val="252525"/>
                </a:solidFill>
              </a:rPr>
              <a:t>1.) </a:t>
            </a:r>
            <a:r>
              <a:rPr lang="en-GB" sz="3000" dirty="0">
                <a:solidFill>
                  <a:srgbClr val="252525"/>
                </a:solidFill>
              </a:rPr>
              <a:t>Rozptýlení</a:t>
            </a:r>
            <a:endParaRPr lang="en" sz="3000" dirty="0">
              <a:solidFill>
                <a:srgbClr val="252525"/>
              </a:solidFill>
            </a:endParaRPr>
          </a:p>
        </p:txBody>
      </p:sp>
      <p:sp>
        <p:nvSpPr>
          <p:cNvPr id="10" name="Shape 269">
            <a:extLst>
              <a:ext uri="{FF2B5EF4-FFF2-40B4-BE49-F238E27FC236}">
                <a16:creationId xmlns:a16="http://schemas.microsoft.com/office/drawing/2014/main" id="{B1F6E3E9-17E6-4B81-6FE4-5C819DBB1410}"/>
              </a:ext>
            </a:extLst>
          </p:cNvPr>
          <p:cNvSpPr/>
          <p:nvPr/>
        </p:nvSpPr>
        <p:spPr>
          <a:xfrm>
            <a:off x="1121173" y="2322175"/>
            <a:ext cx="6812107" cy="418318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8718675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5791200" cy="1371600"/>
          </a:xfrm>
        </p:spPr>
        <p:txBody>
          <a:bodyPr/>
          <a:lstStyle/>
          <a:p>
            <a:r>
              <a:rPr lang="en-US" dirty="0"/>
              <a:t>Nevýhody</a:t>
            </a:r>
          </a:p>
        </p:txBody>
      </p:sp>
      <p:sp>
        <p:nvSpPr>
          <p:cNvPr id="4" name="Shape 197">
            <a:extLst>
              <a:ext uri="{FF2B5EF4-FFF2-40B4-BE49-F238E27FC236}">
                <a16:creationId xmlns:a16="http://schemas.microsoft.com/office/drawing/2014/main" id="{023BAD8E-AFFD-4F7D-D0E2-E03C023208B7}"/>
              </a:ext>
            </a:extLst>
          </p:cNvPr>
          <p:cNvSpPr txBox="1">
            <a:spLocks/>
          </p:cNvSpPr>
          <p:nvPr/>
        </p:nvSpPr>
        <p:spPr>
          <a:xfrm>
            <a:off x="107504" y="1554874"/>
            <a:ext cx="8844702" cy="646300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0000"/>
              </a:buClr>
              <a:buSzPct val="36666"/>
            </a:pPr>
            <a:r>
              <a:rPr lang="en" sz="3000" dirty="0">
                <a:solidFill>
                  <a:srgbClr val="252525"/>
                </a:solidFill>
              </a:rPr>
              <a:t>2.) </a:t>
            </a:r>
            <a:r>
              <a:rPr lang="en-GB" sz="3000" dirty="0">
                <a:solidFill>
                  <a:srgbClr val="252525"/>
                </a:solidFill>
              </a:rPr>
              <a:t>Kyberšikana</a:t>
            </a:r>
            <a:endParaRPr lang="en" sz="3000" dirty="0">
              <a:solidFill>
                <a:srgbClr val="252525"/>
              </a:solidFill>
            </a:endParaRPr>
          </a:p>
        </p:txBody>
      </p:sp>
      <p:sp>
        <p:nvSpPr>
          <p:cNvPr id="5" name="Shape 276">
            <a:extLst>
              <a:ext uri="{FF2B5EF4-FFF2-40B4-BE49-F238E27FC236}">
                <a16:creationId xmlns:a16="http://schemas.microsoft.com/office/drawing/2014/main" id="{65911F7F-7A64-01B0-215C-729C12D6A9BA}"/>
              </a:ext>
            </a:extLst>
          </p:cNvPr>
          <p:cNvSpPr/>
          <p:nvPr/>
        </p:nvSpPr>
        <p:spPr>
          <a:xfrm>
            <a:off x="1073740" y="2290362"/>
            <a:ext cx="6745810" cy="4061778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009661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5791200" cy="1371600"/>
          </a:xfrm>
        </p:spPr>
        <p:txBody>
          <a:bodyPr/>
          <a:lstStyle/>
          <a:p>
            <a:r>
              <a:rPr lang="en-US" dirty="0"/>
              <a:t>Nevýhody</a:t>
            </a:r>
          </a:p>
        </p:txBody>
      </p:sp>
      <p:sp>
        <p:nvSpPr>
          <p:cNvPr id="4" name="Shape 197">
            <a:extLst>
              <a:ext uri="{FF2B5EF4-FFF2-40B4-BE49-F238E27FC236}">
                <a16:creationId xmlns:a16="http://schemas.microsoft.com/office/drawing/2014/main" id="{023BAD8E-AFFD-4F7D-D0E2-E03C023208B7}"/>
              </a:ext>
            </a:extLst>
          </p:cNvPr>
          <p:cNvSpPr txBox="1">
            <a:spLocks/>
          </p:cNvSpPr>
          <p:nvPr/>
        </p:nvSpPr>
        <p:spPr>
          <a:xfrm>
            <a:off x="107504" y="1554874"/>
            <a:ext cx="8844702" cy="646300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0000"/>
              </a:buClr>
              <a:buSzPct val="36666"/>
            </a:pPr>
            <a:r>
              <a:rPr lang="en" sz="3000" dirty="0">
                <a:solidFill>
                  <a:srgbClr val="252525"/>
                </a:solidFill>
              </a:rPr>
              <a:t>3.) </a:t>
            </a:r>
            <a:r>
              <a:rPr lang="en-GB" sz="3000" dirty="0">
                <a:solidFill>
                  <a:srgbClr val="252525"/>
                </a:solidFill>
              </a:rPr>
              <a:t>Omezení komunikace tváří v tvář</a:t>
            </a:r>
            <a:endParaRPr lang="en" sz="3000" dirty="0">
              <a:solidFill>
                <a:srgbClr val="252525"/>
              </a:solidFill>
            </a:endParaRPr>
          </a:p>
        </p:txBody>
      </p:sp>
      <p:sp>
        <p:nvSpPr>
          <p:cNvPr id="6" name="Shape 283">
            <a:extLst>
              <a:ext uri="{FF2B5EF4-FFF2-40B4-BE49-F238E27FC236}">
                <a16:creationId xmlns:a16="http://schemas.microsoft.com/office/drawing/2014/main" id="{85D1D2E8-C6A3-14BC-3592-9509A0A87D27}"/>
              </a:ext>
            </a:extLst>
          </p:cNvPr>
          <p:cNvSpPr/>
          <p:nvPr/>
        </p:nvSpPr>
        <p:spPr>
          <a:xfrm>
            <a:off x="1012445" y="2275487"/>
            <a:ext cx="6904251" cy="4147624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8482421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5791200" cy="1371600"/>
          </a:xfrm>
        </p:spPr>
        <p:txBody>
          <a:bodyPr/>
          <a:lstStyle/>
          <a:p>
            <a:r>
              <a:rPr lang="en-US" dirty="0"/>
              <a:t>Nevýhody</a:t>
            </a:r>
          </a:p>
        </p:txBody>
      </p:sp>
      <p:sp>
        <p:nvSpPr>
          <p:cNvPr id="4" name="Shape 197">
            <a:extLst>
              <a:ext uri="{FF2B5EF4-FFF2-40B4-BE49-F238E27FC236}">
                <a16:creationId xmlns:a16="http://schemas.microsoft.com/office/drawing/2014/main" id="{023BAD8E-AFFD-4F7D-D0E2-E03C023208B7}"/>
              </a:ext>
            </a:extLst>
          </p:cNvPr>
          <p:cNvSpPr txBox="1">
            <a:spLocks/>
          </p:cNvSpPr>
          <p:nvPr/>
        </p:nvSpPr>
        <p:spPr>
          <a:xfrm>
            <a:off x="107504" y="1554874"/>
            <a:ext cx="8844702" cy="646300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0000"/>
              </a:buClr>
              <a:buSzPct val="36666"/>
            </a:pPr>
            <a:r>
              <a:rPr lang="en" sz="3000" dirty="0">
                <a:solidFill>
                  <a:srgbClr val="252525"/>
                </a:solidFill>
              </a:rPr>
              <a:t>4.) </a:t>
            </a:r>
            <a:r>
              <a:rPr lang="en-GB" sz="3000" dirty="0">
                <a:solidFill>
                  <a:srgbClr val="252525"/>
                </a:solidFill>
              </a:rPr>
              <a:t>Neustálé změny v sociálních médiích</a:t>
            </a:r>
            <a:endParaRPr lang="en" sz="3000" dirty="0">
              <a:solidFill>
                <a:srgbClr val="252525"/>
              </a:solidFill>
            </a:endParaRPr>
          </a:p>
        </p:txBody>
      </p:sp>
      <p:sp>
        <p:nvSpPr>
          <p:cNvPr id="5" name="Shape 290">
            <a:extLst>
              <a:ext uri="{FF2B5EF4-FFF2-40B4-BE49-F238E27FC236}">
                <a16:creationId xmlns:a16="http://schemas.microsoft.com/office/drawing/2014/main" id="{0E25CFC1-74FA-E77B-AF3A-BFB717491BE1}"/>
              </a:ext>
            </a:extLst>
          </p:cNvPr>
          <p:cNvSpPr/>
          <p:nvPr/>
        </p:nvSpPr>
        <p:spPr>
          <a:xfrm>
            <a:off x="2814637" y="2258638"/>
            <a:ext cx="3514725" cy="428625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9294850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ákladné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Základn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ákladn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2307</TotalTime>
  <Words>98</Words>
  <Application>Microsoft Office PowerPoint</Application>
  <PresentationFormat>Prezentácia na obrazovke (4:3)</PresentationFormat>
  <Paragraphs>27</Paragraphs>
  <Slides>10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10</vt:i4>
      </vt:variant>
    </vt:vector>
  </HeadingPairs>
  <TitlesOfParts>
    <vt:vector size="16" baseType="lpstr">
      <vt:lpstr>Arial</vt:lpstr>
      <vt:lpstr>Arial </vt:lpstr>
      <vt:lpstr>Arial Black</vt:lpstr>
      <vt:lpstr>Calibri</vt:lpstr>
      <vt:lpstr>Verdana</vt:lpstr>
      <vt:lpstr>Základné</vt:lpstr>
      <vt:lpstr>Výhody a nevýhody sociálních sítí </vt:lpstr>
      <vt:lpstr>Výhody</vt:lpstr>
      <vt:lpstr>Výhody</vt:lpstr>
      <vt:lpstr>Výhody</vt:lpstr>
      <vt:lpstr>Výhody</vt:lpstr>
      <vt:lpstr>Nevýhody</vt:lpstr>
      <vt:lpstr>Nevýhody</vt:lpstr>
      <vt:lpstr>Nevýhody</vt:lpstr>
      <vt:lpstr>Nevýhody</vt:lpstr>
      <vt:lpstr>Nevýhody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Zuzana Palková</dc:creator>
  <cp:keywords>, docId:F6628DD83FBE5664348D1B15487FA3B7</cp:keywords>
  <cp:lastModifiedBy>Zuzana Palková</cp:lastModifiedBy>
  <cp:revision>195</cp:revision>
  <cp:lastPrinted>2019-02-12T08:21:40Z</cp:lastPrinted>
  <dcterms:created xsi:type="dcterms:W3CDTF">2019-02-10T21:49:04Z</dcterms:created>
  <dcterms:modified xsi:type="dcterms:W3CDTF">2022-09-29T18:06:41Z</dcterms:modified>
</cp:coreProperties>
</file>