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73790" autoAdjust="0"/>
  </p:normalViewPr>
  <p:slideViewPr>
    <p:cSldViewPr>
      <p:cViewPr varScale="1">
        <p:scale>
          <a:sx n="110" d="100"/>
          <a:sy n="110" d="100"/>
        </p:scale>
        <p:origin x="132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22. 6. 2022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Moodle </a:t>
            </a:r>
            <a:r>
              <a:rPr lang="el-G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και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Aula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EF8E7B"/>
                </a:solidFill>
              </a:rPr>
              <a:t>Χρήση των κοινωνικών δικτύων για τη σχολική εκπαίδευση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5014"/>
            <a:ext cx="6264696" cy="1371600"/>
          </a:xfrm>
        </p:spPr>
        <p:txBody>
          <a:bodyPr>
            <a:normAutofit/>
          </a:bodyPr>
          <a:lstStyle/>
          <a:p>
            <a:r>
              <a:rPr lang="el-GR" dirty="0" err="1"/>
              <a:t>Διδακτικ</a:t>
            </a:r>
            <a:r>
              <a:rPr lang="en-US" dirty="0"/>
              <a:t>O</a:t>
            </a:r>
            <a:r>
              <a:rPr lang="el-GR" dirty="0"/>
              <a:t> </a:t>
            </a:r>
            <a:r>
              <a:rPr lang="el-GR" dirty="0" err="1"/>
              <a:t>υλικ</a:t>
            </a:r>
            <a:r>
              <a:rPr lang="en-US" dirty="0"/>
              <a:t>O</a:t>
            </a:r>
            <a:r>
              <a:rPr lang="el-GR" dirty="0"/>
              <a:t> στην </a:t>
            </a:r>
            <a:r>
              <a:rPr lang="en-US" dirty="0"/>
              <a:t>Aula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34F973-C0B4-897D-492A-D739D109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96" y="1551578"/>
            <a:ext cx="6624736" cy="51902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56EF62-6873-5841-CC38-535980DD3258}"/>
              </a:ext>
            </a:extLst>
          </p:cNvPr>
          <p:cNvSpPr/>
          <p:nvPr/>
        </p:nvSpPr>
        <p:spPr>
          <a:xfrm>
            <a:off x="1680676" y="4575914"/>
            <a:ext cx="1656184" cy="21659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B8350-23B2-07F3-5F1E-36F98F76865B}"/>
              </a:ext>
            </a:extLst>
          </p:cNvPr>
          <p:cNvSpPr txBox="1"/>
          <p:nvPr/>
        </p:nvSpPr>
        <p:spPr>
          <a:xfrm>
            <a:off x="0" y="5151037"/>
            <a:ext cx="1721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Εβδομαδιαίο διδακτικό υλικό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BEF68-C703-3C4E-CB8B-9E2F01D80450}"/>
              </a:ext>
            </a:extLst>
          </p:cNvPr>
          <p:cNvSpPr txBox="1"/>
          <p:nvPr/>
        </p:nvSpPr>
        <p:spPr>
          <a:xfrm>
            <a:off x="2307" y="2856654"/>
            <a:ext cx="172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Πληροφορίες ενότητας</a:t>
            </a:r>
            <a:endParaRPr lang="en-US" sz="2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E7D2CA-D7AC-A951-981F-3DBE983FBD7F}"/>
              </a:ext>
            </a:extLst>
          </p:cNvPr>
          <p:cNvCxnSpPr/>
          <p:nvPr/>
        </p:nvCxnSpPr>
        <p:spPr>
          <a:xfrm>
            <a:off x="947204" y="3639810"/>
            <a:ext cx="1037232" cy="50689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745202F-5F1E-B99C-A570-3D69399086FB}"/>
              </a:ext>
            </a:extLst>
          </p:cNvPr>
          <p:cNvSpPr txBox="1"/>
          <p:nvPr/>
        </p:nvSpPr>
        <p:spPr>
          <a:xfrm>
            <a:off x="4360700" y="1440386"/>
            <a:ext cx="419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Διαχείριση χρηστών</a:t>
            </a:r>
            <a:endParaRPr lang="en-US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8712E2-E9A7-492F-B895-A19158F6BC3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604108" y="1671220"/>
            <a:ext cx="756592" cy="3077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E03D22-BFEE-FA48-6ADB-5D676231AEF1}"/>
              </a:ext>
            </a:extLst>
          </p:cNvPr>
          <p:cNvSpPr txBox="1"/>
          <p:nvPr/>
        </p:nvSpPr>
        <p:spPr>
          <a:xfrm>
            <a:off x="5079431" y="3068730"/>
            <a:ext cx="38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Στατιστικά Ενασχόλησης</a:t>
            </a:r>
            <a:endParaRPr lang="en-US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D388EF-8393-4BFB-1572-8EAFFEBA3757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719391" y="2567244"/>
            <a:ext cx="360040" cy="73231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478AE5-9002-CA71-E4F0-C9F7988C36C9}"/>
              </a:ext>
            </a:extLst>
          </p:cNvPr>
          <p:cNvSpPr txBox="1"/>
          <p:nvPr/>
        </p:nvSpPr>
        <p:spPr>
          <a:xfrm>
            <a:off x="3364734" y="340172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Ενότητα αξιολόγησης</a:t>
            </a:r>
            <a:endParaRPr lang="en-US" sz="2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ADC1BA-E4C3-1DE8-08AE-190FFEB6312C}"/>
              </a:ext>
            </a:extLst>
          </p:cNvPr>
          <p:cNvCxnSpPr>
            <a:cxnSpLocks/>
          </p:cNvCxnSpPr>
          <p:nvPr/>
        </p:nvCxnSpPr>
        <p:spPr>
          <a:xfrm flipH="1" flipV="1">
            <a:off x="3346367" y="2278527"/>
            <a:ext cx="783241" cy="89082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F598621-8E18-D97D-C475-33122DC14F5B}"/>
              </a:ext>
            </a:extLst>
          </p:cNvPr>
          <p:cNvSpPr txBox="1"/>
          <p:nvPr/>
        </p:nvSpPr>
        <p:spPr>
          <a:xfrm>
            <a:off x="5267363" y="2313137"/>
            <a:ext cx="3649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Διαχείριση ενοτήτων</a:t>
            </a:r>
            <a:endParaRPr lang="en-US" sz="28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0B9FCA-1F81-C203-86DF-099B64ED5B22}"/>
              </a:ext>
            </a:extLst>
          </p:cNvPr>
          <p:cNvCxnSpPr>
            <a:cxnSpLocks/>
          </p:cNvCxnSpPr>
          <p:nvPr/>
        </p:nvCxnSpPr>
        <p:spPr>
          <a:xfrm flipH="1" flipV="1">
            <a:off x="6296971" y="2148570"/>
            <a:ext cx="496933" cy="27670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5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l-GR" dirty="0" err="1"/>
              <a:t>ΚοινωνικΗ</a:t>
            </a:r>
            <a:r>
              <a:rPr lang="el-GR" dirty="0"/>
              <a:t> </a:t>
            </a:r>
            <a:r>
              <a:rPr lang="el-GR" dirty="0" err="1"/>
              <a:t>μΑθηση</a:t>
            </a:r>
            <a:r>
              <a:rPr lang="el-GR" dirty="0"/>
              <a:t> στο </a:t>
            </a:r>
            <a:r>
              <a:rPr lang="en-US" dirty="0"/>
              <a:t>Moodle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381024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Το </a:t>
            </a:r>
            <a:r>
              <a:rPr lang="el-GR" sz="2400" i="1" dirty="0" err="1">
                <a:solidFill>
                  <a:srgbClr val="000000"/>
                </a:solidFill>
              </a:rPr>
              <a:t>Moodle</a:t>
            </a:r>
            <a:r>
              <a:rPr lang="el-GR" sz="2400" i="1" dirty="0">
                <a:solidFill>
                  <a:srgbClr val="000000"/>
                </a:solidFill>
              </a:rPr>
              <a:t> είναι ένα παράδειγμα συστήματος διαχείρισης μάθησης που περιλαμβάνει διαδικτυακή μάθηση για περισσότερα από 10 χρόνια τώρα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Το </a:t>
            </a:r>
            <a:r>
              <a:rPr lang="el-GR" sz="2400" i="1" dirty="0" err="1">
                <a:solidFill>
                  <a:srgbClr val="000000"/>
                </a:solidFill>
              </a:rPr>
              <a:t>Moodle</a:t>
            </a:r>
            <a:r>
              <a:rPr lang="el-GR" sz="2400" i="1" dirty="0">
                <a:solidFill>
                  <a:srgbClr val="000000"/>
                </a:solidFill>
              </a:rPr>
              <a:t> </a:t>
            </a:r>
            <a:r>
              <a:rPr lang="el-GR" sz="2400" i="1" dirty="0" err="1">
                <a:solidFill>
                  <a:srgbClr val="FF0000"/>
                </a:solidFill>
              </a:rPr>
              <a:t>Socialwall</a:t>
            </a:r>
            <a:r>
              <a:rPr lang="el-GR" sz="2400" i="1" dirty="0">
                <a:solidFill>
                  <a:srgbClr val="000000"/>
                </a:solidFill>
              </a:rPr>
              <a:t> θα μετατρέψει το μάθημά σας στο </a:t>
            </a:r>
            <a:r>
              <a:rPr lang="el-GR" sz="2400" i="1" dirty="0" err="1">
                <a:solidFill>
                  <a:srgbClr val="000000"/>
                </a:solidFill>
              </a:rPr>
              <a:t>Moodle</a:t>
            </a:r>
            <a:r>
              <a:rPr lang="el-GR" sz="2400" i="1" dirty="0">
                <a:solidFill>
                  <a:srgbClr val="000000"/>
                </a:solidFill>
              </a:rPr>
              <a:t> σε πλατφόρμα κοινωνικής μάθησης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Αυτό περιλαμβάνει μια οικεία </a:t>
            </a:r>
            <a:r>
              <a:rPr lang="el-GR" sz="2400" i="1" dirty="0" err="1">
                <a:solidFill>
                  <a:srgbClr val="000000"/>
                </a:solidFill>
              </a:rPr>
              <a:t>διεπαφή</a:t>
            </a:r>
            <a:r>
              <a:rPr lang="el-GR" sz="2400" i="1" dirty="0">
                <a:solidFill>
                  <a:srgbClr val="000000"/>
                </a:solidFill>
              </a:rPr>
              <a:t> αναρτήσεων, χρονοδιάγραμμα αναρτήσεων, φιλτράρισμα της γραμμής χρόνου και ενοποίηση με τις δραστηριότητες και τους πόρους του </a:t>
            </a:r>
            <a:r>
              <a:rPr lang="el-GR" sz="2400" i="1" dirty="0" err="1">
                <a:solidFill>
                  <a:srgbClr val="000000"/>
                </a:solidFill>
              </a:rPr>
              <a:t>Moodle</a:t>
            </a: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 err="1"/>
              <a:t>Socialwall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530296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i="1" dirty="0">
                <a:solidFill>
                  <a:srgbClr val="000000"/>
                </a:solidFill>
              </a:rPr>
              <a:t>Οι </a:t>
            </a:r>
            <a:r>
              <a:rPr lang="el-GR" sz="2400" i="1" dirty="0" err="1">
                <a:solidFill>
                  <a:srgbClr val="000000"/>
                </a:solidFill>
              </a:rPr>
              <a:t>δασκάλοι</a:t>
            </a:r>
            <a:r>
              <a:rPr lang="el-GR" sz="2400" i="1" dirty="0">
                <a:solidFill>
                  <a:srgbClr val="000000"/>
                </a:solidFill>
              </a:rPr>
              <a:t> μπορούν να</a:t>
            </a:r>
            <a:r>
              <a:rPr lang="en-GB" sz="2400" i="1" dirty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κάνουν διάφορα είδη αναρτήσεων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επισυνάψουν αρχεία και διευθύνσεις URL σε αναρτήσεις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σχολιάσουν τις αναρτήσεις και απαντήσουν σε σχόλια</a:t>
            </a:r>
          </a:p>
          <a:p>
            <a:r>
              <a:rPr lang="el-GR" sz="2400" i="1" dirty="0">
                <a:solidFill>
                  <a:srgbClr val="000000"/>
                </a:solidFill>
              </a:rPr>
              <a:t>Οι μαθητές μπορούν να</a:t>
            </a:r>
            <a:r>
              <a:rPr lang="en-GB" sz="2400" i="1" dirty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κάνουν τυπικές αναρτήσεις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επισυνάψουν πόρους (αρχεία ή συνδέσμους) σε αναρτήσεις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i="1" dirty="0">
                <a:solidFill>
                  <a:srgbClr val="000000"/>
                </a:solidFill>
              </a:rPr>
              <a:t>σχολιάσουν τις αναρτήσεις και να απαντήσουν σε σχόλια</a:t>
            </a: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7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l-GR" dirty="0" err="1"/>
              <a:t>ΕπισκΟπηση</a:t>
            </a:r>
            <a:r>
              <a:rPr lang="el-GR" dirty="0"/>
              <a:t> της </a:t>
            </a:r>
            <a:r>
              <a:rPr lang="en-US" dirty="0"/>
              <a:t>Aula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4997092" cy="531834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3000" i="1" dirty="0">
              <a:solidFill>
                <a:srgbClr val="000000"/>
              </a:solidFill>
            </a:endParaRPr>
          </a:p>
          <a:p>
            <a:r>
              <a:rPr lang="el-GR" sz="3000" i="1" dirty="0">
                <a:solidFill>
                  <a:srgbClr val="000000"/>
                </a:solidFill>
              </a:rPr>
              <a:t>Τι είναι η </a:t>
            </a:r>
            <a:r>
              <a:rPr lang="en-GB" sz="3000" i="1" dirty="0">
                <a:solidFill>
                  <a:srgbClr val="000000"/>
                </a:solidFill>
              </a:rPr>
              <a:t>Aula</a:t>
            </a:r>
            <a:r>
              <a:rPr lang="el-GR" sz="3000" i="1" dirty="0">
                <a:solidFill>
                  <a:srgbClr val="000000"/>
                </a:solidFill>
              </a:rPr>
              <a:t>;</a:t>
            </a: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Ως «πλατφόρμα μαθησιακής εμπειρίας», η </a:t>
            </a:r>
            <a:r>
              <a:rPr lang="el-GR" sz="2800" i="1" dirty="0" err="1">
                <a:solidFill>
                  <a:srgbClr val="000000"/>
                </a:solidFill>
              </a:rPr>
              <a:t>Aula</a:t>
            </a:r>
            <a:r>
              <a:rPr lang="el-GR" sz="2800" i="1" dirty="0">
                <a:solidFill>
                  <a:srgbClr val="000000"/>
                </a:solidFill>
              </a:rPr>
              <a:t> προσφέρει σε εκπαιδευτικούς και μαθητές την ευκαιρία να προσεγγίσουν τις ενότητες τους με τον πιο κοινωνικό και συνομιλητικό τρόπο.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153BE9-3BA4-217B-25E4-7F965F5EF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15862"/>
            <a:ext cx="3888432" cy="31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l-GR" dirty="0" err="1"/>
              <a:t>ΚοινωνικΑ</a:t>
            </a:r>
            <a:r>
              <a:rPr lang="el-GR" dirty="0"/>
              <a:t> </a:t>
            </a:r>
            <a:r>
              <a:rPr lang="el-GR" dirty="0" err="1"/>
              <a:t>ΧαρακτηριστικΑ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369021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Ενεργοποιήστε τη διαισθητική επικοινωνία μέσω αναρτήσεων σε όλο το μάθημα και άμεσων μηνυμάτων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 err="1">
                <a:solidFill>
                  <a:srgbClr val="000000"/>
                </a:solidFill>
              </a:rPr>
              <a:t>Αλληλεπιδράστε</a:t>
            </a:r>
            <a:r>
              <a:rPr lang="el-GR" sz="2800" i="1" dirty="0">
                <a:solidFill>
                  <a:srgbClr val="000000"/>
                </a:solidFill>
              </a:rPr>
              <a:t> μέσω αναρτήσεων, σχολίων, μηνυμάτων και αντιδράσεων (</a:t>
            </a:r>
            <a:r>
              <a:rPr lang="el-GR" sz="2800" i="1" dirty="0" err="1">
                <a:solidFill>
                  <a:srgbClr val="000000"/>
                </a:solidFill>
              </a:rPr>
              <a:t>emojis</a:t>
            </a:r>
            <a:r>
              <a:rPr lang="el-GR" sz="2800" i="1" dirty="0">
                <a:solidFill>
                  <a:srgbClr val="000000"/>
                </a:solidFill>
              </a:rPr>
              <a:t>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Κάντε ανακοινώσεις και στείλτε υπενθυμίσεις.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Εγγενείς εφαρμογές για κινητά </a:t>
            </a:r>
            <a:r>
              <a:rPr lang="el-GR" sz="2800" i="1" dirty="0" err="1">
                <a:solidFill>
                  <a:srgbClr val="000000"/>
                </a:solidFill>
              </a:rPr>
              <a:t>iOS</a:t>
            </a:r>
            <a:r>
              <a:rPr lang="el-GR" sz="2800" i="1" dirty="0">
                <a:solidFill>
                  <a:srgbClr val="000000"/>
                </a:solidFill>
              </a:rPr>
              <a:t> και </a:t>
            </a:r>
            <a:r>
              <a:rPr lang="el-GR" sz="2800" i="1" dirty="0" err="1">
                <a:solidFill>
                  <a:srgbClr val="000000"/>
                </a:solidFill>
              </a:rPr>
              <a:t>Android</a:t>
            </a:r>
            <a:endParaRPr lang="en-GB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l-GR" dirty="0" err="1"/>
              <a:t>ΟφΕλη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4982872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Εξοικονομεί χρόνο των ακαδημαϊκών βελτιστοποιώντας την επικοινωνία και μειώνοντας την επικάλυψη εργασιών.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Αυξάνει σημαντικά τη συμμετοχή των μαθητών σε σύγκριση με τις παραδοσιακές εναλλακτικές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Διευκολύνει τη συνεργασία και τη </a:t>
            </a:r>
            <a:r>
              <a:rPr lang="el-GR" sz="2800" i="1" dirty="0" err="1">
                <a:solidFill>
                  <a:srgbClr val="000000"/>
                </a:solidFill>
              </a:rPr>
              <a:t>διατμηματική</a:t>
            </a:r>
            <a:r>
              <a:rPr lang="el-GR" sz="2800" i="1" dirty="0">
                <a:solidFill>
                  <a:srgbClr val="000000"/>
                </a:solidFill>
              </a:rPr>
              <a:t> εργασία συνδέοντας όλους τους μαθητές.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i="1" dirty="0">
                <a:solidFill>
                  <a:srgbClr val="000000"/>
                </a:solidFill>
              </a:rPr>
              <a:t>Υποστηρίζει τη διεύρυνση της συμμετοχής μέσω χώρων που είναι </a:t>
            </a:r>
            <a:r>
              <a:rPr lang="el-GR" sz="2800" i="1" dirty="0" err="1">
                <a:solidFill>
                  <a:srgbClr val="000000"/>
                </a:solidFill>
              </a:rPr>
              <a:t>προσβάσιμοι</a:t>
            </a:r>
            <a:r>
              <a:rPr lang="el-GR" sz="2800" i="1" dirty="0">
                <a:solidFill>
                  <a:srgbClr val="000000"/>
                </a:solidFill>
              </a:rPr>
              <a:t> από οπουδήποτε (PC, </a:t>
            </a:r>
            <a:r>
              <a:rPr lang="el-GR" sz="2800" i="1" dirty="0" err="1">
                <a:solidFill>
                  <a:srgbClr val="000000"/>
                </a:solidFill>
              </a:rPr>
              <a:t>Android</a:t>
            </a:r>
            <a:r>
              <a:rPr lang="el-GR" sz="2800" i="1" dirty="0">
                <a:solidFill>
                  <a:srgbClr val="000000"/>
                </a:solidFill>
              </a:rPr>
              <a:t>, iPhone/</a:t>
            </a:r>
            <a:r>
              <a:rPr lang="el-GR" sz="2800" i="1" dirty="0" err="1">
                <a:solidFill>
                  <a:srgbClr val="000000"/>
                </a:solidFill>
              </a:rPr>
              <a:t>iPad</a:t>
            </a:r>
            <a:r>
              <a:rPr lang="el-GR" sz="2800" i="1" dirty="0">
                <a:solidFill>
                  <a:srgbClr val="000000"/>
                </a:solidFill>
              </a:rPr>
              <a:t>).</a:t>
            </a:r>
            <a:endParaRPr lang="en-GB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7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68" y="179978"/>
            <a:ext cx="5976664" cy="13716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ΠΩς</a:t>
            </a:r>
            <a:r>
              <a:rPr lang="el-GR" dirty="0"/>
              <a:t> </a:t>
            </a:r>
            <a:r>
              <a:rPr lang="el-GR" dirty="0" err="1"/>
              <a:t>διαφΕρει</a:t>
            </a:r>
            <a:r>
              <a:rPr lang="el-GR" dirty="0"/>
              <a:t> </a:t>
            </a:r>
            <a:r>
              <a:rPr lang="el-GR" dirty="0" err="1"/>
              <a:t>απ</a:t>
            </a:r>
            <a:r>
              <a:rPr lang="en-US" dirty="0"/>
              <a:t>O</a:t>
            </a:r>
            <a:r>
              <a:rPr lang="el-GR" dirty="0"/>
              <a:t> </a:t>
            </a:r>
            <a:r>
              <a:rPr lang="en-US" dirty="0"/>
              <a:t>A</a:t>
            </a:r>
            <a:r>
              <a:rPr lang="el-GR" dirty="0" err="1"/>
              <a:t>λλες</a:t>
            </a:r>
            <a:r>
              <a:rPr lang="el-GR" dirty="0"/>
              <a:t> </a:t>
            </a:r>
            <a:r>
              <a:rPr lang="el-GR" dirty="0" err="1"/>
              <a:t>διαδικτυακ</a:t>
            </a:r>
            <a:r>
              <a:rPr lang="en-US" dirty="0"/>
              <a:t>E</a:t>
            </a:r>
            <a:r>
              <a:rPr lang="el-GR" dirty="0"/>
              <a:t>ς </a:t>
            </a:r>
            <a:r>
              <a:rPr lang="el-GR" dirty="0" err="1"/>
              <a:t>πλατφ</a:t>
            </a:r>
            <a:r>
              <a:rPr lang="en-US" dirty="0"/>
              <a:t>O</a:t>
            </a:r>
            <a:r>
              <a:rPr lang="el-GR" dirty="0" err="1"/>
              <a:t>ρμες</a:t>
            </a:r>
            <a:r>
              <a:rPr lang="el-GR" dirty="0"/>
              <a:t> </a:t>
            </a:r>
            <a:r>
              <a:rPr lang="el-GR" dirty="0" err="1"/>
              <a:t>εκμ</a:t>
            </a:r>
            <a:r>
              <a:rPr lang="en-US" dirty="0"/>
              <a:t>A</a:t>
            </a:r>
            <a:r>
              <a:rPr lang="el-GR" dirty="0" err="1"/>
              <a:t>θησης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266223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Χωρίς Σύστημα Διαχείρισης Μάθησης (LMS) και λιγότερα email.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Περισσότερη ενασχόληση που υποστηρίζεται από την εκμάθηση μέσω κινητού τηλεφώνου</a:t>
            </a:r>
            <a:endParaRPr lang="en-GB" sz="3000" i="1" dirty="0">
              <a:solidFill>
                <a:srgbClr val="000000"/>
              </a:solidFill>
            </a:endParaRPr>
          </a:p>
        </p:txBody>
      </p:sp>
      <p:pic>
        <p:nvPicPr>
          <p:cNvPr id="4" name="Picture 3" descr="A couple of cell phones&#10;&#10;Description automatically generated with low confidence">
            <a:extLst>
              <a:ext uri="{FF2B5EF4-FFF2-40B4-BE49-F238E27FC236}">
                <a16:creationId xmlns:a16="http://schemas.microsoft.com/office/drawing/2014/main" id="{E8C9637D-A940-0BC3-36F3-3D07FF02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826152"/>
            <a:ext cx="3918128" cy="29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0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6" y="116632"/>
            <a:ext cx="5976664" cy="949836"/>
          </a:xfrm>
        </p:spPr>
        <p:txBody>
          <a:bodyPr>
            <a:normAutofit/>
          </a:bodyPr>
          <a:lstStyle/>
          <a:p>
            <a:r>
              <a:rPr lang="el-GR" dirty="0" err="1"/>
              <a:t>ΠιλοτικΗ</a:t>
            </a:r>
            <a:r>
              <a:rPr lang="el-GR" dirty="0"/>
              <a:t> </a:t>
            </a:r>
            <a:r>
              <a:rPr lang="el-GR" dirty="0" err="1"/>
              <a:t>μελΕτη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79512" y="1091782"/>
            <a:ext cx="8784976" cy="1738907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Πιλοτική μελέτη στο Πανεπιστήμιο </a:t>
            </a:r>
            <a:r>
              <a:rPr lang="el-GR" sz="3000" i="1" dirty="0" err="1">
                <a:solidFill>
                  <a:srgbClr val="000000"/>
                </a:solidFill>
              </a:rPr>
              <a:t>Ravensbourne</a:t>
            </a:r>
            <a:r>
              <a:rPr lang="el-GR" sz="3000" i="1" dirty="0">
                <a:solidFill>
                  <a:srgbClr val="000000"/>
                </a:solidFill>
              </a:rPr>
              <a:t> του Λονδίνου</a:t>
            </a:r>
            <a:endParaRPr lang="en-US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l-GR" sz="3000" i="1" dirty="0">
                <a:solidFill>
                  <a:srgbClr val="000000"/>
                </a:solidFill>
              </a:rPr>
              <a:t>6 προγράμματα, 280 πρωτοετείς φοιτητές</a:t>
            </a:r>
            <a:endParaRPr lang="en-GB" sz="3000" i="1" dirty="0">
              <a:solidFill>
                <a:srgbClr val="000000"/>
              </a:solidFill>
            </a:endParaRPr>
          </a:p>
        </p:txBody>
      </p:sp>
      <p:pic>
        <p:nvPicPr>
          <p:cNvPr id="5" name="Picture 4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9DB8E175-DC7C-7F7B-15AD-A1883B2E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30689"/>
            <a:ext cx="6696744" cy="40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0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68" y="179978"/>
            <a:ext cx="5976664" cy="1371600"/>
          </a:xfrm>
        </p:spPr>
        <p:txBody>
          <a:bodyPr>
            <a:normAutofit/>
          </a:bodyPr>
          <a:lstStyle/>
          <a:p>
            <a:r>
              <a:rPr lang="el-GR" dirty="0"/>
              <a:t>Ανατροφοδοτήσεις μαθητών</a:t>
            </a:r>
            <a:endParaRPr lang="en-US" dirty="0"/>
          </a:p>
        </p:txBody>
      </p:sp>
      <p:pic>
        <p:nvPicPr>
          <p:cNvPr id="5" name="Picture 4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33E29797-3039-E23C-0B10-AC98F8FF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7966074" cy="48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6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</TotalTime>
  <Words>330</Words>
  <Application>Microsoft Office PowerPoint</Application>
  <PresentationFormat>On-screen Show 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Moodle και Aula</vt:lpstr>
      <vt:lpstr>ΚοινωνικΗ μΑθηση στο Moodle</vt:lpstr>
      <vt:lpstr>Socialwall</vt:lpstr>
      <vt:lpstr>ΕπισκΟπηση της Aula</vt:lpstr>
      <vt:lpstr>ΚοινωνικΑ ΧαρακτηριστικΑ</vt:lpstr>
      <vt:lpstr>ΟφΕλη</vt:lpstr>
      <vt:lpstr>ΠΩς διαφΕρει απO Aλλες διαδικτυακEς πλατφOρμες εκμAθησης</vt:lpstr>
      <vt:lpstr>ΠιλοτικΗ μελΕτη</vt:lpstr>
      <vt:lpstr>Ανατροφοδοτήσεις μαθητών</vt:lpstr>
      <vt:lpstr>ΔιδακτικO υλικO στην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Κωνσταντίνος Κόβας</cp:lastModifiedBy>
  <cp:revision>279</cp:revision>
  <cp:lastPrinted>2019-02-12T08:21:40Z</cp:lastPrinted>
  <dcterms:created xsi:type="dcterms:W3CDTF">2019-02-10T21:49:04Z</dcterms:created>
  <dcterms:modified xsi:type="dcterms:W3CDTF">2022-06-22T20:46:02Z</dcterms:modified>
</cp:coreProperties>
</file>