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7" autoAdjust="0"/>
    <p:restoredTop sz="73790" autoAdjust="0"/>
  </p:normalViewPr>
  <p:slideViewPr>
    <p:cSldViewPr>
      <p:cViewPr varScale="1">
        <p:scale>
          <a:sx n="110" d="100"/>
          <a:sy n="110" d="100"/>
        </p:scale>
        <p:origin x="126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23. 6. 2022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Άλλα κοινωνικά δίκτυα για την εκπαίδευση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EF8E7B"/>
                </a:solidFill>
              </a:rPr>
              <a:t>Χρήση των κοινωνικών δικτύων για τη σχολική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Pinterest </a:t>
            </a:r>
            <a:r>
              <a:rPr lang="el-GR" dirty="0"/>
              <a:t>στην </a:t>
            </a:r>
            <a:r>
              <a:rPr lang="el-GR" dirty="0" err="1"/>
              <a:t>εκπα</a:t>
            </a:r>
            <a:r>
              <a:rPr lang="en-US" dirty="0"/>
              <a:t>I</a:t>
            </a:r>
            <a:r>
              <a:rPr lang="el-GR" dirty="0" err="1"/>
              <a:t>δευση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192" y="1385342"/>
            <a:ext cx="8784976" cy="11079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Οι καρφίτσες είναι τα στοιχεία που εμφανίζονται στο </a:t>
            </a:r>
            <a:r>
              <a:rPr lang="el-GR" sz="3000" i="1" dirty="0" err="1">
                <a:solidFill>
                  <a:srgbClr val="000000"/>
                </a:solidFill>
              </a:rPr>
              <a:t>Pinterest</a:t>
            </a:r>
            <a:r>
              <a:rPr lang="el-GR" sz="3000" i="1" dirty="0">
                <a:solidFill>
                  <a:srgbClr val="000000"/>
                </a:solidFill>
              </a:rPr>
              <a:t>.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6723933-DD51-96FB-65EF-3C4EB21AF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20565"/>
            <a:ext cx="5391419" cy="2078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ECE13-EC16-0D9A-AE65-4447BCFF07CC}"/>
              </a:ext>
            </a:extLst>
          </p:cNvPr>
          <p:cNvSpPr txBox="1"/>
          <p:nvPr/>
        </p:nvSpPr>
        <p:spPr>
          <a:xfrm>
            <a:off x="0" y="2996952"/>
            <a:ext cx="163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Καρφίτσες</a:t>
            </a:r>
            <a:endParaRPr lang="en-US" sz="2400" dirty="0"/>
          </a:p>
        </p:txBody>
      </p:sp>
      <p:pic>
        <p:nvPicPr>
          <p:cNvPr id="8" name="Picture 7" descr="A picture containing text, different, screenshot, several&#10;&#10;Description automatically generated">
            <a:extLst>
              <a:ext uri="{FF2B5EF4-FFF2-40B4-BE49-F238E27FC236}">
                <a16:creationId xmlns:a16="http://schemas.microsoft.com/office/drawing/2014/main" id="{86799D60-31D0-6C61-4444-69D14BC6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54" y="4480681"/>
            <a:ext cx="5005510" cy="2377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85F82-3233-5D8E-33ED-4242167ECE66}"/>
              </a:ext>
            </a:extLst>
          </p:cNvPr>
          <p:cNvSpPr txBox="1"/>
          <p:nvPr/>
        </p:nvSpPr>
        <p:spPr>
          <a:xfrm>
            <a:off x="1501726" y="5616525"/>
            <a:ext cx="163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Πίνακας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84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Επισκ</a:t>
            </a:r>
            <a:r>
              <a:rPr lang="en-US" dirty="0"/>
              <a:t>O</a:t>
            </a:r>
            <a:r>
              <a:rPr lang="el-GR" dirty="0" err="1"/>
              <a:t>πηση</a:t>
            </a:r>
            <a:r>
              <a:rPr lang="el-GR" dirty="0"/>
              <a:t> </a:t>
            </a:r>
            <a:r>
              <a:rPr lang="en-US" dirty="0"/>
              <a:t>Twitter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48119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Twitter είναι μια πλατφόρμα </a:t>
            </a:r>
            <a:r>
              <a:rPr lang="el-GR" sz="2400" i="1" dirty="0" err="1">
                <a:solidFill>
                  <a:srgbClr val="000000"/>
                </a:solidFill>
              </a:rPr>
              <a:t>microblog</a:t>
            </a:r>
            <a:endParaRPr lang="el-GR" sz="24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l-GR" sz="24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Χρήστες σύντομες ενημερώσεις, που συχνά ονομάζονται «</a:t>
            </a:r>
            <a:r>
              <a:rPr lang="el-GR" sz="2400" i="1" dirty="0" err="1">
                <a:solidFill>
                  <a:srgbClr val="000000"/>
                </a:solidFill>
              </a:rPr>
              <a:t>Tweets</a:t>
            </a:r>
            <a:r>
              <a:rPr lang="el-GR" sz="2400" i="1" dirty="0">
                <a:solidFill>
                  <a:srgbClr val="000000"/>
                </a:solidFill>
              </a:rPr>
              <a:t>» 140 χαρακτήρων ή λιγότεροι. Αυτά τα μηνύματα δημοσιεύονται στο προφίλ του χρήστη, στους ακόλουθους και μπορούν να αναζητηθούν στην αναζήτηση Twitter.</a:t>
            </a:r>
          </a:p>
          <a:p>
            <a:pPr marL="457200" indent="-457200">
              <a:buFont typeface="Wingdings" pitchFamily="2" charset="2"/>
              <a:buChar char="Ø"/>
            </a:pPr>
            <a:endParaRPr lang="el-GR" sz="24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26% των χρηστών ανήκει στην ηλικιακή ομάδα 18-29 ετών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Ορολογ</a:t>
            </a:r>
            <a:r>
              <a:rPr lang="en-US" dirty="0"/>
              <a:t>I</a:t>
            </a:r>
            <a:r>
              <a:rPr lang="el-GR" dirty="0"/>
              <a:t>α </a:t>
            </a:r>
            <a:r>
              <a:rPr lang="en-US" dirty="0"/>
              <a:t>Twitter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518600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 err="1">
                <a:solidFill>
                  <a:srgbClr val="000000"/>
                </a:solidFill>
              </a:rPr>
              <a:t>Tweet</a:t>
            </a:r>
            <a:r>
              <a:rPr lang="el-GR" sz="3000" i="1" dirty="0">
                <a:solidFill>
                  <a:srgbClr val="000000"/>
                </a:solidFill>
              </a:rPr>
              <a:t>: μια μεμονωμένη ανάρτηση.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 err="1">
                <a:solidFill>
                  <a:srgbClr val="000000"/>
                </a:solidFill>
              </a:rPr>
              <a:t>Re-tweet</a:t>
            </a:r>
            <a:r>
              <a:rPr lang="el-GR" sz="3000" i="1" dirty="0">
                <a:solidFill>
                  <a:srgbClr val="000000"/>
                </a:solidFill>
              </a:rPr>
              <a:t> (RT): </a:t>
            </a:r>
            <a:r>
              <a:rPr lang="el-GR" sz="3000" i="1" dirty="0" err="1">
                <a:solidFill>
                  <a:srgbClr val="000000"/>
                </a:solidFill>
              </a:rPr>
              <a:t>επαναδημοσίευση</a:t>
            </a:r>
            <a:r>
              <a:rPr lang="el-GR" sz="3000" i="1" dirty="0">
                <a:solidFill>
                  <a:srgbClr val="000000"/>
                </a:solidFill>
              </a:rPr>
              <a:t> του </a:t>
            </a:r>
            <a:r>
              <a:rPr lang="el-GR" sz="3000" i="1" dirty="0" err="1">
                <a:solidFill>
                  <a:srgbClr val="000000"/>
                </a:solidFill>
              </a:rPr>
              <a:t>tweet</a:t>
            </a:r>
            <a:r>
              <a:rPr lang="el-GR" sz="3000" i="1" dirty="0">
                <a:solidFill>
                  <a:srgbClr val="000000"/>
                </a:solidFill>
              </a:rPr>
              <a:t> κάποιου άλλου.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@username: ένα δημόσιο μήνυμα προς ένα συγκεκριμένο άτομο.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Απευθείας: μήνυμα σε έναν ακόλουθο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 #Hashtag: Μια ετικέτα που παρακολουθεί ομάδες και συζητήσεις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Λίστες: Οργανώστε τους ακόλουθούς σας</a:t>
            </a: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Ενημ</a:t>
            </a:r>
            <a:r>
              <a:rPr lang="en-US" dirty="0"/>
              <a:t>E</a:t>
            </a:r>
            <a:r>
              <a:rPr lang="el-GR" dirty="0" err="1"/>
              <a:t>ρωση</a:t>
            </a:r>
            <a:r>
              <a:rPr lang="el-GR" dirty="0"/>
              <a:t> </a:t>
            </a:r>
            <a:r>
              <a:rPr lang="en-US" dirty="0"/>
              <a:t>Twitter </a:t>
            </a:r>
            <a:br>
              <a:rPr lang="el-GR" dirty="0"/>
            </a:br>
            <a:r>
              <a:rPr lang="el-GR" dirty="0"/>
              <a:t>για το </a:t>
            </a:r>
            <a:r>
              <a:rPr lang="el-GR" dirty="0" err="1"/>
              <a:t>μΑθημα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1118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Αύξηση της αλληλεπίδρασης μεταξύ δασκάλου και μαθητών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Ξεπερνά τις προκλήσεις της εξ αποστάσεως εκπαίδευσης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Βοηθά τους μαθητές να παραμείνουν οργανωμένοι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Παρέχει μέσο στους εκπαιδευτές για να ενισχύσουν την ταυτότητά τους και να ενθαρρύνουν τους μαθητές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 Οι μαθητές μπορούν να ενημερώσουν τον καθηγητή ότι έχουν ολοκληρώσει μια εργασία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Επισκ</a:t>
            </a:r>
            <a:r>
              <a:rPr lang="en-US" dirty="0"/>
              <a:t>O</a:t>
            </a:r>
            <a:r>
              <a:rPr lang="el-GR" dirty="0" err="1"/>
              <a:t>πηση</a:t>
            </a:r>
            <a:r>
              <a:rPr lang="el-GR" dirty="0"/>
              <a:t> </a:t>
            </a:r>
            <a:r>
              <a:rPr lang="en-US" dirty="0" err="1"/>
              <a:t>TikTok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69971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TikTok</a:t>
            </a:r>
            <a:r>
              <a:rPr lang="el-GR" sz="2400" i="1" dirty="0">
                <a:solidFill>
                  <a:srgbClr val="000000"/>
                </a:solidFill>
              </a:rPr>
              <a:t> είναι μια μικρής μορφής εφαρμογή κοινής χρήσης βίντεο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Η εφαρμογή </a:t>
            </a:r>
            <a:r>
              <a:rPr lang="el-GR" sz="2400" i="1" dirty="0" err="1">
                <a:solidFill>
                  <a:srgbClr val="000000"/>
                </a:solidFill>
              </a:rPr>
              <a:t>TikTok</a:t>
            </a:r>
            <a:r>
              <a:rPr lang="el-GR" sz="2400" i="1" dirty="0">
                <a:solidFill>
                  <a:srgbClr val="000000"/>
                </a:solidFill>
              </a:rPr>
              <a:t> προσφέρει στους χρήστες μια μεγάλη ποικιλία από ήχους και αποσπάσματα τραγουδιών, μαζί με την επιλογή προσθήκης ειδικών εφέ και φίλτρων.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TikTok</a:t>
            </a:r>
            <a:r>
              <a:rPr lang="el-GR" sz="2400" i="1" dirty="0">
                <a:solidFill>
                  <a:srgbClr val="000000"/>
                </a:solidFill>
              </a:rPr>
              <a:t> προσφέρει τη δυνατότητα αντιδράσεων που επιτρέπει στους χρήστες να καταγράφουν τις αντιδράσεις τους σε βίντεο και να μοιράζονται.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Πάνω από 1 δισεκατομμύριο μηνιαίως ενεργοί χρήστες το 2021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7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Χρησιμοποι</a:t>
            </a:r>
            <a:r>
              <a:rPr lang="en-US" dirty="0"/>
              <a:t>H</a:t>
            </a:r>
            <a:r>
              <a:rPr lang="el-GR" dirty="0" err="1"/>
              <a:t>στε</a:t>
            </a:r>
            <a:r>
              <a:rPr lang="el-GR" dirty="0"/>
              <a:t> το </a:t>
            </a:r>
            <a:r>
              <a:rPr lang="el-GR" dirty="0" err="1"/>
              <a:t>TikTok</a:t>
            </a:r>
            <a:r>
              <a:rPr lang="el-GR" dirty="0"/>
              <a:t> στην </a:t>
            </a:r>
            <a:r>
              <a:rPr lang="el-GR" dirty="0" err="1"/>
              <a:t>εκπα</a:t>
            </a:r>
            <a:r>
              <a:rPr lang="en-US" dirty="0"/>
              <a:t>I</a:t>
            </a:r>
            <a:r>
              <a:rPr lang="el-GR" dirty="0" err="1"/>
              <a:t>δευση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84745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l-GR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Μαθήματα σε μέγεθος μπουκιάς</a:t>
            </a:r>
            <a:endParaRPr lang="en-GB" sz="3000" i="1" dirty="0">
              <a:solidFill>
                <a:srgbClr val="000000"/>
              </a:solidFill>
            </a:endParaRPr>
          </a:p>
          <a:p>
            <a:r>
              <a:rPr lang="el-GR" sz="3000" i="1" dirty="0">
                <a:solidFill>
                  <a:srgbClr val="000000"/>
                </a:solidFill>
              </a:rPr>
              <a:t>Το </a:t>
            </a:r>
            <a:r>
              <a:rPr lang="el-GR" sz="3000" i="1" dirty="0" err="1">
                <a:solidFill>
                  <a:srgbClr val="000000"/>
                </a:solidFill>
              </a:rPr>
              <a:t>TikTok</a:t>
            </a:r>
            <a:r>
              <a:rPr lang="el-GR" sz="3000" i="1" dirty="0">
                <a:solidFill>
                  <a:srgbClr val="000000"/>
                </a:solidFill>
              </a:rPr>
              <a:t> προσέφερε έναν νέο τρόπο προσέγγισης και κοινής χρήσης του περιεχομένου. in. Ο δάσκαλος μπορεί να αναπτύξει σύντομα βίντεο σε λιγότερο από ένα λεπτό για να βοηθήσει τους μαθητές να κατανοήσουν γρήγορα βασικές έννοιες.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Αύξηση της συμμετοχής</a:t>
            </a: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Επισκ</a:t>
            </a:r>
            <a:r>
              <a:rPr lang="en-US" dirty="0"/>
              <a:t>O</a:t>
            </a:r>
            <a:r>
              <a:rPr lang="el-GR" dirty="0" err="1"/>
              <a:t>πηση</a:t>
            </a:r>
            <a:r>
              <a:rPr lang="el-GR" dirty="0"/>
              <a:t> </a:t>
            </a:r>
            <a:r>
              <a:rPr lang="en-US" dirty="0"/>
              <a:t>Twitch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541375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Το </a:t>
            </a:r>
            <a:r>
              <a:rPr lang="el-GR" sz="2800" i="1" dirty="0" err="1">
                <a:solidFill>
                  <a:srgbClr val="000000"/>
                </a:solidFill>
              </a:rPr>
              <a:t>Twitch</a:t>
            </a:r>
            <a:r>
              <a:rPr lang="el-GR" sz="2800" i="1" dirty="0">
                <a:solidFill>
                  <a:srgbClr val="000000"/>
                </a:solidFill>
              </a:rPr>
              <a:t> είναι μια πλατφόρμα ζωντανής ροής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Σχεδιάστηκε αρχικά για παίκτες να μοιράζονται τις εμπειρίες τους στα παιχνίδια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 Το 2015, το </a:t>
            </a:r>
            <a:r>
              <a:rPr lang="el-GR" sz="2800" i="1" dirty="0" err="1">
                <a:solidFill>
                  <a:srgbClr val="000000"/>
                </a:solidFill>
              </a:rPr>
              <a:t>Twitch</a:t>
            </a:r>
            <a:r>
              <a:rPr lang="el-GR" sz="2800" i="1" dirty="0">
                <a:solidFill>
                  <a:srgbClr val="000000"/>
                </a:solidFill>
              </a:rPr>
              <a:t> κυκλοφόρησε μια δεύτερη κατηγορία μη παιχνιδιών, τη «Δημιουργική», η οποία προορίζεται για ροές που παρουσιάζουν τη δημιουργία καλλιτεχνικών και δημιουργικών έργων.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Το </a:t>
            </a:r>
            <a:r>
              <a:rPr lang="el-GR" sz="2800" i="1" dirty="0" err="1">
                <a:solidFill>
                  <a:srgbClr val="000000"/>
                </a:solidFill>
              </a:rPr>
              <a:t>Twitch</a:t>
            </a:r>
            <a:r>
              <a:rPr lang="el-GR" sz="2800" i="1" dirty="0">
                <a:solidFill>
                  <a:srgbClr val="000000"/>
                </a:solidFill>
              </a:rPr>
              <a:t> χρησιμοποιείται επίσης για εκπαίδευση, όπως η εκμάθηση ανάπτυξης λογισμικού.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/>
              <a:t>Μελ</a:t>
            </a:r>
            <a:r>
              <a:rPr lang="en-US" dirty="0"/>
              <a:t>E</a:t>
            </a:r>
            <a:r>
              <a:rPr lang="el-GR" dirty="0"/>
              <a:t>τη ρο</a:t>
            </a:r>
            <a:r>
              <a:rPr lang="en-US" dirty="0"/>
              <a:t>H</a:t>
            </a:r>
            <a:r>
              <a:rPr lang="el-GR" dirty="0"/>
              <a:t>ς τ</a:t>
            </a:r>
            <a:r>
              <a:rPr lang="en-US" dirty="0"/>
              <a:t>E</a:t>
            </a:r>
            <a:r>
              <a:rPr lang="el-GR" dirty="0" err="1"/>
              <a:t>χνης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38886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Η ροή τέχνης είναι μια ανεξερεύνητη περιοχή της κοινότητας του </a:t>
            </a:r>
            <a:r>
              <a:rPr lang="el-GR" sz="2800" i="1" dirty="0" err="1">
                <a:solidFill>
                  <a:srgbClr val="000000"/>
                </a:solidFill>
              </a:rPr>
              <a:t>Twitch</a:t>
            </a:r>
            <a:endParaRPr lang="el-GR" sz="28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Στον πυρήνα του, η ροή τέχνης είναι η δραστηριότητα ροής της δημιουργίας τέχνης: σχέδιο, ζωγραφική, σκίτσο, ακουαρέλα κ.λπ.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Αυτό έχει γίνει δημοφιλές σε σημείο που έχει εμφανιστεί ένα αποκλειστικό κανάλι στο </a:t>
            </a:r>
            <a:r>
              <a:rPr lang="el-GR" sz="2800" i="1" dirty="0" err="1">
                <a:solidFill>
                  <a:srgbClr val="000000"/>
                </a:solidFill>
              </a:rPr>
              <a:t>Twitch</a:t>
            </a:r>
            <a:r>
              <a:rPr lang="el-GR" sz="2800" i="1" dirty="0">
                <a:solidFill>
                  <a:srgbClr val="000000"/>
                </a:solidFill>
              </a:rPr>
              <a:t>, το λεγόμενο «Κανάλι Τέχνης» που βρίσκεται στην ενότητα «Δημιουργικό» του </a:t>
            </a:r>
            <a:r>
              <a:rPr lang="el-GR" sz="2800" i="1" dirty="0" err="1">
                <a:solidFill>
                  <a:srgbClr val="000000"/>
                </a:solidFill>
              </a:rPr>
              <a:t>Twitch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Pinterest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192" y="1385342"/>
            <a:ext cx="8784976" cy="433038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Pinterest</a:t>
            </a:r>
            <a:r>
              <a:rPr lang="el-GR" sz="2400" i="1" dirty="0">
                <a:solidFill>
                  <a:srgbClr val="000000"/>
                </a:solidFill>
              </a:rPr>
              <a:t> σάς επιτρέπει να μοιράζεστε οπτικά και να ανακαλύπτετε νέες ιδέες αποθηκεύοντας εικόνες και βίντεο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Pinterest</a:t>
            </a:r>
            <a:r>
              <a:rPr lang="el-GR" sz="2400" i="1" dirty="0">
                <a:solidFill>
                  <a:srgbClr val="000000"/>
                </a:solidFill>
              </a:rPr>
              <a:t> σάς δίνει την ευκαιρία να αυξήσετε την </a:t>
            </a:r>
            <a:r>
              <a:rPr lang="el-GR" sz="2400" i="1" dirty="0" err="1">
                <a:solidFill>
                  <a:srgbClr val="000000"/>
                </a:solidFill>
              </a:rPr>
              <a:t>επισκεψιμότητα</a:t>
            </a:r>
            <a:r>
              <a:rPr lang="el-GR" sz="2400" i="1" dirty="0">
                <a:solidFill>
                  <a:srgbClr val="000000"/>
                </a:solidFill>
              </a:rPr>
              <a:t> στον </a:t>
            </a:r>
            <a:r>
              <a:rPr lang="el-GR" sz="2400" i="1" dirty="0" err="1">
                <a:solidFill>
                  <a:srgbClr val="000000"/>
                </a:solidFill>
              </a:rPr>
              <a:t>ιστότοπό</a:t>
            </a:r>
            <a:r>
              <a:rPr lang="el-GR" sz="2400" i="1" dirty="0">
                <a:solidFill>
                  <a:srgbClr val="000000"/>
                </a:solidFill>
              </a:rPr>
              <a:t> σας.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Pinterest</a:t>
            </a:r>
            <a:r>
              <a:rPr lang="el-GR" sz="2400" i="1" dirty="0">
                <a:solidFill>
                  <a:srgbClr val="000000"/>
                </a:solidFill>
              </a:rPr>
              <a:t> χρησιμοποιεί καρφίτσες (εικόνες ή βίντεο) που συνδέονται πίσω σε μια ιστοσελίδα.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Ανακαλύψτε: Το </a:t>
            </a:r>
            <a:r>
              <a:rPr lang="el-GR" sz="2400" i="1" dirty="0" err="1">
                <a:solidFill>
                  <a:srgbClr val="000000"/>
                </a:solidFill>
              </a:rPr>
              <a:t>Pinterest</a:t>
            </a:r>
            <a:r>
              <a:rPr lang="el-GR" sz="2400" i="1" dirty="0">
                <a:solidFill>
                  <a:srgbClr val="000000"/>
                </a:solidFill>
              </a:rPr>
              <a:t> επιτρέπει στους χρήστες να ακολουθούν ο ένας τον άλλον, πράγμα που σημαίνει ότι θα βλέπετε όλα τα </a:t>
            </a:r>
            <a:r>
              <a:rPr lang="el-GR" sz="2400" i="1" dirty="0" err="1">
                <a:solidFill>
                  <a:srgbClr val="000000"/>
                </a:solidFill>
              </a:rPr>
              <a:t>pin</a:t>
            </a:r>
            <a:r>
              <a:rPr lang="el-GR" sz="2400" i="1" dirty="0">
                <a:solidFill>
                  <a:srgbClr val="000000"/>
                </a:solidFill>
              </a:rPr>
              <a:t> τους στη ροή σας.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66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539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Άλλα κοινωνικά δίκτυα για την εκπαίδευση</vt:lpstr>
      <vt:lpstr>ΕπισκOπηση Twitter</vt:lpstr>
      <vt:lpstr>ΟρολογIα Twitter</vt:lpstr>
      <vt:lpstr>ΕνημEρωση Twitter  για το μΑθημα</vt:lpstr>
      <vt:lpstr>ΕπισκOπηση TikTok</vt:lpstr>
      <vt:lpstr>ΧρησιμοποιHστε το TikTok στην εκπαIδευση</vt:lpstr>
      <vt:lpstr>ΕπισκOπηση Twitch</vt:lpstr>
      <vt:lpstr>ΜελEτη ροHς τEχνης</vt:lpstr>
      <vt:lpstr>Pinterest</vt:lpstr>
      <vt:lpstr>Pinterest στην εκπαIδευση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Κωνσταντίνος Κόβας</cp:lastModifiedBy>
  <cp:revision>309</cp:revision>
  <cp:lastPrinted>2019-02-12T08:21:40Z</cp:lastPrinted>
  <dcterms:created xsi:type="dcterms:W3CDTF">2019-02-10T21:49:04Z</dcterms:created>
  <dcterms:modified xsi:type="dcterms:W3CDTF">2022-06-22T21:11:11Z</dcterms:modified>
</cp:coreProperties>
</file>