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7" autoAdjust="0"/>
    <p:restoredTop sz="73790" autoAdjust="0"/>
  </p:normalViewPr>
  <p:slideViewPr>
    <p:cSldViewPr>
      <p:cViewPr varScale="1">
        <p:scale>
          <a:sx n="124" d="100"/>
          <a:sy n="124" d="100"/>
        </p:scale>
        <p:origin x="1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Facebook in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ambito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educativo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EF8E7B"/>
                </a:solidFill>
              </a:rPr>
              <a:t>Utilizzare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i</a:t>
            </a:r>
            <a:r>
              <a:rPr lang="en-US" dirty="0">
                <a:solidFill>
                  <a:srgbClr val="EF8E7B"/>
                </a:solidFill>
              </a:rPr>
              <a:t> social network per </a:t>
            </a:r>
            <a:r>
              <a:rPr lang="en-US" dirty="0" err="1">
                <a:solidFill>
                  <a:srgbClr val="EF8E7B"/>
                </a:solidFill>
              </a:rPr>
              <a:t>l’educazione</a:t>
            </a:r>
            <a:r>
              <a:rPr lang="en-US" dirty="0">
                <a:solidFill>
                  <a:srgbClr val="EF8E7B"/>
                </a:solidFill>
              </a:rPr>
              <a:t> a </a:t>
            </a:r>
            <a:r>
              <a:rPr lang="en-US" dirty="0" err="1">
                <a:solidFill>
                  <a:srgbClr val="EF8E7B"/>
                </a:solidFill>
              </a:rPr>
              <a:t>scuola</a:t>
            </a:r>
            <a:endParaRPr lang="en-US" dirty="0">
              <a:solidFill>
                <a:srgbClr val="EF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/>
              <a:t>IMPATTO</a:t>
            </a:r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1924" y="1556792"/>
            <a:ext cx="8942564" cy="480128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i="1" dirty="0">
                <a:solidFill>
                  <a:srgbClr val="000000"/>
                </a:solidFill>
              </a:rPr>
              <a:t>Curve di </a:t>
            </a:r>
            <a:r>
              <a:rPr lang="en-GB" sz="2800" i="1" dirty="0" err="1">
                <a:solidFill>
                  <a:srgbClr val="000000"/>
                </a:solidFill>
              </a:rPr>
              <a:t>apprendimento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ripide</a:t>
            </a:r>
            <a:r>
              <a:rPr lang="en-GB" sz="2800" i="1" dirty="0">
                <a:solidFill>
                  <a:srgbClr val="000000"/>
                </a:solidFill>
              </a:rPr>
              <a:t> per </a:t>
            </a:r>
            <a:r>
              <a:rPr lang="en-GB" sz="2800" i="1" dirty="0" err="1">
                <a:solidFill>
                  <a:srgbClr val="000000"/>
                </a:solidFill>
              </a:rPr>
              <a:t>gli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insegnanti</a:t>
            </a:r>
            <a:endParaRPr lang="en-GB" sz="2800" i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i="1" dirty="0" err="1">
                <a:solidFill>
                  <a:srgbClr val="000000"/>
                </a:solidFill>
              </a:rPr>
              <a:t>Positivo</a:t>
            </a:r>
            <a:endParaRPr lang="en-GB" sz="2800" i="1" dirty="0">
              <a:solidFill>
                <a:srgbClr val="000000"/>
              </a:solidFill>
            </a:endParaRPr>
          </a:p>
          <a:p>
            <a:pPr marL="800100" lvl="1" indent="-342900"/>
            <a:r>
              <a:rPr lang="en-GB" sz="2800" i="1" dirty="0" err="1">
                <a:solidFill>
                  <a:srgbClr val="000000"/>
                </a:solidFill>
              </a:rPr>
              <a:t>L'interazione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su</a:t>
            </a:r>
            <a:r>
              <a:rPr lang="en-GB" sz="2800" i="1" dirty="0">
                <a:solidFill>
                  <a:srgbClr val="000000"/>
                </a:solidFill>
              </a:rPr>
              <a:t> Facebook </a:t>
            </a:r>
            <a:r>
              <a:rPr lang="en-GB" sz="2800" i="1" dirty="0" err="1">
                <a:solidFill>
                  <a:srgbClr val="000000"/>
                </a:solidFill>
              </a:rPr>
              <a:t>misura</a:t>
            </a:r>
            <a:r>
              <a:rPr lang="en-GB" sz="2800" i="1" dirty="0">
                <a:solidFill>
                  <a:srgbClr val="000000"/>
                </a:solidFill>
              </a:rPr>
              <a:t> il </a:t>
            </a:r>
            <a:r>
              <a:rPr lang="en-GB" sz="2800" i="1" dirty="0" err="1">
                <a:solidFill>
                  <a:srgbClr val="000000"/>
                </a:solidFill>
              </a:rPr>
              <a:t>benessere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psicologico</a:t>
            </a:r>
            <a:endParaRPr lang="en-GB" sz="2800" i="1" dirty="0">
              <a:solidFill>
                <a:srgbClr val="000000"/>
              </a:solidFill>
            </a:endParaRPr>
          </a:p>
          <a:p>
            <a:pPr marL="800100" lvl="1" indent="-342900"/>
            <a:r>
              <a:rPr lang="en-GB" sz="2800" i="1" dirty="0">
                <a:solidFill>
                  <a:srgbClr val="000000"/>
                </a:solidFill>
              </a:rPr>
              <a:t>La </a:t>
            </a:r>
            <a:r>
              <a:rPr lang="en-GB" sz="2800" i="1" dirty="0" err="1">
                <a:solidFill>
                  <a:srgbClr val="000000"/>
                </a:solidFill>
              </a:rPr>
              <a:t>possibilità</a:t>
            </a:r>
            <a:r>
              <a:rPr lang="en-GB" sz="2800" i="1" dirty="0">
                <a:solidFill>
                  <a:srgbClr val="000000"/>
                </a:solidFill>
              </a:rPr>
              <a:t> di </a:t>
            </a:r>
            <a:r>
              <a:rPr lang="en-GB" sz="2800" i="1" dirty="0" err="1">
                <a:solidFill>
                  <a:srgbClr val="000000"/>
                </a:solidFill>
              </a:rPr>
              <a:t>postare</a:t>
            </a:r>
            <a:r>
              <a:rPr lang="en-GB" sz="2800" i="1" dirty="0">
                <a:solidFill>
                  <a:srgbClr val="000000"/>
                </a:solidFill>
              </a:rPr>
              <a:t> online </a:t>
            </a:r>
            <a:r>
              <a:rPr lang="en-GB" sz="2800" i="1" dirty="0" err="1">
                <a:solidFill>
                  <a:srgbClr val="000000"/>
                </a:solidFill>
              </a:rPr>
              <a:t>offre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agli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studenti</a:t>
            </a:r>
            <a:r>
              <a:rPr lang="en-GB" sz="2800" i="1" dirty="0">
                <a:solidFill>
                  <a:srgbClr val="000000"/>
                </a:solidFill>
              </a:rPr>
              <a:t> un modo per </a:t>
            </a:r>
            <a:r>
              <a:rPr lang="en-GB" sz="2800" i="1" dirty="0" err="1">
                <a:solidFill>
                  <a:srgbClr val="000000"/>
                </a:solidFill>
              </a:rPr>
              <a:t>partecipare</a:t>
            </a:r>
            <a:r>
              <a:rPr lang="en-GB" sz="2800" i="1" dirty="0">
                <a:solidFill>
                  <a:srgbClr val="000000"/>
                </a:solidFill>
              </a:rPr>
              <a:t> e </a:t>
            </a:r>
            <a:r>
              <a:rPr lang="en-GB" sz="2800" i="1" dirty="0" err="1">
                <a:solidFill>
                  <a:srgbClr val="000000"/>
                </a:solidFill>
              </a:rPr>
              <a:t>condividere</a:t>
            </a:r>
            <a:r>
              <a:rPr lang="en-GB" sz="2800" i="1" dirty="0">
                <a:solidFill>
                  <a:srgbClr val="000000"/>
                </a:solidFill>
              </a:rPr>
              <a:t> idee.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i="1" dirty="0" err="1">
                <a:solidFill>
                  <a:srgbClr val="000000"/>
                </a:solidFill>
              </a:rPr>
              <a:t>Negativo</a:t>
            </a:r>
            <a:endParaRPr lang="en-GB" sz="2800" i="1" dirty="0">
              <a:solidFill>
                <a:srgbClr val="000000"/>
              </a:solidFill>
            </a:endParaRPr>
          </a:p>
          <a:p>
            <a:pPr marL="800100" lvl="1" indent="-342900"/>
            <a:r>
              <a:rPr lang="en-GB" sz="2800" i="1" dirty="0" err="1">
                <a:solidFill>
                  <a:srgbClr val="000000"/>
                </a:solidFill>
              </a:rPr>
              <a:t>Dipendenza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dall'amicizia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>
                <a:solidFill>
                  <a:srgbClr val="000000"/>
                </a:solidFill>
              </a:rPr>
              <a:t>ch</a:t>
            </a:r>
            <a:r>
              <a:rPr lang="en-GB" sz="2800" i="1" dirty="0">
                <a:solidFill>
                  <a:srgbClr val="000000"/>
                </a:solidFill>
              </a:rPr>
              <a:t>e</a:t>
            </a:r>
            <a:r>
              <a:rPr lang="en-GB" sz="2800" i="1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alimenta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l'insicurezza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degli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utenti</a:t>
            </a:r>
            <a:endParaRPr lang="en-GB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8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 err="1"/>
              <a:t>Cos'è</a:t>
            </a:r>
            <a:r>
              <a:rPr lang="en-US" dirty="0"/>
              <a:t> Facebook?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31380" y="1484784"/>
            <a:ext cx="8784976" cy="375484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Facebook </a:t>
            </a:r>
            <a:r>
              <a:rPr lang="en-GB" sz="3000" i="1" dirty="0" err="1">
                <a:solidFill>
                  <a:srgbClr val="000000"/>
                </a:solidFill>
              </a:rPr>
              <a:t>è</a:t>
            </a:r>
            <a:r>
              <a:rPr lang="en-GB" sz="3000" i="1" dirty="0">
                <a:solidFill>
                  <a:srgbClr val="000000"/>
                </a:solidFill>
              </a:rPr>
              <a:t> un </a:t>
            </a:r>
            <a:r>
              <a:rPr lang="en-GB" sz="3000" i="1" dirty="0" err="1">
                <a:solidFill>
                  <a:srgbClr val="000000"/>
                </a:solidFill>
              </a:rPr>
              <a:t>sito</a:t>
            </a:r>
            <a:r>
              <a:rPr lang="en-GB" sz="3000" i="1" dirty="0">
                <a:solidFill>
                  <a:srgbClr val="000000"/>
                </a:solidFill>
              </a:rPr>
              <a:t> di social network </a:t>
            </a:r>
            <a:r>
              <a:rPr lang="en-GB" sz="3000" i="1" dirty="0" err="1">
                <a:solidFill>
                  <a:srgbClr val="000000"/>
                </a:solidFill>
              </a:rPr>
              <a:t>molto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popolare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permette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creare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connessioni</a:t>
            </a:r>
            <a:r>
              <a:rPr lang="en-GB" sz="3000" i="1" dirty="0">
                <a:solidFill>
                  <a:srgbClr val="000000"/>
                </a:solidFill>
              </a:rPr>
              <a:t>, </a:t>
            </a:r>
            <a:r>
              <a:rPr lang="en-GB" sz="3000" i="1" dirty="0" err="1">
                <a:solidFill>
                  <a:srgbClr val="000000"/>
                </a:solidFill>
              </a:rPr>
              <a:t>condividere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interessi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gruppi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comuni</a:t>
            </a:r>
            <a:r>
              <a:rPr lang="en-GB" sz="3000" i="1" dirty="0">
                <a:solidFill>
                  <a:srgbClr val="000000"/>
                </a:solidFill>
              </a:rPr>
              <a:t>.</a:t>
            </a:r>
          </a:p>
          <a:p>
            <a:endParaRPr lang="en-GB" sz="30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Differisce</a:t>
            </a:r>
            <a:r>
              <a:rPr lang="en-GB" sz="3000" i="1" dirty="0">
                <a:solidFill>
                  <a:srgbClr val="000000"/>
                </a:solidFill>
              </a:rPr>
              <a:t> da Twitter in </a:t>
            </a:r>
            <a:r>
              <a:rPr lang="en-GB" sz="3000" i="1" dirty="0" err="1">
                <a:solidFill>
                  <a:srgbClr val="000000"/>
                </a:solidFill>
              </a:rPr>
              <a:t>quanto</a:t>
            </a:r>
            <a:r>
              <a:rPr lang="en-GB" sz="3000" i="1" dirty="0">
                <a:solidFill>
                  <a:srgbClr val="000000"/>
                </a:solidFill>
              </a:rPr>
              <a:t> ha un </a:t>
            </a:r>
            <a:r>
              <a:rPr lang="en-GB" sz="3000" i="1" dirty="0" err="1">
                <a:solidFill>
                  <a:srgbClr val="000000"/>
                </a:solidFill>
              </a:rPr>
              <a:t>uso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molto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più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personale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controlli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sicurezza</a:t>
            </a:r>
            <a:r>
              <a:rPr lang="en-GB" sz="3000" i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 err="1"/>
              <a:t>Terminologia</a:t>
            </a:r>
            <a:r>
              <a:rPr lang="en-US" dirty="0"/>
              <a:t> Facebook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375484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Creare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una</a:t>
            </a:r>
            <a:r>
              <a:rPr lang="en-GB" sz="3000" i="1" dirty="0">
                <a:solidFill>
                  <a:srgbClr val="000000"/>
                </a:solidFill>
              </a:rPr>
              <a:t> Timeline o un </a:t>
            </a:r>
            <a:r>
              <a:rPr lang="en-GB" sz="3000" i="1" dirty="0" err="1">
                <a:solidFill>
                  <a:srgbClr val="000000"/>
                </a:solidFill>
              </a:rPr>
              <a:t>gruppo</a:t>
            </a:r>
            <a:r>
              <a:rPr lang="en-GB" sz="3000" i="1" dirty="0">
                <a:solidFill>
                  <a:srgbClr val="000000"/>
                </a:solidFill>
              </a:rPr>
              <a:t> Facebook per </a:t>
            </a:r>
            <a:r>
              <a:rPr lang="en-GB" sz="3000" i="1" dirty="0" err="1">
                <a:solidFill>
                  <a:srgbClr val="000000"/>
                </a:solidFill>
              </a:rPr>
              <a:t>sostenere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l'insegnamento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qualsiasi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materia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curricolare</a:t>
            </a:r>
            <a:endParaRPr lang="en-GB" sz="30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Creare</a:t>
            </a:r>
            <a:r>
              <a:rPr lang="en-GB" sz="3000" i="1" dirty="0">
                <a:solidFill>
                  <a:srgbClr val="000000"/>
                </a:solidFill>
              </a:rPr>
              <a:t> uno </a:t>
            </a:r>
            <a:r>
              <a:rPr lang="en-GB" sz="3000" i="1" dirty="0" err="1">
                <a:solidFill>
                  <a:srgbClr val="000000"/>
                </a:solidFill>
              </a:rPr>
              <a:t>spazio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una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piattaforma</a:t>
            </a:r>
            <a:r>
              <a:rPr lang="en-GB" sz="3000" i="1" dirty="0">
                <a:solidFill>
                  <a:srgbClr val="000000"/>
                </a:solidFill>
              </a:rPr>
              <a:t> per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compiti</a:t>
            </a:r>
            <a:r>
              <a:rPr lang="en-GB" sz="3000" i="1" dirty="0">
                <a:solidFill>
                  <a:srgbClr val="000000"/>
                </a:solidFill>
              </a:rPr>
              <a:t> e le </a:t>
            </a:r>
            <a:r>
              <a:rPr lang="en-GB" sz="3000" i="1" dirty="0" err="1">
                <a:solidFill>
                  <a:srgbClr val="000000"/>
                </a:solidFill>
              </a:rPr>
              <a:t>risorse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revisione</a:t>
            </a:r>
            <a:endParaRPr lang="en-GB" sz="30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Condurre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dibattiti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su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temi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attualità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questioni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scottanti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nei</a:t>
            </a:r>
            <a:r>
              <a:rPr lang="en-GB" sz="3000" i="1" dirty="0">
                <a:solidFill>
                  <a:srgbClr val="000000"/>
                </a:solidFill>
              </a:rPr>
              <a:t> media</a:t>
            </a:r>
            <a:endParaRPr lang="en" sz="2800" dirty="0"/>
          </a:p>
        </p:txBody>
      </p:sp>
      <p:pic>
        <p:nvPicPr>
          <p:cNvPr id="4" name="Picture 4" descr="How to Use Facebook Groups to Build a Community Around Your Brand | Web  Solutions Blog">
            <a:extLst>
              <a:ext uri="{FF2B5EF4-FFF2-40B4-BE49-F238E27FC236}">
                <a16:creationId xmlns:a16="http://schemas.microsoft.com/office/drawing/2014/main" id="{1195EE93-D566-1326-A61A-A2A0627FB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91" y="4941168"/>
            <a:ext cx="2684049" cy="178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 err="1"/>
              <a:t>Apprendimento</a:t>
            </a:r>
            <a:r>
              <a:rPr lang="en-US" dirty="0"/>
              <a:t> </a:t>
            </a:r>
            <a:r>
              <a:rPr lang="en-US" dirty="0" err="1"/>
              <a:t>formale</a:t>
            </a:r>
            <a:r>
              <a:rPr lang="en-US" dirty="0"/>
              <a:t> -  Uno</a:t>
            </a:r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75793" y="1628800"/>
            <a:ext cx="8784976" cy="6703343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Amico - le </a:t>
            </a:r>
            <a:r>
              <a:rPr lang="en-GB" sz="3000" i="1" dirty="0" err="1">
                <a:solidFill>
                  <a:srgbClr val="000000"/>
                </a:solidFill>
              </a:rPr>
              <a:t>persone</a:t>
            </a:r>
            <a:r>
              <a:rPr lang="en-GB" sz="3000" i="1" dirty="0">
                <a:solidFill>
                  <a:srgbClr val="000000"/>
                </a:solidFill>
              </a:rPr>
              <a:t> con cui sei in </a:t>
            </a:r>
            <a:r>
              <a:rPr lang="en-GB" sz="3000" i="1" dirty="0" err="1">
                <a:solidFill>
                  <a:srgbClr val="000000"/>
                </a:solidFill>
              </a:rPr>
              <a:t>contatto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su</a:t>
            </a:r>
            <a:r>
              <a:rPr lang="en-GB" sz="3000" i="1" dirty="0">
                <a:solidFill>
                  <a:srgbClr val="000000"/>
                </a:solidFill>
              </a:rPr>
              <a:t> Facebook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Newsfeed - dove </a:t>
            </a:r>
            <a:r>
              <a:rPr lang="en-GB" sz="3000" i="1" dirty="0" err="1">
                <a:solidFill>
                  <a:srgbClr val="000000"/>
                </a:solidFill>
              </a:rPr>
              <a:t>vengono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mostrati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tuoi</a:t>
            </a:r>
            <a:r>
              <a:rPr lang="en-GB" sz="3000" i="1" dirty="0">
                <a:solidFill>
                  <a:srgbClr val="000000"/>
                </a:solidFill>
              </a:rPr>
              <a:t> aggiornamenti di </a:t>
            </a:r>
            <a:r>
              <a:rPr lang="en-GB" sz="3000" i="1" dirty="0" err="1">
                <a:solidFill>
                  <a:srgbClr val="000000"/>
                </a:solidFill>
              </a:rPr>
              <a:t>stato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tuoi</a:t>
            </a:r>
            <a:r>
              <a:rPr lang="en-GB" sz="3000" i="1" dirty="0">
                <a:solidFill>
                  <a:srgbClr val="000000"/>
                </a:solidFill>
              </a:rPr>
              <a:t> amici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Mi </a:t>
            </a:r>
            <a:r>
              <a:rPr lang="en-GB" sz="3000" i="1" dirty="0" err="1">
                <a:solidFill>
                  <a:srgbClr val="000000"/>
                </a:solidFill>
              </a:rPr>
              <a:t>piace</a:t>
            </a:r>
            <a:r>
              <a:rPr lang="en-GB" sz="3000" i="1" dirty="0">
                <a:solidFill>
                  <a:srgbClr val="000000"/>
                </a:solidFill>
              </a:rPr>
              <a:t> - un </a:t>
            </a:r>
            <a:r>
              <a:rPr lang="en-GB" sz="3000" i="1" dirty="0" err="1">
                <a:solidFill>
                  <a:srgbClr val="000000"/>
                </a:solidFill>
              </a:rPr>
              <a:t>pulsante</a:t>
            </a:r>
            <a:r>
              <a:rPr lang="en-GB" sz="3000" i="1" dirty="0">
                <a:solidFill>
                  <a:srgbClr val="000000"/>
                </a:solidFill>
              </a:rPr>
              <a:t> sotto </a:t>
            </a:r>
            <a:r>
              <a:rPr lang="en-GB" sz="3000" i="1" dirty="0" err="1">
                <a:solidFill>
                  <a:srgbClr val="000000"/>
                </a:solidFill>
              </a:rPr>
              <a:t>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stati</a:t>
            </a:r>
            <a:r>
              <a:rPr lang="en-GB" sz="3000" i="1" dirty="0">
                <a:solidFill>
                  <a:srgbClr val="000000"/>
                </a:solidFill>
              </a:rPr>
              <a:t> o le </a:t>
            </a:r>
            <a:r>
              <a:rPr lang="en-GB" sz="3000" i="1" dirty="0" err="1">
                <a:solidFill>
                  <a:srgbClr val="000000"/>
                </a:solidFill>
              </a:rPr>
              <a:t>immagini</a:t>
            </a:r>
            <a:r>
              <a:rPr lang="en-GB" sz="3000" i="1" dirty="0">
                <a:solidFill>
                  <a:srgbClr val="000000"/>
                </a:solidFill>
              </a:rPr>
              <a:t>, un modo per </a:t>
            </a:r>
            <a:r>
              <a:rPr lang="en-GB" sz="3000" i="1" dirty="0" err="1">
                <a:solidFill>
                  <a:srgbClr val="000000"/>
                </a:solidFill>
              </a:rPr>
              <a:t>condividere</a:t>
            </a:r>
            <a:r>
              <a:rPr lang="en-GB" sz="3000" i="1" dirty="0">
                <a:solidFill>
                  <a:srgbClr val="000000"/>
                </a:solidFill>
              </a:rPr>
              <a:t> un feedback </a:t>
            </a:r>
            <a:r>
              <a:rPr lang="en-GB" sz="3000" i="1" dirty="0" err="1">
                <a:solidFill>
                  <a:srgbClr val="000000"/>
                </a:solidFill>
              </a:rPr>
              <a:t>positivo</a:t>
            </a:r>
            <a:r>
              <a:rPr lang="en-GB" sz="3000" i="1" dirty="0">
                <a:solidFill>
                  <a:srgbClr val="000000"/>
                </a:solidFill>
              </a:rPr>
              <a:t>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Timeline - </a:t>
            </a:r>
            <a:r>
              <a:rPr lang="en-GB" sz="3000" i="1" dirty="0" err="1">
                <a:solidFill>
                  <a:srgbClr val="000000"/>
                </a:solidFill>
              </a:rPr>
              <a:t>elenca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gli</a:t>
            </a:r>
            <a:r>
              <a:rPr lang="en-GB" sz="3000" i="1" dirty="0">
                <a:solidFill>
                  <a:srgbClr val="000000"/>
                </a:solidFill>
              </a:rPr>
              <a:t> aggiornamenti di </a:t>
            </a:r>
            <a:r>
              <a:rPr lang="en-GB" sz="3000" i="1" dirty="0" err="1">
                <a:solidFill>
                  <a:srgbClr val="000000"/>
                </a:solidFill>
              </a:rPr>
              <a:t>stato</a:t>
            </a:r>
            <a:r>
              <a:rPr lang="en-GB" sz="3000" i="1" dirty="0">
                <a:solidFill>
                  <a:srgbClr val="000000"/>
                </a:solidFill>
              </a:rPr>
              <a:t> dal </a:t>
            </a:r>
            <a:r>
              <a:rPr lang="en-GB" sz="3000" i="1" dirty="0" err="1">
                <a:solidFill>
                  <a:srgbClr val="000000"/>
                </a:solidFill>
              </a:rPr>
              <a:t>tuo</a:t>
            </a:r>
            <a:r>
              <a:rPr lang="en-GB" sz="3000" i="1" dirty="0">
                <a:solidFill>
                  <a:srgbClr val="000000"/>
                </a:solidFill>
              </a:rPr>
              <a:t> Newsfeed, le </a:t>
            </a:r>
            <a:r>
              <a:rPr lang="en-GB" sz="3000" i="1" dirty="0" err="1">
                <a:solidFill>
                  <a:srgbClr val="000000"/>
                </a:solidFill>
              </a:rPr>
              <a:t>foto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hai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postato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luoghi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hai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visitato</a:t>
            </a:r>
            <a:r>
              <a:rPr lang="en-GB" sz="3000" i="1" dirty="0">
                <a:solidFill>
                  <a:srgbClr val="000000"/>
                </a:solidFill>
              </a:rPr>
              <a:t> in </a:t>
            </a:r>
            <a:r>
              <a:rPr lang="en-GB" sz="3000" i="1" dirty="0" err="1">
                <a:solidFill>
                  <a:srgbClr val="000000"/>
                </a:solidFill>
              </a:rPr>
              <a:t>ordine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cronologico</a:t>
            </a:r>
            <a:r>
              <a:rPr lang="en-GB" sz="3000" i="1" dirty="0">
                <a:solidFill>
                  <a:srgbClr val="000000"/>
                </a:solidFill>
              </a:rPr>
              <a:t>. </a:t>
            </a:r>
          </a:p>
          <a:p>
            <a:endParaRPr lang="en-GB" sz="3000" i="1" dirty="0">
              <a:solidFill>
                <a:srgbClr val="000000"/>
              </a:solidFill>
            </a:endParaRPr>
          </a:p>
          <a:p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192104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 err="1"/>
              <a:t>Apprendimento</a:t>
            </a:r>
            <a:r>
              <a:rPr lang="en-US" dirty="0"/>
              <a:t> </a:t>
            </a:r>
            <a:r>
              <a:rPr lang="en-US" dirty="0" err="1"/>
              <a:t>formale</a:t>
            </a:r>
            <a:r>
              <a:rPr lang="en-US" dirty="0"/>
              <a:t> - due</a:t>
            </a:r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107504" y="1556792"/>
            <a:ext cx="8784976" cy="329317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Tutoraggio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supporto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tra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pari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Uno </a:t>
            </a:r>
            <a:r>
              <a:rPr lang="en-GB" sz="3000" i="1" dirty="0" err="1">
                <a:solidFill>
                  <a:srgbClr val="000000"/>
                </a:solidFill>
              </a:rPr>
              <a:t>strumento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ricerca</a:t>
            </a:r>
            <a:r>
              <a:rPr lang="en-GB" sz="3000" i="1" dirty="0">
                <a:solidFill>
                  <a:srgbClr val="000000"/>
                </a:solidFill>
              </a:rPr>
              <a:t> per </a:t>
            </a:r>
            <a:r>
              <a:rPr lang="en-GB" sz="3000" i="1" dirty="0" err="1">
                <a:solidFill>
                  <a:srgbClr val="000000"/>
                </a:solidFill>
              </a:rPr>
              <a:t>pubblicare</a:t>
            </a:r>
            <a:r>
              <a:rPr lang="en-GB" sz="3000" i="1" dirty="0">
                <a:solidFill>
                  <a:srgbClr val="000000"/>
                </a:solidFill>
              </a:rPr>
              <a:t>, </a:t>
            </a:r>
            <a:r>
              <a:rPr lang="en-GB" sz="3000" i="1" dirty="0" err="1">
                <a:solidFill>
                  <a:srgbClr val="000000"/>
                </a:solidFill>
              </a:rPr>
              <a:t>condividere</a:t>
            </a:r>
            <a:r>
              <a:rPr lang="en-GB" sz="3000" i="1" dirty="0">
                <a:solidFill>
                  <a:srgbClr val="000000"/>
                </a:solidFill>
              </a:rPr>
              <a:t> idee, video e </a:t>
            </a:r>
            <a:r>
              <a:rPr lang="en-GB" sz="3000" i="1" dirty="0" err="1">
                <a:solidFill>
                  <a:srgbClr val="000000"/>
                </a:solidFill>
              </a:rPr>
              <a:t>risorse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Creazione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gruppi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nelle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scuole</a:t>
            </a:r>
            <a:r>
              <a:rPr lang="en-GB" sz="3000" i="1" dirty="0">
                <a:solidFill>
                  <a:srgbClr val="000000"/>
                </a:solidFill>
              </a:rPr>
              <a:t> per </a:t>
            </a:r>
            <a:r>
              <a:rPr lang="en-GB" sz="3000" i="1" dirty="0" err="1">
                <a:solidFill>
                  <a:srgbClr val="000000"/>
                </a:solidFill>
              </a:rPr>
              <a:t>facilitare</a:t>
            </a:r>
            <a:r>
              <a:rPr lang="en-GB" sz="3000" i="1" dirty="0">
                <a:solidFill>
                  <a:srgbClr val="000000"/>
                </a:solidFill>
              </a:rPr>
              <a:t> la vita </a:t>
            </a:r>
            <a:r>
              <a:rPr lang="en-GB" sz="3000" i="1" dirty="0" err="1">
                <a:solidFill>
                  <a:srgbClr val="000000"/>
                </a:solidFill>
              </a:rPr>
              <a:t>degli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insegnanti</a:t>
            </a:r>
            <a:r>
              <a:rPr lang="en-GB" sz="3000" i="1" dirty="0">
                <a:solidFill>
                  <a:srgbClr val="000000"/>
                </a:solidFill>
              </a:rPr>
              <a:t> e del </a:t>
            </a:r>
            <a:r>
              <a:rPr lang="en-GB" sz="3000" i="1" dirty="0" err="1">
                <a:solidFill>
                  <a:srgbClr val="000000"/>
                </a:solidFill>
              </a:rPr>
              <a:t>personale</a:t>
            </a:r>
            <a:endParaRPr lang="en-GB" sz="3000" i="1" dirty="0">
              <a:solidFill>
                <a:srgbClr val="000000"/>
              </a:solidFill>
            </a:endParaRPr>
          </a:p>
        </p:txBody>
      </p:sp>
      <p:pic>
        <p:nvPicPr>
          <p:cNvPr id="4" name="Picture 2" descr="Routledge Education - Home | Facebook">
            <a:extLst>
              <a:ext uri="{FF2B5EF4-FFF2-40B4-BE49-F238E27FC236}">
                <a16:creationId xmlns:a16="http://schemas.microsoft.com/office/drawing/2014/main" id="{417C4E08-25F8-558A-FB2E-6170341C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70009"/>
            <a:ext cx="5400600" cy="20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8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 err="1"/>
              <a:t>Apprendimento</a:t>
            </a:r>
            <a:r>
              <a:rPr lang="en-US" dirty="0"/>
              <a:t> </a:t>
            </a:r>
            <a:r>
              <a:rPr lang="en-US" dirty="0" err="1"/>
              <a:t>informale</a:t>
            </a:r>
            <a:r>
              <a:rPr lang="en-US" dirty="0"/>
              <a:t> - Uno</a:t>
            </a:r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0" y="1407231"/>
            <a:ext cx="8942563" cy="329317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Organizzare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una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squadra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sportiva</a:t>
            </a:r>
            <a:r>
              <a:rPr lang="en-GB" sz="3000" i="1" dirty="0">
                <a:solidFill>
                  <a:srgbClr val="000000"/>
                </a:solidFill>
              </a:rPr>
              <a:t> o un club dopo la </a:t>
            </a:r>
            <a:r>
              <a:rPr lang="en-GB" sz="3000" i="1" dirty="0" err="1">
                <a:solidFill>
                  <a:srgbClr val="000000"/>
                </a:solidFill>
              </a:rPr>
              <a:t>scuola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Cura</a:t>
            </a:r>
            <a:r>
              <a:rPr lang="en-GB" sz="3000" i="1" dirty="0">
                <a:solidFill>
                  <a:srgbClr val="000000"/>
                </a:solidFill>
              </a:rPr>
              <a:t> pastorale - far </a:t>
            </a:r>
            <a:r>
              <a:rPr lang="en-GB" sz="3000" i="1" dirty="0" err="1">
                <a:solidFill>
                  <a:srgbClr val="000000"/>
                </a:solidFill>
              </a:rPr>
              <a:t>sentire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nuovi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studenti</a:t>
            </a:r>
            <a:r>
              <a:rPr lang="en-GB" sz="3000" i="1" dirty="0">
                <a:solidFill>
                  <a:srgbClr val="000000"/>
                </a:solidFill>
              </a:rPr>
              <a:t> a casa a </a:t>
            </a:r>
            <a:r>
              <a:rPr lang="en-GB" sz="3000" i="1" dirty="0" err="1">
                <a:solidFill>
                  <a:srgbClr val="000000"/>
                </a:solidFill>
              </a:rPr>
              <a:t>scuola</a:t>
            </a:r>
            <a:r>
              <a:rPr lang="en-GB" sz="3000" i="1" dirty="0">
                <a:solidFill>
                  <a:srgbClr val="000000"/>
                </a:solidFill>
              </a:rPr>
              <a:t> o al college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Creare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progettare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attività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creazione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digitale</a:t>
            </a:r>
            <a:r>
              <a:rPr lang="en-GB" sz="3000" i="1" dirty="0">
                <a:solidFill>
                  <a:srgbClr val="000000"/>
                </a:solidFill>
              </a:rPr>
              <a:t>, </a:t>
            </a:r>
            <a:r>
              <a:rPr lang="en-GB" sz="3000" i="1" dirty="0" err="1">
                <a:solidFill>
                  <a:srgbClr val="000000"/>
                </a:solidFill>
              </a:rPr>
              <a:t>compresa</a:t>
            </a:r>
            <a:r>
              <a:rPr lang="en-GB" sz="3000" i="1" dirty="0">
                <a:solidFill>
                  <a:srgbClr val="000000"/>
                </a:solidFill>
              </a:rPr>
              <a:t> la </a:t>
            </a:r>
            <a:r>
              <a:rPr lang="en-GB" sz="3000" i="1" dirty="0" err="1">
                <a:solidFill>
                  <a:srgbClr val="000000"/>
                </a:solidFill>
              </a:rPr>
              <a:t>creazione</a:t>
            </a:r>
            <a:r>
              <a:rPr lang="en-GB" sz="3000" i="1" dirty="0">
                <a:solidFill>
                  <a:srgbClr val="000000"/>
                </a:solidFill>
              </a:rPr>
              <a:t> di App</a:t>
            </a:r>
          </a:p>
        </p:txBody>
      </p:sp>
      <p:pic>
        <p:nvPicPr>
          <p:cNvPr id="6" name="Picture 5" descr="A picture containing text, person, grass, track and field&#10;&#10;Description automatically generated">
            <a:extLst>
              <a:ext uri="{FF2B5EF4-FFF2-40B4-BE49-F238E27FC236}">
                <a16:creationId xmlns:a16="http://schemas.microsoft.com/office/drawing/2014/main" id="{6C0C58E7-0DB8-D99E-ED58-823E38A87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797152"/>
            <a:ext cx="3635055" cy="184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9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 err="1"/>
              <a:t>Apprendimento</a:t>
            </a:r>
            <a:r>
              <a:rPr lang="en-US" dirty="0"/>
              <a:t> </a:t>
            </a:r>
            <a:r>
              <a:rPr lang="en-US" dirty="0" err="1"/>
              <a:t>informale</a:t>
            </a:r>
            <a:r>
              <a:rPr lang="en-US" dirty="0"/>
              <a:t> - Due</a:t>
            </a:r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1924" y="1556792"/>
            <a:ext cx="8942563" cy="283151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Organizzazione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incontri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fra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insegnanti</a:t>
            </a:r>
            <a:endParaRPr lang="en-GB" sz="30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Supporto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informale</a:t>
            </a:r>
            <a:r>
              <a:rPr lang="en-GB" sz="3000" i="1" dirty="0">
                <a:solidFill>
                  <a:srgbClr val="000000"/>
                </a:solidFill>
              </a:rPr>
              <a:t> da </a:t>
            </a:r>
            <a:r>
              <a:rPr lang="en-GB" sz="3000" i="1" dirty="0" err="1">
                <a:solidFill>
                  <a:srgbClr val="000000"/>
                </a:solidFill>
              </a:rPr>
              <a:t>parte</a:t>
            </a:r>
            <a:r>
              <a:rPr lang="en-GB" sz="3000" i="1" dirty="0">
                <a:solidFill>
                  <a:srgbClr val="000000"/>
                </a:solidFill>
              </a:rPr>
              <a:t> di amici (likes) per </a:t>
            </a:r>
            <a:r>
              <a:rPr lang="en-GB" sz="3000" i="1" dirty="0" err="1">
                <a:solidFill>
                  <a:srgbClr val="000000"/>
                </a:solidFill>
              </a:rPr>
              <a:t>progetti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altre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attività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Caricamento</a:t>
            </a:r>
            <a:r>
              <a:rPr lang="en-GB" sz="3000" i="1" dirty="0">
                <a:solidFill>
                  <a:srgbClr val="000000"/>
                </a:solidFill>
              </a:rPr>
              <a:t> di podcast </a:t>
            </a:r>
            <a:r>
              <a:rPr lang="en-GB" sz="3000" i="1" dirty="0" err="1">
                <a:solidFill>
                  <a:srgbClr val="000000"/>
                </a:solidFill>
              </a:rPr>
              <a:t>sociali</a:t>
            </a:r>
            <a:r>
              <a:rPr lang="en-GB" sz="3000" i="1" dirty="0">
                <a:solidFill>
                  <a:srgbClr val="000000"/>
                </a:solidFill>
              </a:rPr>
              <a:t> e video per </a:t>
            </a:r>
            <a:r>
              <a:rPr lang="en-GB" sz="3000" i="1" dirty="0" err="1">
                <a:solidFill>
                  <a:srgbClr val="000000"/>
                </a:solidFill>
              </a:rPr>
              <a:t>studenti</a:t>
            </a:r>
            <a:r>
              <a:rPr lang="en-GB" sz="3000" i="1" dirty="0">
                <a:solidFill>
                  <a:srgbClr val="000000"/>
                </a:solidFill>
              </a:rPr>
              <a:t>/</a:t>
            </a:r>
            <a:r>
              <a:rPr lang="en-GB" sz="3000" i="1" dirty="0" err="1">
                <a:solidFill>
                  <a:srgbClr val="000000"/>
                </a:solidFill>
              </a:rPr>
              <a:t>pari</a:t>
            </a:r>
            <a:endParaRPr lang="en-GB" sz="3000" i="1" dirty="0">
              <a:solidFill>
                <a:srgbClr val="000000"/>
              </a:solidFill>
            </a:endParaRPr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94AC41A-35C9-D6DA-0956-F2878D86B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" t="19606"/>
          <a:stretch/>
        </p:blipFill>
        <p:spPr>
          <a:xfrm>
            <a:off x="4211960" y="3972530"/>
            <a:ext cx="4248472" cy="26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 err="1"/>
              <a:t>Applicazioni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ampie</a:t>
            </a:r>
            <a:r>
              <a:rPr lang="en-US" dirty="0"/>
              <a:t> - uno</a:t>
            </a:r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1924" y="1556792"/>
            <a:ext cx="8942564" cy="375484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Un </a:t>
            </a:r>
            <a:r>
              <a:rPr lang="en-GB" sz="3000" i="1" dirty="0" err="1">
                <a:solidFill>
                  <a:srgbClr val="000000"/>
                </a:solidFill>
              </a:rPr>
              <a:t>canale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contatto</a:t>
            </a:r>
            <a:r>
              <a:rPr lang="en-GB" sz="3000" i="1" dirty="0">
                <a:solidFill>
                  <a:srgbClr val="000000"/>
                </a:solidFill>
              </a:rPr>
              <a:t> con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genitori</a:t>
            </a:r>
            <a:r>
              <a:rPr lang="en-GB" sz="3000" i="1" dirty="0">
                <a:solidFill>
                  <a:srgbClr val="000000"/>
                </a:solidFill>
              </a:rPr>
              <a:t>, </a:t>
            </a:r>
            <a:r>
              <a:rPr lang="en-GB" sz="3000" i="1" dirty="0" err="1">
                <a:solidFill>
                  <a:srgbClr val="000000"/>
                </a:solidFill>
              </a:rPr>
              <a:t>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assistenti</a:t>
            </a:r>
            <a:r>
              <a:rPr lang="en-GB" sz="3000" i="1" dirty="0">
                <a:solidFill>
                  <a:srgbClr val="000000"/>
                </a:solidFill>
              </a:rPr>
              <a:t> e la </a:t>
            </a:r>
            <a:r>
              <a:rPr lang="en-GB" sz="3000" i="1" dirty="0" err="1">
                <a:solidFill>
                  <a:srgbClr val="000000"/>
                </a:solidFill>
              </a:rPr>
              <a:t>comunità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Permettere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studenti</a:t>
            </a:r>
            <a:r>
              <a:rPr lang="en-GB" sz="3000" i="1" dirty="0">
                <a:solidFill>
                  <a:srgbClr val="000000"/>
                </a:solidFill>
              </a:rPr>
              <a:t> di lingua di </a:t>
            </a:r>
            <a:r>
              <a:rPr lang="en-GB" sz="3000" i="1" dirty="0" err="1">
                <a:solidFill>
                  <a:srgbClr val="000000"/>
                </a:solidFill>
              </a:rPr>
              <a:t>conversare</a:t>
            </a:r>
            <a:r>
              <a:rPr lang="en-GB" sz="3000" i="1" dirty="0">
                <a:solidFill>
                  <a:srgbClr val="000000"/>
                </a:solidFill>
              </a:rPr>
              <a:t> con </a:t>
            </a:r>
            <a:r>
              <a:rPr lang="en-GB" sz="3000" i="1" dirty="0" err="1">
                <a:solidFill>
                  <a:srgbClr val="000000"/>
                </a:solidFill>
              </a:rPr>
              <a:t>altri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studenti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all'estero</a:t>
            </a:r>
            <a:endParaRPr lang="en-GB" sz="30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Coinvolgere</a:t>
            </a:r>
            <a:r>
              <a:rPr lang="en-GB" sz="3000" i="1" dirty="0">
                <a:solidFill>
                  <a:srgbClr val="000000"/>
                </a:solidFill>
              </a:rPr>
              <a:t> student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hanno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problemi</a:t>
            </a:r>
            <a:r>
              <a:rPr lang="en-GB" sz="3000" i="1" dirty="0">
                <a:solidFill>
                  <a:srgbClr val="000000"/>
                </a:solidFill>
              </a:rPr>
              <a:t> per </a:t>
            </a:r>
            <a:r>
              <a:rPr lang="en-GB" sz="3000" i="1" dirty="0" err="1">
                <a:solidFill>
                  <a:srgbClr val="000000"/>
                </a:solidFill>
              </a:rPr>
              <a:t>arrivare</a:t>
            </a:r>
            <a:r>
              <a:rPr lang="en-GB" sz="3000" i="1" dirty="0">
                <a:solidFill>
                  <a:srgbClr val="000000"/>
                </a:solidFill>
              </a:rPr>
              <a:t> a </a:t>
            </a:r>
            <a:r>
              <a:rPr lang="en-GB" sz="3000" i="1" dirty="0" err="1">
                <a:solidFill>
                  <a:srgbClr val="000000"/>
                </a:solidFill>
              </a:rPr>
              <a:t>scuola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attraverso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l'apprendimento</a:t>
            </a:r>
            <a:r>
              <a:rPr lang="en-GB" sz="3000" i="1" dirty="0">
                <a:solidFill>
                  <a:srgbClr val="000000"/>
                </a:solidFill>
              </a:rPr>
              <a:t> online</a:t>
            </a:r>
          </a:p>
        </p:txBody>
      </p:sp>
      <p:pic>
        <p:nvPicPr>
          <p:cNvPr id="7" name="Picture 6" descr="Diagram, shape&#10;&#10;Description automatically generated">
            <a:extLst>
              <a:ext uri="{FF2B5EF4-FFF2-40B4-BE49-F238E27FC236}">
                <a16:creationId xmlns:a16="http://schemas.microsoft.com/office/drawing/2014/main" id="{7F4795D0-C205-5C4B-FBB7-FDA7F480F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869160"/>
            <a:ext cx="3111856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6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1924" y="1556792"/>
            <a:ext cx="8942564" cy="329317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Fornire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ispirazione</a:t>
            </a:r>
            <a:r>
              <a:rPr lang="en-GB" sz="3000" i="1" dirty="0">
                <a:solidFill>
                  <a:srgbClr val="000000"/>
                </a:solidFill>
              </a:rPr>
              <a:t> per le skills di base e </a:t>
            </a:r>
            <a:r>
              <a:rPr lang="en-GB" sz="3000" i="1" dirty="0" err="1">
                <a:solidFill>
                  <a:srgbClr val="000000"/>
                </a:solidFill>
              </a:rPr>
              <a:t>nelle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materie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arricchimento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Coinvolgere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giovani</a:t>
            </a:r>
            <a:r>
              <a:rPr lang="en-GB" sz="3000" i="1" dirty="0">
                <a:solidFill>
                  <a:srgbClr val="000000"/>
                </a:solidFill>
              </a:rPr>
              <a:t> in </a:t>
            </a:r>
            <a:r>
              <a:rPr lang="en-GB" sz="3000" i="1" dirty="0" err="1">
                <a:solidFill>
                  <a:srgbClr val="000000"/>
                </a:solidFill>
              </a:rPr>
              <a:t>contesti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sociali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comunitari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Consentire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studenti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socializzare</a:t>
            </a:r>
            <a:r>
              <a:rPr lang="en-GB" sz="3000" i="1" dirty="0">
                <a:solidFill>
                  <a:srgbClr val="000000"/>
                </a:solidFill>
              </a:rPr>
              <a:t> e fare </a:t>
            </a:r>
            <a:r>
              <a:rPr lang="en-GB" sz="3000" i="1" dirty="0" err="1">
                <a:solidFill>
                  <a:srgbClr val="000000"/>
                </a:solidFill>
              </a:rPr>
              <a:t>amicizia</a:t>
            </a:r>
            <a:endParaRPr lang="en-GB" sz="3000" i="1" dirty="0">
              <a:solidFill>
                <a:srgbClr val="000000"/>
              </a:solidFill>
            </a:endParaRPr>
          </a:p>
        </p:txBody>
      </p:sp>
      <p:pic>
        <p:nvPicPr>
          <p:cNvPr id="6" name="Picture 4" descr="Facebook Friendship Celebration - Celebrate Friendship on Facebook -  TrendEbook | Find friends, The darkest minds, Friendship">
            <a:extLst>
              <a:ext uri="{FF2B5EF4-FFF2-40B4-BE49-F238E27FC236}">
                <a16:creationId xmlns:a16="http://schemas.microsoft.com/office/drawing/2014/main" id="{E5B33F6A-C403-BF87-9009-80F7E3D1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22974"/>
            <a:ext cx="3923956" cy="249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9CA2F88-308A-7A13-B8D4-3B83371A7919}"/>
              </a:ext>
            </a:extLst>
          </p:cNvPr>
          <p:cNvSpPr txBox="1">
            <a:spLocks/>
          </p:cNvSpPr>
          <p:nvPr/>
        </p:nvSpPr>
        <p:spPr>
          <a:xfrm>
            <a:off x="107504" y="40511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-60" baseline="0">
                <a:solidFill>
                  <a:srgbClr val="FFC000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US" dirty="0" err="1"/>
              <a:t>Applicazioni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ampie</a:t>
            </a:r>
            <a:r>
              <a:rPr lang="en-US" dirty="0"/>
              <a:t> - DUE</a:t>
            </a:r>
          </a:p>
        </p:txBody>
      </p:sp>
    </p:spTree>
    <p:extLst>
      <p:ext uri="{BB962C8B-B14F-4D97-AF65-F5344CB8AC3E}">
        <p14:creationId xmlns:p14="http://schemas.microsoft.com/office/powerpoint/2010/main" val="1769752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2937</TotalTime>
  <Words>396</Words>
  <Application>Microsoft Macintosh PowerPoint</Application>
  <PresentationFormat>Presentazione su schermo (4:3)</PresentationFormat>
  <Paragraphs>45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Verdana</vt:lpstr>
      <vt:lpstr>Wingdings</vt:lpstr>
      <vt:lpstr>Základné</vt:lpstr>
      <vt:lpstr>Facebook in ambito educativo</vt:lpstr>
      <vt:lpstr>Cos'è Facebook?</vt:lpstr>
      <vt:lpstr>Terminologia Facebook</vt:lpstr>
      <vt:lpstr>Apprendimento formale -  Uno</vt:lpstr>
      <vt:lpstr>Apprendimento formale - due</vt:lpstr>
      <vt:lpstr>Apprendimento informale - Uno</vt:lpstr>
      <vt:lpstr>Apprendimento informale - Due</vt:lpstr>
      <vt:lpstr>Applicazioni più ampie - uno</vt:lpstr>
      <vt:lpstr>Presentazione standard di PowerPoint</vt:lpstr>
      <vt:lpstr>IMPATTO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Dario La Guardia</cp:lastModifiedBy>
  <cp:revision>196</cp:revision>
  <cp:lastPrinted>2019-02-12T08:21:40Z</cp:lastPrinted>
  <dcterms:created xsi:type="dcterms:W3CDTF">2019-02-10T21:49:04Z</dcterms:created>
  <dcterms:modified xsi:type="dcterms:W3CDTF">2022-05-11T08:28:36Z</dcterms:modified>
</cp:coreProperties>
</file>