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80" autoAdjust="0"/>
    <p:restoredTop sz="73790" autoAdjust="0"/>
  </p:normalViewPr>
  <p:slideViewPr>
    <p:cSldViewPr>
      <p:cViewPr varScale="1">
        <p:scale>
          <a:sx n="124" d="100"/>
          <a:sy n="124" d="100"/>
        </p:scale>
        <p:origin x="112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algn="ctr"/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Vantaggi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e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svantaggi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dell’uso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dei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social network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4000504"/>
            <a:ext cx="7283152" cy="576064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 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>
                <a:solidFill>
                  <a:srgbClr val="EF8E7B"/>
                </a:solidFill>
              </a:rPr>
              <a:t>Utilizzare</a:t>
            </a:r>
            <a:r>
              <a:rPr lang="en-US" dirty="0">
                <a:solidFill>
                  <a:srgbClr val="EF8E7B"/>
                </a:solidFill>
              </a:rPr>
              <a:t> </a:t>
            </a:r>
            <a:r>
              <a:rPr lang="en-US" dirty="0" err="1">
                <a:solidFill>
                  <a:srgbClr val="EF8E7B"/>
                </a:solidFill>
              </a:rPr>
              <a:t>i</a:t>
            </a:r>
            <a:r>
              <a:rPr lang="en-US" dirty="0">
                <a:solidFill>
                  <a:srgbClr val="EF8E7B"/>
                </a:solidFill>
              </a:rPr>
              <a:t> social network per </a:t>
            </a:r>
            <a:r>
              <a:rPr lang="en-US" dirty="0" err="1">
                <a:solidFill>
                  <a:srgbClr val="EF8E7B"/>
                </a:solidFill>
              </a:rPr>
              <a:t>l’educazione</a:t>
            </a:r>
            <a:r>
              <a:rPr lang="en-US" dirty="0">
                <a:solidFill>
                  <a:srgbClr val="EF8E7B"/>
                </a:solidFill>
              </a:rPr>
              <a:t> a </a:t>
            </a:r>
            <a:r>
              <a:rPr lang="en-US" dirty="0" err="1">
                <a:solidFill>
                  <a:srgbClr val="EF8E7B"/>
                </a:solidFill>
              </a:rPr>
              <a:t>scuola</a:t>
            </a:r>
            <a:endParaRPr lang="en-US" dirty="0">
              <a:solidFill>
                <a:srgbClr val="EF8E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 err="1"/>
              <a:t>Svantaggi</a:t>
            </a:r>
            <a:endParaRPr lang="en-US" dirty="0"/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554874"/>
            <a:ext cx="8844702" cy="64630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</a:pPr>
            <a:r>
              <a:rPr lang="en" sz="3000" dirty="0">
                <a:solidFill>
                  <a:srgbClr val="252525"/>
                </a:solidFill>
              </a:rPr>
              <a:t>5</a:t>
            </a:r>
            <a:r>
              <a:rPr lang="en" sz="3000">
                <a:solidFill>
                  <a:srgbClr val="252525"/>
                </a:solidFill>
              </a:rPr>
              <a:t>.) C</a:t>
            </a:r>
            <a:r>
              <a:rPr lang="en-GB" sz="3000">
                <a:solidFill>
                  <a:srgbClr val="252525"/>
                </a:solidFill>
              </a:rPr>
              <a:t>ontrollo</a:t>
            </a:r>
            <a:r>
              <a:rPr lang="en-GB" sz="3000" dirty="0">
                <a:solidFill>
                  <a:srgbClr val="252525"/>
                </a:solidFill>
              </a:rPr>
              <a:t> </a:t>
            </a:r>
            <a:r>
              <a:rPr lang="en-GB" sz="3000" dirty="0" err="1">
                <a:solidFill>
                  <a:srgbClr val="252525"/>
                </a:solidFill>
              </a:rPr>
              <a:t>dell’uso</a:t>
            </a:r>
            <a:r>
              <a:rPr lang="en-GB" sz="3000" dirty="0">
                <a:solidFill>
                  <a:srgbClr val="252525"/>
                </a:solidFill>
              </a:rPr>
              <a:t> </a:t>
            </a:r>
            <a:r>
              <a:rPr lang="en-GB" sz="3000" dirty="0" err="1">
                <a:solidFill>
                  <a:srgbClr val="252525"/>
                </a:solidFill>
              </a:rPr>
              <a:t>dei</a:t>
            </a:r>
            <a:r>
              <a:rPr lang="en-GB" sz="3000" dirty="0">
                <a:solidFill>
                  <a:srgbClr val="252525"/>
                </a:solidFill>
              </a:rPr>
              <a:t> </a:t>
            </a:r>
            <a:r>
              <a:rPr lang="en-GB" sz="3000" dirty="0" err="1">
                <a:solidFill>
                  <a:srgbClr val="252525"/>
                </a:solidFill>
              </a:rPr>
              <a:t>dispositivi</a:t>
            </a:r>
            <a:r>
              <a:rPr lang="en-GB" sz="3000" dirty="0">
                <a:solidFill>
                  <a:srgbClr val="252525"/>
                </a:solidFill>
              </a:rPr>
              <a:t> in </a:t>
            </a:r>
            <a:r>
              <a:rPr lang="en-GB" sz="3000" dirty="0" err="1">
                <a:solidFill>
                  <a:srgbClr val="252525"/>
                </a:solidFill>
              </a:rPr>
              <a:t>classe</a:t>
            </a:r>
            <a:endParaRPr lang="en" sz="3000" dirty="0">
              <a:solidFill>
                <a:srgbClr val="252525"/>
              </a:solidFill>
            </a:endParaRPr>
          </a:p>
        </p:txBody>
      </p:sp>
      <p:sp>
        <p:nvSpPr>
          <p:cNvPr id="6" name="Shape 297">
            <a:extLst>
              <a:ext uri="{FF2B5EF4-FFF2-40B4-BE49-F238E27FC236}">
                <a16:creationId xmlns:a16="http://schemas.microsoft.com/office/drawing/2014/main" id="{9F43B4FC-3372-FFD7-AD0C-D1BCB0245DB3}"/>
              </a:ext>
            </a:extLst>
          </p:cNvPr>
          <p:cNvSpPr/>
          <p:nvPr/>
        </p:nvSpPr>
        <p:spPr>
          <a:xfrm>
            <a:off x="984576" y="2401025"/>
            <a:ext cx="7067405" cy="383256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69775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 err="1"/>
              <a:t>Vantaggi</a:t>
            </a:r>
            <a:endParaRPr lang="en-US" dirty="0"/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608709"/>
            <a:ext cx="6048674" cy="64630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  <a:buFont typeface="Arial"/>
              <a:buNone/>
            </a:pPr>
            <a:r>
              <a:rPr lang="en" sz="3000" dirty="0">
                <a:solidFill>
                  <a:srgbClr val="252525"/>
                </a:solidFill>
              </a:rPr>
              <a:t>1.) E’ uno </a:t>
            </a:r>
            <a:r>
              <a:rPr lang="en" sz="3000" dirty="0" err="1">
                <a:solidFill>
                  <a:srgbClr val="252525"/>
                </a:solidFill>
              </a:rPr>
              <a:t>strumento</a:t>
            </a:r>
            <a:r>
              <a:rPr lang="en" sz="3000" dirty="0">
                <a:solidFill>
                  <a:srgbClr val="252525"/>
                </a:solidFill>
              </a:rPr>
              <a:t> </a:t>
            </a:r>
            <a:r>
              <a:rPr lang="en" sz="3000" dirty="0" err="1">
                <a:solidFill>
                  <a:srgbClr val="252525"/>
                </a:solidFill>
              </a:rPr>
              <a:t>familiare</a:t>
            </a:r>
            <a:endParaRPr lang="en" sz="3000" dirty="0">
              <a:solidFill>
                <a:srgbClr val="252525"/>
              </a:solidFill>
            </a:endParaRPr>
          </a:p>
        </p:txBody>
      </p:sp>
      <p:sp>
        <p:nvSpPr>
          <p:cNvPr id="5" name="Shape 199">
            <a:extLst>
              <a:ext uri="{FF2B5EF4-FFF2-40B4-BE49-F238E27FC236}">
                <a16:creationId xmlns:a16="http://schemas.microsoft.com/office/drawing/2014/main" id="{AAFA1440-073D-F0A9-C036-9AF7097C4CEB}"/>
              </a:ext>
            </a:extLst>
          </p:cNvPr>
          <p:cNvSpPr/>
          <p:nvPr/>
        </p:nvSpPr>
        <p:spPr>
          <a:xfrm>
            <a:off x="251520" y="2370687"/>
            <a:ext cx="2736304" cy="2448272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id="6" name="Shape 213">
            <a:extLst>
              <a:ext uri="{FF2B5EF4-FFF2-40B4-BE49-F238E27FC236}">
                <a16:creationId xmlns:a16="http://schemas.microsoft.com/office/drawing/2014/main" id="{A04A4A43-C029-81F2-4727-42D948B63E01}"/>
              </a:ext>
            </a:extLst>
          </p:cNvPr>
          <p:cNvSpPr/>
          <p:nvPr/>
        </p:nvSpPr>
        <p:spPr>
          <a:xfrm>
            <a:off x="3391619" y="2492119"/>
            <a:ext cx="5392341" cy="375142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8" name="Shape 212">
            <a:extLst>
              <a:ext uri="{FF2B5EF4-FFF2-40B4-BE49-F238E27FC236}">
                <a16:creationId xmlns:a16="http://schemas.microsoft.com/office/drawing/2014/main" id="{0A761B10-CF36-8462-1FA2-457A94B7FE4F}"/>
              </a:ext>
            </a:extLst>
          </p:cNvPr>
          <p:cNvSpPr txBox="1">
            <a:spLocks/>
          </p:cNvSpPr>
          <p:nvPr/>
        </p:nvSpPr>
        <p:spPr>
          <a:xfrm>
            <a:off x="107504" y="6213606"/>
            <a:ext cx="5791200" cy="646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sp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indent="-2857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buClr>
                <a:srgbClr val="000000"/>
              </a:buClr>
              <a:buSzPct val="36666"/>
              <a:buFont typeface="Arial"/>
              <a:buNone/>
            </a:pPr>
            <a:r>
              <a:rPr lang="en" sz="3000" b="1" dirty="0">
                <a:solidFill>
                  <a:srgbClr val="252525"/>
                </a:solidFill>
              </a:rPr>
              <a:t>2.) </a:t>
            </a:r>
            <a:r>
              <a:rPr lang="en" sz="3000" b="1" dirty="0" err="1">
                <a:solidFill>
                  <a:srgbClr val="252525"/>
                </a:solidFill>
              </a:rPr>
              <a:t>Disponibilità</a:t>
            </a:r>
            <a:r>
              <a:rPr lang="en" sz="3000" b="1" dirty="0">
                <a:solidFill>
                  <a:srgbClr val="252525"/>
                </a:solidFill>
              </a:rPr>
              <a:t> di </a:t>
            </a:r>
            <a:r>
              <a:rPr lang="en" sz="3000" b="1" dirty="0" err="1">
                <a:solidFill>
                  <a:srgbClr val="252525"/>
                </a:solidFill>
              </a:rPr>
              <a:t>risorse</a:t>
            </a:r>
            <a:endParaRPr lang="en" sz="3000" b="1" dirty="0">
              <a:solidFill>
                <a:srgbClr val="252525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 err="1"/>
              <a:t>vantaggi</a:t>
            </a:r>
            <a:endParaRPr lang="en-US" dirty="0"/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608709"/>
            <a:ext cx="5441504" cy="64630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</a:pPr>
            <a:r>
              <a:rPr lang="en" sz="3000" dirty="0">
                <a:solidFill>
                  <a:srgbClr val="252525"/>
                </a:solidFill>
              </a:rPr>
              <a:t>3.) </a:t>
            </a:r>
            <a:r>
              <a:rPr lang="it-IT" sz="3000" dirty="0">
                <a:solidFill>
                  <a:srgbClr val="252525"/>
                </a:solidFill>
              </a:rPr>
              <a:t>Facilità di accesso</a:t>
            </a:r>
            <a:endParaRPr lang="en" sz="3000" dirty="0">
              <a:solidFill>
                <a:srgbClr val="252525"/>
              </a:solidFill>
            </a:endParaRPr>
          </a:p>
        </p:txBody>
      </p:sp>
      <p:sp>
        <p:nvSpPr>
          <p:cNvPr id="8" name="Shape 212">
            <a:extLst>
              <a:ext uri="{FF2B5EF4-FFF2-40B4-BE49-F238E27FC236}">
                <a16:creationId xmlns:a16="http://schemas.microsoft.com/office/drawing/2014/main" id="{0A761B10-CF36-8462-1FA2-457A94B7FE4F}"/>
              </a:ext>
            </a:extLst>
          </p:cNvPr>
          <p:cNvSpPr txBox="1">
            <a:spLocks/>
          </p:cNvSpPr>
          <p:nvPr/>
        </p:nvSpPr>
        <p:spPr>
          <a:xfrm>
            <a:off x="107504" y="6213606"/>
            <a:ext cx="7920880" cy="646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sp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indent="-2857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buClr>
                <a:srgbClr val="000000"/>
              </a:buClr>
              <a:buSzPct val="36666"/>
              <a:buNone/>
            </a:pPr>
            <a:r>
              <a:rPr lang="en" sz="3000" b="1" dirty="0">
                <a:solidFill>
                  <a:srgbClr val="252525"/>
                </a:solidFill>
              </a:rPr>
              <a:t>4.) </a:t>
            </a:r>
            <a:r>
              <a:rPr lang="it-IT" sz="3000" b="1" dirty="0">
                <a:solidFill>
                  <a:srgbClr val="252525"/>
                </a:solidFill>
              </a:rPr>
              <a:t>Miglioramento della comunicazione</a:t>
            </a:r>
            <a:endParaRPr lang="en" sz="3000" b="1" dirty="0">
              <a:solidFill>
                <a:srgbClr val="252525"/>
              </a:solidFill>
            </a:endParaRPr>
          </a:p>
        </p:txBody>
      </p:sp>
      <p:sp>
        <p:nvSpPr>
          <p:cNvPr id="7" name="Shape 255">
            <a:extLst>
              <a:ext uri="{FF2B5EF4-FFF2-40B4-BE49-F238E27FC236}">
                <a16:creationId xmlns:a16="http://schemas.microsoft.com/office/drawing/2014/main" id="{04D3877D-0660-D4D7-661E-3A713B6B1B26}"/>
              </a:ext>
            </a:extLst>
          </p:cNvPr>
          <p:cNvSpPr/>
          <p:nvPr/>
        </p:nvSpPr>
        <p:spPr>
          <a:xfrm>
            <a:off x="323528" y="2361386"/>
            <a:ext cx="3028826" cy="222736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id="9" name="Shape 220">
            <a:extLst>
              <a:ext uri="{FF2B5EF4-FFF2-40B4-BE49-F238E27FC236}">
                <a16:creationId xmlns:a16="http://schemas.microsoft.com/office/drawing/2014/main" id="{30D6BB79-21CA-9A47-40FA-A9B195E69D52}"/>
              </a:ext>
            </a:extLst>
          </p:cNvPr>
          <p:cNvSpPr/>
          <p:nvPr/>
        </p:nvSpPr>
        <p:spPr>
          <a:xfrm>
            <a:off x="3923928" y="2350987"/>
            <a:ext cx="4392488" cy="332817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4090515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 err="1"/>
              <a:t>Vantaggi</a:t>
            </a:r>
            <a:endParaRPr lang="en-US" dirty="0"/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554874"/>
            <a:ext cx="6480720" cy="64630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</a:pPr>
            <a:r>
              <a:rPr lang="en" sz="3000" dirty="0">
                <a:solidFill>
                  <a:srgbClr val="252525"/>
                </a:solidFill>
              </a:rPr>
              <a:t>5.) </a:t>
            </a:r>
            <a:r>
              <a:rPr lang="it-IT" sz="3000" dirty="0">
                <a:solidFill>
                  <a:srgbClr val="252525"/>
                </a:solidFill>
              </a:rPr>
              <a:t>Coinvolgimento degli studenti</a:t>
            </a:r>
            <a:endParaRPr lang="en" sz="3000" dirty="0">
              <a:solidFill>
                <a:srgbClr val="252525"/>
              </a:solidFill>
            </a:endParaRPr>
          </a:p>
        </p:txBody>
      </p:sp>
      <p:sp>
        <p:nvSpPr>
          <p:cNvPr id="8" name="Shape 212">
            <a:extLst>
              <a:ext uri="{FF2B5EF4-FFF2-40B4-BE49-F238E27FC236}">
                <a16:creationId xmlns:a16="http://schemas.microsoft.com/office/drawing/2014/main" id="{0A761B10-CF36-8462-1FA2-457A94B7FE4F}"/>
              </a:ext>
            </a:extLst>
          </p:cNvPr>
          <p:cNvSpPr txBox="1">
            <a:spLocks/>
          </p:cNvSpPr>
          <p:nvPr/>
        </p:nvSpPr>
        <p:spPr>
          <a:xfrm>
            <a:off x="107504" y="6213606"/>
            <a:ext cx="7920880" cy="646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sp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indent="-2857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buClr>
                <a:srgbClr val="000000"/>
              </a:buClr>
              <a:buSzPct val="36666"/>
              <a:buNone/>
            </a:pPr>
            <a:r>
              <a:rPr lang="en" sz="3000" b="1" dirty="0">
                <a:solidFill>
                  <a:srgbClr val="252525"/>
                </a:solidFill>
              </a:rPr>
              <a:t>6.) </a:t>
            </a:r>
            <a:r>
              <a:rPr lang="en-GB" sz="3000" b="1" dirty="0" err="1">
                <a:solidFill>
                  <a:srgbClr val="252525"/>
                </a:solidFill>
              </a:rPr>
              <a:t>Possibilità</a:t>
            </a:r>
            <a:r>
              <a:rPr lang="en-GB" sz="3000" b="1" dirty="0">
                <a:solidFill>
                  <a:srgbClr val="252525"/>
                </a:solidFill>
              </a:rPr>
              <a:t> di </a:t>
            </a:r>
            <a:r>
              <a:rPr lang="en-GB" sz="3000" b="1" dirty="0" err="1">
                <a:solidFill>
                  <a:srgbClr val="252525"/>
                </a:solidFill>
              </a:rPr>
              <a:t>condividere</a:t>
            </a:r>
            <a:r>
              <a:rPr lang="en-GB" sz="3000" b="1" dirty="0">
                <a:solidFill>
                  <a:srgbClr val="252525"/>
                </a:solidFill>
              </a:rPr>
              <a:t> il </a:t>
            </a:r>
            <a:r>
              <a:rPr lang="en-GB" sz="3000" b="1" dirty="0" err="1">
                <a:solidFill>
                  <a:srgbClr val="252525"/>
                </a:solidFill>
              </a:rPr>
              <a:t>materiale</a:t>
            </a:r>
            <a:endParaRPr lang="en" sz="3000" b="1" dirty="0">
              <a:solidFill>
                <a:srgbClr val="252525"/>
              </a:solidFill>
            </a:endParaRPr>
          </a:p>
        </p:txBody>
      </p:sp>
      <p:sp>
        <p:nvSpPr>
          <p:cNvPr id="10" name="Shape 234">
            <a:extLst>
              <a:ext uri="{FF2B5EF4-FFF2-40B4-BE49-F238E27FC236}">
                <a16:creationId xmlns:a16="http://schemas.microsoft.com/office/drawing/2014/main" id="{C4F9958A-D1C7-2605-2CF9-20BB9285D9C6}"/>
              </a:ext>
            </a:extLst>
          </p:cNvPr>
          <p:cNvSpPr/>
          <p:nvPr/>
        </p:nvSpPr>
        <p:spPr>
          <a:xfrm>
            <a:off x="335544" y="2388161"/>
            <a:ext cx="3384376" cy="2753281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id="11" name="Shape 241">
            <a:extLst>
              <a:ext uri="{FF2B5EF4-FFF2-40B4-BE49-F238E27FC236}">
                <a16:creationId xmlns:a16="http://schemas.microsoft.com/office/drawing/2014/main" id="{6A73CD05-FD49-72C8-B399-DD08F715DBEC}"/>
              </a:ext>
            </a:extLst>
          </p:cNvPr>
          <p:cNvSpPr/>
          <p:nvPr/>
        </p:nvSpPr>
        <p:spPr>
          <a:xfrm>
            <a:off x="4396837" y="2178502"/>
            <a:ext cx="4397374" cy="384770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304735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 err="1"/>
              <a:t>Vantaggi</a:t>
            </a:r>
            <a:endParaRPr lang="en-US" dirty="0"/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554874"/>
            <a:ext cx="8844702" cy="1107965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</a:pPr>
            <a:r>
              <a:rPr lang="en" sz="3000" dirty="0">
                <a:solidFill>
                  <a:srgbClr val="252525"/>
                </a:solidFill>
              </a:rPr>
              <a:t>7.) </a:t>
            </a:r>
            <a:r>
              <a:rPr lang="en-GB" sz="3000" dirty="0" err="1">
                <a:solidFill>
                  <a:srgbClr val="252525"/>
                </a:solidFill>
              </a:rPr>
              <a:t>Può</a:t>
            </a:r>
            <a:r>
              <a:rPr lang="en-GB" sz="3000" dirty="0">
                <a:solidFill>
                  <a:srgbClr val="252525"/>
                </a:solidFill>
              </a:rPr>
              <a:t> </a:t>
            </a:r>
            <a:r>
              <a:rPr lang="en-GB" sz="3000" dirty="0" err="1">
                <a:solidFill>
                  <a:srgbClr val="252525"/>
                </a:solidFill>
              </a:rPr>
              <a:t>essere</a:t>
            </a:r>
            <a:r>
              <a:rPr lang="en-GB" sz="3000" dirty="0">
                <a:solidFill>
                  <a:srgbClr val="252525"/>
                </a:solidFill>
              </a:rPr>
              <a:t> </a:t>
            </a:r>
            <a:r>
              <a:rPr lang="en-GB" sz="3000" dirty="0" err="1">
                <a:solidFill>
                  <a:srgbClr val="252525"/>
                </a:solidFill>
              </a:rPr>
              <a:t>applicato</a:t>
            </a:r>
            <a:r>
              <a:rPr lang="en-GB" sz="3000" dirty="0">
                <a:solidFill>
                  <a:srgbClr val="252525"/>
                </a:solidFill>
              </a:rPr>
              <a:t> ai </a:t>
            </a:r>
            <a:r>
              <a:rPr lang="en-GB" sz="3000" dirty="0" err="1">
                <a:solidFill>
                  <a:srgbClr val="252525"/>
                </a:solidFill>
              </a:rPr>
              <a:t>diversi</a:t>
            </a:r>
            <a:r>
              <a:rPr lang="en-GB" sz="3000" dirty="0">
                <a:solidFill>
                  <a:srgbClr val="252525"/>
                </a:solidFill>
              </a:rPr>
              <a:t> </a:t>
            </a:r>
            <a:r>
              <a:rPr lang="en-GB" sz="3000" dirty="0" err="1">
                <a:solidFill>
                  <a:srgbClr val="252525"/>
                </a:solidFill>
              </a:rPr>
              <a:t>stili</a:t>
            </a:r>
            <a:r>
              <a:rPr lang="en-GB" sz="3000" dirty="0">
                <a:solidFill>
                  <a:srgbClr val="252525"/>
                </a:solidFill>
              </a:rPr>
              <a:t> di </a:t>
            </a:r>
            <a:r>
              <a:rPr lang="en-GB" sz="3000" dirty="0" err="1">
                <a:solidFill>
                  <a:srgbClr val="252525"/>
                </a:solidFill>
              </a:rPr>
              <a:t>apprendimento</a:t>
            </a:r>
            <a:r>
              <a:rPr lang="en-GB" sz="3000" dirty="0">
                <a:solidFill>
                  <a:srgbClr val="252525"/>
                </a:solidFill>
              </a:rPr>
              <a:t>.</a:t>
            </a:r>
            <a:endParaRPr lang="en" sz="3000" dirty="0">
              <a:solidFill>
                <a:srgbClr val="252525"/>
              </a:solidFill>
            </a:endParaRPr>
          </a:p>
        </p:txBody>
      </p:sp>
      <p:sp>
        <p:nvSpPr>
          <p:cNvPr id="8" name="Shape 212">
            <a:extLst>
              <a:ext uri="{FF2B5EF4-FFF2-40B4-BE49-F238E27FC236}">
                <a16:creationId xmlns:a16="http://schemas.microsoft.com/office/drawing/2014/main" id="{0A761B10-CF36-8462-1FA2-457A94B7FE4F}"/>
              </a:ext>
            </a:extLst>
          </p:cNvPr>
          <p:cNvSpPr txBox="1">
            <a:spLocks/>
          </p:cNvSpPr>
          <p:nvPr/>
        </p:nvSpPr>
        <p:spPr>
          <a:xfrm>
            <a:off x="107504" y="6213606"/>
            <a:ext cx="7920880" cy="646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sp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indent="-2857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buClr>
                <a:srgbClr val="000000"/>
              </a:buClr>
              <a:buSzPct val="36666"/>
              <a:buNone/>
            </a:pPr>
            <a:r>
              <a:rPr lang="en" sz="3000" b="1" dirty="0">
                <a:solidFill>
                  <a:srgbClr val="252525"/>
                </a:solidFill>
              </a:rPr>
              <a:t>8.) </a:t>
            </a:r>
            <a:r>
              <a:rPr lang="en-GB" sz="3000" b="1" dirty="0" err="1">
                <a:solidFill>
                  <a:srgbClr val="252525"/>
                </a:solidFill>
              </a:rPr>
              <a:t>Aiuta</a:t>
            </a:r>
            <a:r>
              <a:rPr lang="en-GB" sz="3000" b="1" dirty="0">
                <a:solidFill>
                  <a:srgbClr val="252525"/>
                </a:solidFill>
              </a:rPr>
              <a:t> </a:t>
            </a:r>
            <a:r>
              <a:rPr lang="en-GB" sz="3000" b="1" dirty="0" err="1">
                <a:solidFill>
                  <a:srgbClr val="252525"/>
                </a:solidFill>
              </a:rPr>
              <a:t>gli</a:t>
            </a:r>
            <a:r>
              <a:rPr lang="en-GB" sz="3000" b="1" dirty="0">
                <a:solidFill>
                  <a:srgbClr val="252525"/>
                </a:solidFill>
              </a:rPr>
              <a:t> </a:t>
            </a:r>
            <a:r>
              <a:rPr lang="en-GB" sz="3000" b="1" dirty="0" err="1">
                <a:solidFill>
                  <a:srgbClr val="252525"/>
                </a:solidFill>
              </a:rPr>
              <a:t>studenti</a:t>
            </a:r>
            <a:r>
              <a:rPr lang="en-GB" sz="3000" b="1" dirty="0">
                <a:solidFill>
                  <a:srgbClr val="252525"/>
                </a:solidFill>
              </a:rPr>
              <a:t> </a:t>
            </a:r>
            <a:r>
              <a:rPr lang="en-GB" sz="3000" b="1" dirty="0" err="1">
                <a:solidFill>
                  <a:srgbClr val="252525"/>
                </a:solidFill>
              </a:rPr>
              <a:t>più</a:t>
            </a:r>
            <a:r>
              <a:rPr lang="en-GB" sz="3000" b="1" dirty="0">
                <a:solidFill>
                  <a:srgbClr val="252525"/>
                </a:solidFill>
              </a:rPr>
              <a:t> </a:t>
            </a:r>
            <a:r>
              <a:rPr lang="en-GB" sz="3000" b="1" dirty="0" err="1">
                <a:solidFill>
                  <a:srgbClr val="252525"/>
                </a:solidFill>
              </a:rPr>
              <a:t>timidi</a:t>
            </a:r>
            <a:endParaRPr lang="en" sz="3000" b="1" dirty="0">
              <a:solidFill>
                <a:srgbClr val="252525"/>
              </a:solidFill>
            </a:endParaRPr>
          </a:p>
        </p:txBody>
      </p:sp>
      <p:sp>
        <p:nvSpPr>
          <p:cNvPr id="7" name="Shape 262">
            <a:extLst>
              <a:ext uri="{FF2B5EF4-FFF2-40B4-BE49-F238E27FC236}">
                <a16:creationId xmlns:a16="http://schemas.microsoft.com/office/drawing/2014/main" id="{B10539A2-29DF-D953-25AA-75C3A5B3C3B2}"/>
              </a:ext>
            </a:extLst>
          </p:cNvPr>
          <p:cNvSpPr/>
          <p:nvPr/>
        </p:nvSpPr>
        <p:spPr>
          <a:xfrm>
            <a:off x="4658224" y="2662839"/>
            <a:ext cx="4278646" cy="3278011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id="9" name="Shape 248">
            <a:extLst>
              <a:ext uri="{FF2B5EF4-FFF2-40B4-BE49-F238E27FC236}">
                <a16:creationId xmlns:a16="http://schemas.microsoft.com/office/drawing/2014/main" id="{FDEF2D00-9E0F-3060-3447-C8871100C722}"/>
              </a:ext>
            </a:extLst>
          </p:cNvPr>
          <p:cNvSpPr/>
          <p:nvPr/>
        </p:nvSpPr>
        <p:spPr>
          <a:xfrm>
            <a:off x="24815" y="2662839"/>
            <a:ext cx="4608276" cy="350662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297181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 err="1"/>
              <a:t>Svantaggi</a:t>
            </a:r>
            <a:endParaRPr lang="en-US" dirty="0"/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554874"/>
            <a:ext cx="8844702" cy="64630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</a:pPr>
            <a:r>
              <a:rPr lang="en" sz="3000" dirty="0">
                <a:solidFill>
                  <a:srgbClr val="252525"/>
                </a:solidFill>
              </a:rPr>
              <a:t>1.) </a:t>
            </a:r>
            <a:r>
              <a:rPr lang="en-GB" sz="3000" dirty="0" err="1">
                <a:solidFill>
                  <a:srgbClr val="252525"/>
                </a:solidFill>
              </a:rPr>
              <a:t>Distrazione</a:t>
            </a:r>
            <a:endParaRPr lang="en" sz="3000" dirty="0">
              <a:solidFill>
                <a:srgbClr val="252525"/>
              </a:solidFill>
            </a:endParaRPr>
          </a:p>
        </p:txBody>
      </p:sp>
      <p:sp>
        <p:nvSpPr>
          <p:cNvPr id="10" name="Shape 269">
            <a:extLst>
              <a:ext uri="{FF2B5EF4-FFF2-40B4-BE49-F238E27FC236}">
                <a16:creationId xmlns:a16="http://schemas.microsoft.com/office/drawing/2014/main" id="{B1F6E3E9-17E6-4B81-6FE4-5C819DBB1410}"/>
              </a:ext>
            </a:extLst>
          </p:cNvPr>
          <p:cNvSpPr/>
          <p:nvPr/>
        </p:nvSpPr>
        <p:spPr>
          <a:xfrm>
            <a:off x="1121173" y="2322175"/>
            <a:ext cx="6812107" cy="418318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871867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 err="1"/>
              <a:t>Svantaggi</a:t>
            </a:r>
            <a:endParaRPr lang="en-US" dirty="0"/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554874"/>
            <a:ext cx="8844702" cy="64630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</a:pPr>
            <a:r>
              <a:rPr lang="en" sz="3000" dirty="0">
                <a:solidFill>
                  <a:srgbClr val="252525"/>
                </a:solidFill>
              </a:rPr>
              <a:t>2.) </a:t>
            </a:r>
            <a:r>
              <a:rPr lang="en-GB" sz="3000" dirty="0" err="1">
                <a:solidFill>
                  <a:srgbClr val="252525"/>
                </a:solidFill>
              </a:rPr>
              <a:t>Ciberbullismo</a:t>
            </a:r>
            <a:endParaRPr lang="en" sz="3000" dirty="0">
              <a:solidFill>
                <a:srgbClr val="252525"/>
              </a:solidFill>
            </a:endParaRPr>
          </a:p>
        </p:txBody>
      </p:sp>
      <p:sp>
        <p:nvSpPr>
          <p:cNvPr id="5" name="Shape 276">
            <a:extLst>
              <a:ext uri="{FF2B5EF4-FFF2-40B4-BE49-F238E27FC236}">
                <a16:creationId xmlns:a16="http://schemas.microsoft.com/office/drawing/2014/main" id="{65911F7F-7A64-01B0-215C-729C12D6A9BA}"/>
              </a:ext>
            </a:extLst>
          </p:cNvPr>
          <p:cNvSpPr/>
          <p:nvPr/>
        </p:nvSpPr>
        <p:spPr>
          <a:xfrm>
            <a:off x="1073740" y="2290362"/>
            <a:ext cx="6745810" cy="4061778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009661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 err="1"/>
              <a:t>Svantaggi</a:t>
            </a:r>
            <a:endParaRPr lang="en-US" dirty="0"/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554874"/>
            <a:ext cx="8844702" cy="64630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</a:pPr>
            <a:r>
              <a:rPr lang="en" sz="3000" dirty="0">
                <a:solidFill>
                  <a:srgbClr val="252525"/>
                </a:solidFill>
              </a:rPr>
              <a:t>3.) </a:t>
            </a:r>
            <a:r>
              <a:rPr lang="en-GB" sz="3000" dirty="0" err="1">
                <a:solidFill>
                  <a:srgbClr val="252525"/>
                </a:solidFill>
              </a:rPr>
              <a:t>Comunicazione</a:t>
            </a:r>
            <a:r>
              <a:rPr lang="en-GB" sz="3000" dirty="0">
                <a:solidFill>
                  <a:srgbClr val="252525"/>
                </a:solidFill>
              </a:rPr>
              <a:t> </a:t>
            </a:r>
            <a:r>
              <a:rPr lang="en-GB" sz="3000" dirty="0" err="1">
                <a:solidFill>
                  <a:srgbClr val="252525"/>
                </a:solidFill>
              </a:rPr>
              <a:t>faccia</a:t>
            </a:r>
            <a:r>
              <a:rPr lang="en-GB" sz="3000" dirty="0">
                <a:solidFill>
                  <a:srgbClr val="252525"/>
                </a:solidFill>
              </a:rPr>
              <a:t> a </a:t>
            </a:r>
            <a:r>
              <a:rPr lang="en-GB" sz="3000" dirty="0" err="1">
                <a:solidFill>
                  <a:srgbClr val="252525"/>
                </a:solidFill>
              </a:rPr>
              <a:t>faccia</a:t>
            </a:r>
            <a:r>
              <a:rPr lang="en-GB" sz="3000" dirty="0">
                <a:solidFill>
                  <a:srgbClr val="252525"/>
                </a:solidFill>
              </a:rPr>
              <a:t> </a:t>
            </a:r>
            <a:r>
              <a:rPr lang="en-GB" sz="3000" dirty="0" err="1">
                <a:solidFill>
                  <a:srgbClr val="252525"/>
                </a:solidFill>
              </a:rPr>
              <a:t>limitata</a:t>
            </a:r>
            <a:endParaRPr lang="en" sz="3000" dirty="0">
              <a:solidFill>
                <a:srgbClr val="252525"/>
              </a:solidFill>
            </a:endParaRPr>
          </a:p>
        </p:txBody>
      </p:sp>
      <p:sp>
        <p:nvSpPr>
          <p:cNvPr id="6" name="Shape 283">
            <a:extLst>
              <a:ext uri="{FF2B5EF4-FFF2-40B4-BE49-F238E27FC236}">
                <a16:creationId xmlns:a16="http://schemas.microsoft.com/office/drawing/2014/main" id="{85D1D2E8-C6A3-14BC-3592-9509A0A87D27}"/>
              </a:ext>
            </a:extLst>
          </p:cNvPr>
          <p:cNvSpPr/>
          <p:nvPr/>
        </p:nvSpPr>
        <p:spPr>
          <a:xfrm>
            <a:off x="1012445" y="2275487"/>
            <a:ext cx="6904251" cy="414762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848242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 err="1"/>
              <a:t>Svantaggi</a:t>
            </a:r>
            <a:endParaRPr lang="en-US" dirty="0"/>
          </a:p>
        </p:txBody>
      </p:sp>
      <p:sp>
        <p:nvSpPr>
          <p:cNvPr id="4" name="Shape 197">
            <a:extLst>
              <a:ext uri="{FF2B5EF4-FFF2-40B4-BE49-F238E27FC236}">
                <a16:creationId xmlns:a16="http://schemas.microsoft.com/office/drawing/2014/main" id="{023BAD8E-AFFD-4F7D-D0E2-E03C023208B7}"/>
              </a:ext>
            </a:extLst>
          </p:cNvPr>
          <p:cNvSpPr txBox="1">
            <a:spLocks/>
          </p:cNvSpPr>
          <p:nvPr/>
        </p:nvSpPr>
        <p:spPr>
          <a:xfrm>
            <a:off x="107504" y="1554874"/>
            <a:ext cx="8844702" cy="64630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buSzPct val="36666"/>
            </a:pPr>
            <a:r>
              <a:rPr lang="en" sz="3000" dirty="0">
                <a:solidFill>
                  <a:srgbClr val="252525"/>
                </a:solidFill>
              </a:rPr>
              <a:t>4.) </a:t>
            </a:r>
            <a:r>
              <a:rPr lang="en-GB" sz="3000" dirty="0" err="1">
                <a:solidFill>
                  <a:srgbClr val="252525"/>
                </a:solidFill>
              </a:rPr>
              <a:t>Continui</a:t>
            </a:r>
            <a:r>
              <a:rPr lang="en-GB" sz="3000" dirty="0">
                <a:solidFill>
                  <a:srgbClr val="252525"/>
                </a:solidFill>
              </a:rPr>
              <a:t> </a:t>
            </a:r>
            <a:r>
              <a:rPr lang="en-GB" sz="3000" dirty="0" err="1">
                <a:solidFill>
                  <a:srgbClr val="252525"/>
                </a:solidFill>
              </a:rPr>
              <a:t>cambiamentei</a:t>
            </a:r>
            <a:r>
              <a:rPr lang="en-GB" sz="3000" dirty="0">
                <a:solidFill>
                  <a:srgbClr val="252525"/>
                </a:solidFill>
              </a:rPr>
              <a:t> </a:t>
            </a:r>
            <a:r>
              <a:rPr lang="en-GB" sz="3000" dirty="0" err="1">
                <a:solidFill>
                  <a:srgbClr val="252525"/>
                </a:solidFill>
              </a:rPr>
              <a:t>nei</a:t>
            </a:r>
            <a:r>
              <a:rPr lang="en-GB" sz="3000" dirty="0">
                <a:solidFill>
                  <a:srgbClr val="252525"/>
                </a:solidFill>
              </a:rPr>
              <a:t> social media</a:t>
            </a:r>
            <a:endParaRPr lang="en" sz="3000" dirty="0">
              <a:solidFill>
                <a:srgbClr val="252525"/>
              </a:solidFill>
            </a:endParaRPr>
          </a:p>
        </p:txBody>
      </p:sp>
      <p:sp>
        <p:nvSpPr>
          <p:cNvPr id="5" name="Shape 290">
            <a:extLst>
              <a:ext uri="{FF2B5EF4-FFF2-40B4-BE49-F238E27FC236}">
                <a16:creationId xmlns:a16="http://schemas.microsoft.com/office/drawing/2014/main" id="{0E25CFC1-74FA-E77B-AF3A-BFB717491BE1}"/>
              </a:ext>
            </a:extLst>
          </p:cNvPr>
          <p:cNvSpPr/>
          <p:nvPr/>
        </p:nvSpPr>
        <p:spPr>
          <a:xfrm>
            <a:off x="2814637" y="2258638"/>
            <a:ext cx="3514725" cy="428625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9294850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2314</TotalTime>
  <Words>108</Words>
  <Application>Microsoft Macintosh PowerPoint</Application>
  <PresentationFormat>Presentazione su schermo (4:3)</PresentationFormat>
  <Paragraphs>27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Arial</vt:lpstr>
      <vt:lpstr>Arial </vt:lpstr>
      <vt:lpstr>Arial Black</vt:lpstr>
      <vt:lpstr>Calibri</vt:lpstr>
      <vt:lpstr>Verdana</vt:lpstr>
      <vt:lpstr>Základné</vt:lpstr>
      <vt:lpstr>Vantaggi e svantaggi dell’uso dei social network</vt:lpstr>
      <vt:lpstr>Vantaggi</vt:lpstr>
      <vt:lpstr>vantaggi</vt:lpstr>
      <vt:lpstr>Vantaggi</vt:lpstr>
      <vt:lpstr>Vantaggi</vt:lpstr>
      <vt:lpstr>Svantaggi</vt:lpstr>
      <vt:lpstr>Svantaggi</vt:lpstr>
      <vt:lpstr>Svantaggi</vt:lpstr>
      <vt:lpstr>Svantaggi</vt:lpstr>
      <vt:lpstr>Svantaggi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Dario La Guardia</cp:lastModifiedBy>
  <cp:revision>194</cp:revision>
  <cp:lastPrinted>2019-02-12T08:21:40Z</cp:lastPrinted>
  <dcterms:created xsi:type="dcterms:W3CDTF">2019-02-10T21:49:04Z</dcterms:created>
  <dcterms:modified xsi:type="dcterms:W3CDTF">2022-05-11T09:19:36Z</dcterms:modified>
</cp:coreProperties>
</file>