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7" autoAdjust="0"/>
    <p:restoredTop sz="73790" autoAdjust="0"/>
  </p:normalViewPr>
  <p:slideViewPr>
    <p:cSldViewPr>
      <p:cViewPr varScale="1">
        <p:scale>
          <a:sx n="124" d="100"/>
          <a:sy n="124" d="100"/>
        </p:scale>
        <p:origin x="1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Overview sui Social Media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EF8E7B"/>
                </a:solidFill>
              </a:rPr>
              <a:t>Utilizzare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i</a:t>
            </a:r>
            <a:r>
              <a:rPr lang="en-US" dirty="0">
                <a:solidFill>
                  <a:srgbClr val="EF8E7B"/>
                </a:solidFill>
              </a:rPr>
              <a:t> social network per </a:t>
            </a:r>
            <a:r>
              <a:rPr lang="en-US" dirty="0" err="1">
                <a:solidFill>
                  <a:srgbClr val="EF8E7B"/>
                </a:solidFill>
              </a:rPr>
              <a:t>l’educazione</a:t>
            </a:r>
            <a:r>
              <a:rPr lang="en-US" dirty="0">
                <a:solidFill>
                  <a:srgbClr val="EF8E7B"/>
                </a:solidFill>
              </a:rPr>
              <a:t> a </a:t>
            </a:r>
            <a:r>
              <a:rPr lang="en-US" dirty="0" err="1">
                <a:solidFill>
                  <a:srgbClr val="EF8E7B"/>
                </a:solidFill>
              </a:rPr>
              <a:t>scuola</a:t>
            </a:r>
            <a:endParaRPr lang="en-US" dirty="0">
              <a:solidFill>
                <a:srgbClr val="EF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>
            <a:noAutofit/>
          </a:bodyPr>
          <a:lstStyle/>
          <a:p>
            <a:r>
              <a:rPr lang="en-US" sz="2800" dirty="0"/>
              <a:t>Pro e </a:t>
            </a:r>
            <a:r>
              <a:rPr lang="en-US" sz="2800" dirty="0" err="1"/>
              <a:t>contro</a:t>
            </a:r>
            <a:r>
              <a:rPr lang="en-US" sz="2800" dirty="0"/>
              <a:t> </a:t>
            </a:r>
            <a:r>
              <a:rPr lang="en-US" sz="2800" dirty="0" err="1"/>
              <a:t>dell’utilizzo</a:t>
            </a:r>
            <a:r>
              <a:rPr lang="en-US" sz="2800" dirty="0"/>
              <a:t> </a:t>
            </a:r>
            <a:r>
              <a:rPr lang="en-US" sz="2800" dirty="0" err="1"/>
              <a:t>dei</a:t>
            </a:r>
            <a:r>
              <a:rPr lang="en-US" sz="2800" dirty="0"/>
              <a:t> social media</a:t>
            </a:r>
          </a:p>
        </p:txBody>
      </p:sp>
      <p:sp>
        <p:nvSpPr>
          <p:cNvPr id="5" name="Shape 408">
            <a:extLst>
              <a:ext uri="{FF2B5EF4-FFF2-40B4-BE49-F238E27FC236}">
                <a16:creationId xmlns:a16="http://schemas.microsoft.com/office/drawing/2014/main" id="{70C65999-E29E-BF7E-9513-B4E94CC784E6}"/>
              </a:ext>
            </a:extLst>
          </p:cNvPr>
          <p:cNvSpPr/>
          <p:nvPr/>
        </p:nvSpPr>
        <p:spPr>
          <a:xfrm>
            <a:off x="539552" y="1556792"/>
            <a:ext cx="7182306" cy="479046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7245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Che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social media?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31380" y="1484784"/>
            <a:ext cx="8784976" cy="4715107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i="1" dirty="0">
                <a:solidFill>
                  <a:srgbClr val="000000"/>
                </a:solidFill>
              </a:rPr>
              <a:t>1. media progettati per essere utilizzati attraverso l'interazione sociale</a:t>
            </a:r>
          </a:p>
          <a:p>
            <a:r>
              <a:rPr lang="it-IT" sz="2800" i="1" dirty="0">
                <a:solidFill>
                  <a:srgbClr val="000000"/>
                </a:solidFill>
              </a:rPr>
              <a:t>2. supporta il bisogno umano di interazione sociale, utilizzando tecnologie basate su Internet</a:t>
            </a:r>
          </a:p>
          <a:p>
            <a:r>
              <a:rPr lang="it-IT" sz="2800" i="1" dirty="0">
                <a:solidFill>
                  <a:srgbClr val="000000"/>
                </a:solidFill>
              </a:rPr>
              <a:t>3. trasforma i monologhi dei media trasmessi (uno a molti) in dialoghi dei media sociali (molti a molti)</a:t>
            </a:r>
          </a:p>
          <a:p>
            <a:r>
              <a:rPr lang="it-IT" sz="2800" i="1" dirty="0">
                <a:solidFill>
                  <a:srgbClr val="000000"/>
                </a:solidFill>
              </a:rPr>
              <a:t>4. supporta la democratizzazione della conoscenza e dell'informazione</a:t>
            </a:r>
          </a:p>
          <a:p>
            <a:r>
              <a:rPr lang="it-IT" sz="2800" i="1" dirty="0">
                <a:solidFill>
                  <a:srgbClr val="000000"/>
                </a:solidFill>
              </a:rPr>
              <a:t>5. contenuto generato dall'utente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Social Media e’...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772816"/>
            <a:ext cx="8784976" cy="380101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i="1" dirty="0">
                <a:solidFill>
                  <a:srgbClr val="000000"/>
                </a:solidFill>
              </a:rPr>
              <a:t>-</a:t>
            </a:r>
            <a:r>
              <a:rPr lang="en-GB" sz="3000" i="1" dirty="0" err="1">
                <a:solidFill>
                  <a:srgbClr val="000000"/>
                </a:solidFill>
              </a:rPr>
              <a:t>Offre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numerosi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modi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comunicare</a:t>
            </a:r>
            <a:endParaRPr lang="en-GB" sz="3000" i="1" dirty="0">
              <a:solidFill>
                <a:srgbClr val="000000"/>
              </a:solidFill>
            </a:endParaRPr>
          </a:p>
          <a:p>
            <a:r>
              <a:rPr lang="en-GB" sz="3000" i="1" dirty="0">
                <a:solidFill>
                  <a:srgbClr val="000000"/>
                </a:solidFill>
              </a:rPr>
              <a:t>-</a:t>
            </a:r>
            <a:r>
              <a:rPr lang="en-GB" sz="3000" i="1" dirty="0" err="1">
                <a:solidFill>
                  <a:srgbClr val="000000"/>
                </a:solidFill>
              </a:rPr>
              <a:t>Offre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vantaggi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didattici</a:t>
            </a:r>
            <a:endParaRPr lang="en-GB" sz="3000" i="1" dirty="0">
              <a:solidFill>
                <a:srgbClr val="000000"/>
              </a:solidFill>
            </a:endParaRPr>
          </a:p>
          <a:p>
            <a:r>
              <a:rPr lang="en-GB" sz="3000" i="1" dirty="0">
                <a:solidFill>
                  <a:srgbClr val="000000"/>
                </a:solidFill>
              </a:rPr>
              <a:t>-</a:t>
            </a:r>
            <a:r>
              <a:rPr lang="en-GB" sz="3000" i="1" dirty="0" err="1">
                <a:solidFill>
                  <a:srgbClr val="000000"/>
                </a:solidFill>
              </a:rPr>
              <a:t>Permette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creare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reti</a:t>
            </a:r>
            <a:endParaRPr lang="en-GB" sz="3000" i="1" dirty="0">
              <a:solidFill>
                <a:srgbClr val="000000"/>
              </a:solidFill>
            </a:endParaRPr>
          </a:p>
          <a:p>
            <a:r>
              <a:rPr lang="en-GB" sz="3000" i="1" dirty="0">
                <a:solidFill>
                  <a:srgbClr val="000000"/>
                </a:solidFill>
              </a:rPr>
              <a:t>-</a:t>
            </a:r>
            <a:r>
              <a:rPr lang="en-GB" sz="3000" i="1" dirty="0" err="1">
                <a:solidFill>
                  <a:srgbClr val="000000"/>
                </a:solidFill>
              </a:rPr>
              <a:t>Permette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creare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gruppi</a:t>
            </a:r>
            <a:endParaRPr lang="en-GB" sz="3000" i="1" dirty="0">
              <a:solidFill>
                <a:srgbClr val="000000"/>
              </a:solidFill>
            </a:endParaRPr>
          </a:p>
          <a:p>
            <a:r>
              <a:rPr lang="en-GB" sz="3000" i="1" dirty="0">
                <a:solidFill>
                  <a:srgbClr val="000000"/>
                </a:solidFill>
              </a:rPr>
              <a:t>-</a:t>
            </a:r>
            <a:r>
              <a:rPr lang="en-GB" sz="3000" i="1" dirty="0" err="1">
                <a:solidFill>
                  <a:srgbClr val="000000"/>
                </a:solidFill>
              </a:rPr>
              <a:t>Permette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utilizzare</a:t>
            </a:r>
            <a:r>
              <a:rPr lang="en-GB" sz="3000" i="1" dirty="0">
                <a:solidFill>
                  <a:srgbClr val="000000"/>
                </a:solidFill>
              </a:rPr>
              <a:t> le </a:t>
            </a:r>
            <a:r>
              <a:rPr lang="en-GB" sz="3000" i="1" dirty="0" err="1">
                <a:solidFill>
                  <a:srgbClr val="000000"/>
                </a:solidFill>
              </a:rPr>
              <a:t>funzioni</a:t>
            </a:r>
            <a:r>
              <a:rPr lang="en-GB" sz="3000" i="1" dirty="0">
                <a:solidFill>
                  <a:srgbClr val="000000"/>
                </a:solidFill>
              </a:rPr>
              <a:t> di chat</a:t>
            </a:r>
          </a:p>
          <a:p>
            <a:r>
              <a:rPr lang="en-GB" sz="3000" i="1" dirty="0">
                <a:solidFill>
                  <a:srgbClr val="000000"/>
                </a:solidFill>
              </a:rPr>
              <a:t>-CREA CONVERSAZIONI!!!!</a:t>
            </a: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/>
              <a:t>Social Media Timeline</a:t>
            </a:r>
          </a:p>
        </p:txBody>
      </p:sp>
      <p:sp>
        <p:nvSpPr>
          <p:cNvPr id="4" name="Shape 192">
            <a:extLst>
              <a:ext uri="{FF2B5EF4-FFF2-40B4-BE49-F238E27FC236}">
                <a16:creationId xmlns:a16="http://schemas.microsoft.com/office/drawing/2014/main" id="{F4E38DAA-CE46-C34E-CB05-47898F0BED7B}"/>
              </a:ext>
            </a:extLst>
          </p:cNvPr>
          <p:cNvSpPr/>
          <p:nvPr/>
        </p:nvSpPr>
        <p:spPr>
          <a:xfrm>
            <a:off x="0" y="1392860"/>
            <a:ext cx="8892480" cy="5424629"/>
          </a:xfrm>
          <a:prstGeom prst="rect">
            <a:avLst/>
          </a:prstGeom>
          <a:blipFill>
            <a:blip r:embed="rId2"/>
            <a:stretch>
              <a:fillRect l="-2778" t="-13639" r="-2608" b="-10510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4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Social Media ATTUALI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84ED13-2964-EC1F-5C1A-C39DAB993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8" y="2139792"/>
            <a:ext cx="3032006" cy="12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41864A1-8B6A-592B-B6BB-04D61151B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96" y="184482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witter Logo PNG, Free Transparent Twitter Icon - Free Transparent PNG Logos">
            <a:extLst>
              <a:ext uri="{FF2B5EF4-FFF2-40B4-BE49-F238E27FC236}">
                <a16:creationId xmlns:a16="http://schemas.microsoft.com/office/drawing/2014/main" id="{5EC7ACA0-0A03-C605-E367-3F4B789A6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8" y="3795976"/>
            <a:ext cx="2097990" cy="20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nstagram Logo transparent PNG - StickPNG">
            <a:extLst>
              <a:ext uri="{FF2B5EF4-FFF2-40B4-BE49-F238E27FC236}">
                <a16:creationId xmlns:a16="http://schemas.microsoft.com/office/drawing/2014/main" id="{66F15310-7410-5C42-0A93-157D26E44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71" y="1684404"/>
            <a:ext cx="2697104" cy="269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E6A23B-5B24-F21C-C79E-C47719FA7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456" y="4400522"/>
            <a:ext cx="1695564" cy="1695564"/>
          </a:xfrm>
          <a:prstGeom prst="rect">
            <a:avLst/>
          </a:prstGeom>
        </p:spPr>
      </p:pic>
      <p:pic>
        <p:nvPicPr>
          <p:cNvPr id="10" name="Picture 38">
            <a:extLst>
              <a:ext uri="{FF2B5EF4-FFF2-40B4-BE49-F238E27FC236}">
                <a16:creationId xmlns:a16="http://schemas.microsoft.com/office/drawing/2014/main" id="{AF81A96B-7E51-3718-8BFD-D74C9E49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38" y="4616523"/>
            <a:ext cx="1695565" cy="16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4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Use social media in </a:t>
            </a:r>
            <a:r>
              <a:rPr lang="en-US" dirty="0" err="1"/>
              <a:t>ambito</a:t>
            </a:r>
            <a:r>
              <a:rPr lang="en-US" dirty="0"/>
              <a:t> </a:t>
            </a:r>
            <a:r>
              <a:rPr lang="en-US" dirty="0" err="1"/>
              <a:t>educativo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772816"/>
            <a:ext cx="8784976" cy="4893617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i="1" dirty="0" err="1">
                <a:solidFill>
                  <a:srgbClr val="000000"/>
                </a:solidFill>
              </a:rPr>
              <a:t>Perché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usare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social media </a:t>
            </a:r>
            <a:r>
              <a:rPr lang="en-GB" sz="3000" i="1" dirty="0" err="1">
                <a:solidFill>
                  <a:srgbClr val="000000"/>
                </a:solidFill>
              </a:rPr>
              <a:t>nell'educazione</a:t>
            </a:r>
            <a:endParaRPr lang="en-GB" sz="3000" i="1" dirty="0">
              <a:solidFill>
                <a:srgbClr val="000000"/>
              </a:solidFill>
            </a:endParaRPr>
          </a:p>
          <a:p>
            <a:r>
              <a:rPr lang="en-GB" sz="3000" i="1" dirty="0" err="1">
                <a:solidFill>
                  <a:srgbClr val="000000"/>
                </a:solidFill>
              </a:rPr>
              <a:t>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studenti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passano</a:t>
            </a:r>
            <a:r>
              <a:rPr lang="en-GB" sz="3000" i="1" dirty="0">
                <a:solidFill>
                  <a:srgbClr val="000000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i="1" dirty="0">
                <a:solidFill>
                  <a:srgbClr val="000000"/>
                </a:solidFill>
              </a:rPr>
              <a:t> 5 ore/</a:t>
            </a:r>
            <a:r>
              <a:rPr lang="en-GB" sz="3000" i="1" dirty="0" err="1">
                <a:solidFill>
                  <a:srgbClr val="000000"/>
                </a:solidFill>
              </a:rPr>
              <a:t>settimana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su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>
                <a:solidFill>
                  <a:srgbClr val="FF0000"/>
                </a:solidFill>
              </a:rPr>
              <a:t>YouTube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i="1" dirty="0">
                <a:solidFill>
                  <a:srgbClr val="000000"/>
                </a:solidFill>
              </a:rPr>
              <a:t>31 ore/</a:t>
            </a:r>
            <a:r>
              <a:rPr lang="en-GB" sz="3000" i="1" dirty="0" err="1">
                <a:solidFill>
                  <a:srgbClr val="000000"/>
                </a:solidFill>
              </a:rPr>
              <a:t>settimana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su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>
                <a:solidFill>
                  <a:srgbClr val="92D050"/>
                </a:solidFill>
              </a:rPr>
              <a:t>Internet</a:t>
            </a:r>
          </a:p>
          <a:p>
            <a:endParaRPr lang="en-GB" sz="3000" i="1" dirty="0">
              <a:solidFill>
                <a:srgbClr val="000000"/>
              </a:solidFill>
            </a:endParaRPr>
          </a:p>
          <a:p>
            <a:r>
              <a:rPr lang="en-GB" sz="3000" i="1" dirty="0">
                <a:solidFill>
                  <a:srgbClr val="000000"/>
                </a:solidFill>
              </a:rPr>
              <a:t>Come </a:t>
            </a:r>
            <a:r>
              <a:rPr lang="en-GB" sz="3000" i="1" dirty="0" err="1">
                <a:solidFill>
                  <a:srgbClr val="000000"/>
                </a:solidFill>
              </a:rPr>
              <a:t>usare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social media </a:t>
            </a:r>
            <a:r>
              <a:rPr lang="en-GB" sz="3000" i="1" dirty="0" err="1">
                <a:solidFill>
                  <a:srgbClr val="000000"/>
                </a:solidFill>
              </a:rPr>
              <a:t>nell'educazione</a:t>
            </a:r>
            <a:endParaRPr lang="en-GB" sz="3000" i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i="1" dirty="0" err="1">
                <a:solidFill>
                  <a:srgbClr val="000000"/>
                </a:solidFill>
              </a:rPr>
              <a:t>È</a:t>
            </a:r>
            <a:r>
              <a:rPr lang="en-GB" sz="3000" i="1" dirty="0">
                <a:solidFill>
                  <a:srgbClr val="000000"/>
                </a:solidFill>
              </a:rPr>
              <a:t> il </a:t>
            </a:r>
            <a:r>
              <a:rPr lang="en-GB" sz="3000" i="1" dirty="0" err="1">
                <a:solidFill>
                  <a:srgbClr val="000000"/>
                </a:solidFill>
              </a:rPr>
              <a:t>vero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insegnante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porta la </a:t>
            </a:r>
            <a:r>
              <a:rPr lang="en-GB" sz="3000" i="1" dirty="0" err="1">
                <a:solidFill>
                  <a:srgbClr val="000000"/>
                </a:solidFill>
              </a:rPr>
              <a:t>tecnologia</a:t>
            </a:r>
            <a:r>
              <a:rPr lang="en-GB" sz="3000" i="1" dirty="0">
                <a:solidFill>
                  <a:srgbClr val="000000"/>
                </a:solidFill>
              </a:rPr>
              <a:t> in </a:t>
            </a:r>
            <a:r>
              <a:rPr lang="en-GB" sz="3000" i="1" dirty="0" err="1">
                <a:solidFill>
                  <a:srgbClr val="000000"/>
                </a:solidFill>
              </a:rPr>
              <a:t>classe</a:t>
            </a:r>
            <a:endParaRPr lang="en" sz="3000" dirty="0"/>
          </a:p>
        </p:txBody>
      </p:sp>
    </p:spTree>
    <p:extLst>
      <p:ext uri="{BB962C8B-B14F-4D97-AF65-F5344CB8AC3E}">
        <p14:creationId xmlns:p14="http://schemas.microsoft.com/office/powerpoint/2010/main" val="283860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>
            <a:normAutofit/>
          </a:bodyPr>
          <a:lstStyle/>
          <a:p>
            <a:r>
              <a:rPr lang="en-US" dirty="0" err="1"/>
              <a:t>Resistenza</a:t>
            </a:r>
            <a:r>
              <a:rPr lang="en-US" dirty="0"/>
              <a:t> </a:t>
            </a:r>
            <a:r>
              <a:rPr lang="en-US" dirty="0" err="1"/>
              <a:t>all’uso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social media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772816"/>
            <a:ext cx="8784976" cy="380101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Mancanza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conoscenze</a:t>
            </a:r>
            <a:endParaRPr lang="en-GB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Modulo di </a:t>
            </a:r>
            <a:r>
              <a:rPr lang="en-GB" sz="3000" i="1" dirty="0" err="1">
                <a:solidFill>
                  <a:srgbClr val="000000"/>
                </a:solidFill>
              </a:rPr>
              <a:t>autorizzazione</a:t>
            </a:r>
            <a:r>
              <a:rPr lang="en-GB" sz="3000" i="1" dirty="0">
                <a:solidFill>
                  <a:srgbClr val="000000"/>
                </a:solidFill>
              </a:rPr>
              <a:t> (</a:t>
            </a:r>
            <a:r>
              <a:rPr lang="en-GB" sz="3000" i="1" dirty="0" err="1">
                <a:solidFill>
                  <a:srgbClr val="000000"/>
                </a:solidFill>
              </a:rPr>
              <a:t>lavoro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cartaceo</a:t>
            </a:r>
            <a:r>
              <a:rPr lang="en-GB" sz="3000" i="1" dirty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Paura</a:t>
            </a:r>
            <a:r>
              <a:rPr lang="en-GB" sz="3000" i="1" dirty="0">
                <a:solidFill>
                  <a:srgbClr val="000000"/>
                </a:solidFill>
              </a:rPr>
              <a:t> di un </a:t>
            </a:r>
            <a:r>
              <a:rPr lang="en-GB" sz="3000" i="1" dirty="0" err="1">
                <a:solidFill>
                  <a:srgbClr val="000000"/>
                </a:solidFill>
              </a:rPr>
              <a:t>uso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improprio</a:t>
            </a:r>
            <a:endParaRPr lang="en-GB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Non </a:t>
            </a:r>
            <a:r>
              <a:rPr lang="en-GB" sz="3000" i="1" dirty="0" err="1">
                <a:solidFill>
                  <a:srgbClr val="000000"/>
                </a:solidFill>
              </a:rPr>
              <a:t>c'è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abbastanza</a:t>
            </a:r>
            <a:r>
              <a:rPr lang="en-GB" sz="3000" i="1" dirty="0">
                <a:solidFill>
                  <a:srgbClr val="000000"/>
                </a:solidFill>
              </a:rPr>
              <a:t> tempo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 err="1">
                <a:solidFill>
                  <a:srgbClr val="000000"/>
                </a:solidFill>
              </a:rPr>
              <a:t>Preoccupazione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dei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genitori</a:t>
            </a:r>
            <a:endParaRPr lang="en-GB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Non </a:t>
            </a:r>
            <a:r>
              <a:rPr lang="en-GB" sz="3000" i="1" dirty="0" err="1">
                <a:solidFill>
                  <a:srgbClr val="000000"/>
                </a:solidFill>
              </a:rPr>
              <a:t>si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vuole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provare</a:t>
            </a:r>
            <a:r>
              <a:rPr lang="en-GB" sz="3000" i="1" dirty="0">
                <a:solidFill>
                  <a:srgbClr val="000000"/>
                </a:solidFill>
              </a:rPr>
              <a:t> o </a:t>
            </a:r>
            <a:r>
              <a:rPr lang="en-GB" sz="3000" i="1" dirty="0" err="1">
                <a:solidFill>
                  <a:srgbClr val="000000"/>
                </a:solidFill>
              </a:rPr>
              <a:t>cambiare</a:t>
            </a:r>
            <a:endParaRPr lang="en-GB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4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>
            <a:normAutofit/>
          </a:bodyPr>
          <a:lstStyle/>
          <a:p>
            <a:r>
              <a:rPr lang="en-US" dirty="0" err="1"/>
              <a:t>Benefici</a:t>
            </a:r>
            <a:r>
              <a:rPr lang="en-US" dirty="0"/>
              <a:t> </a:t>
            </a:r>
            <a:r>
              <a:rPr lang="en-US" dirty="0" err="1"/>
              <a:t>dell’utilizzo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social media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772816"/>
            <a:ext cx="8784976" cy="4481196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Opportunità per gli educatori di rimanere in contatto con i loro studenti e ex alunni</a:t>
            </a:r>
          </a:p>
          <a:p>
            <a:endParaRPr lang="it-IT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 LinkedIn: Per gli studenti - Chi sta facendo cosa, dove e come?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Facebook: Profilo individuale per gli studenti che condividono cosa stanno facendo, dove e come?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Twitter/Facebook : Aggiornamenti. Strumenti per la carriera; stage, datori di lavoro, networking, condivisione</a:t>
            </a:r>
            <a:endParaRPr lang="en-GB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0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6759"/>
            <a:ext cx="5760640" cy="101051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Coinvolgimento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studenti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290276"/>
            <a:ext cx="8784976" cy="181277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/>
              <a:t>Gli</a:t>
            </a:r>
            <a:r>
              <a:rPr lang="en-GB" sz="2400" dirty="0"/>
              <a:t> </a:t>
            </a:r>
            <a:r>
              <a:rPr lang="en-GB" sz="2400" dirty="0" err="1"/>
              <a:t>studenti</a:t>
            </a:r>
            <a:r>
              <a:rPr lang="en-GB" sz="2400" dirty="0"/>
              <a:t> </a:t>
            </a:r>
            <a:r>
              <a:rPr lang="en-GB" sz="2400" dirty="0" err="1"/>
              <a:t>hanno</a:t>
            </a:r>
            <a:r>
              <a:rPr lang="en-GB" sz="2400" dirty="0"/>
              <a:t> </a:t>
            </a:r>
            <a:r>
              <a:rPr lang="en-GB" sz="2400" dirty="0" err="1"/>
              <a:t>problemi</a:t>
            </a:r>
            <a:r>
              <a:rPr lang="en-GB" sz="2400" dirty="0"/>
              <a:t> a </a:t>
            </a:r>
            <a:r>
              <a:rPr lang="en-GB" sz="2400" dirty="0" err="1"/>
              <a:t>concentrarsi</a:t>
            </a:r>
            <a:r>
              <a:rPr lang="en-GB" sz="2400" dirty="0"/>
              <a:t> in </a:t>
            </a:r>
            <a:r>
              <a:rPr lang="en-GB" sz="2400" dirty="0" err="1"/>
              <a:t>classe</a:t>
            </a:r>
            <a:r>
              <a:rPr lang="en-GB" sz="2400" dirty="0"/>
              <a:t>? </a:t>
            </a:r>
            <a:r>
              <a:rPr lang="en-GB" sz="2400" dirty="0" err="1"/>
              <a:t>Probabilmente</a:t>
            </a:r>
            <a:r>
              <a:rPr lang="en-GB" sz="2400" dirty="0"/>
              <a:t> </a:t>
            </a:r>
            <a:r>
              <a:rPr lang="en-GB" sz="2400" dirty="0" err="1"/>
              <a:t>è</a:t>
            </a:r>
            <a:r>
              <a:rPr lang="en-GB" sz="2400" dirty="0"/>
              <a:t> </a:t>
            </a:r>
            <a:r>
              <a:rPr lang="en-GB" sz="2400" dirty="0" err="1"/>
              <a:t>perché</a:t>
            </a:r>
            <a:r>
              <a:rPr lang="en-GB" sz="2400" dirty="0"/>
              <a:t> il </a:t>
            </a:r>
            <a:r>
              <a:rPr lang="en-GB" sz="2400" dirty="0" err="1"/>
              <a:t>metodo</a:t>
            </a:r>
            <a:r>
              <a:rPr lang="en-GB" sz="2400" dirty="0"/>
              <a:t> di </a:t>
            </a:r>
            <a:r>
              <a:rPr lang="en-GB" sz="2400" dirty="0" err="1"/>
              <a:t>insegnamento</a:t>
            </a:r>
            <a:r>
              <a:rPr lang="en-GB" sz="2400" dirty="0"/>
              <a:t> </a:t>
            </a:r>
            <a:r>
              <a:rPr lang="en-GB" sz="2400" dirty="0" err="1"/>
              <a:t>è</a:t>
            </a:r>
            <a:r>
              <a:rPr lang="en-GB" sz="2400" dirty="0"/>
              <a:t> </a:t>
            </a:r>
            <a:r>
              <a:rPr lang="en-GB" sz="2400" dirty="0" err="1"/>
              <a:t>noioso</a:t>
            </a:r>
            <a:r>
              <a:rPr lang="en-GB" sz="2400" dirty="0"/>
              <a:t>. </a:t>
            </a:r>
          </a:p>
          <a:p>
            <a:r>
              <a:rPr lang="en-GB" sz="2400" dirty="0" err="1"/>
              <a:t>L'uso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social media </a:t>
            </a:r>
            <a:r>
              <a:rPr lang="en-GB" sz="2400" dirty="0" err="1"/>
              <a:t>può</a:t>
            </a:r>
            <a:r>
              <a:rPr lang="en-GB" sz="2400" dirty="0"/>
              <a:t> </a:t>
            </a:r>
            <a:r>
              <a:rPr lang="en-GB" sz="2400" dirty="0" err="1"/>
              <a:t>coinvolgere</a:t>
            </a:r>
            <a:r>
              <a:rPr lang="en-GB" sz="2400" dirty="0"/>
              <a:t> </a:t>
            </a:r>
            <a:r>
              <a:rPr lang="en-GB" sz="2400" dirty="0" err="1"/>
              <a:t>gli</a:t>
            </a:r>
            <a:r>
              <a:rPr lang="en-GB" sz="2400" dirty="0"/>
              <a:t> </a:t>
            </a:r>
            <a:r>
              <a:rPr lang="en-GB" sz="2400" dirty="0" err="1"/>
              <a:t>studenti</a:t>
            </a:r>
            <a:endParaRPr lang="en-GB" sz="2400" dirty="0"/>
          </a:p>
        </p:txBody>
      </p:sp>
      <p:sp>
        <p:nvSpPr>
          <p:cNvPr id="5" name="Shape 437">
            <a:extLst>
              <a:ext uri="{FF2B5EF4-FFF2-40B4-BE49-F238E27FC236}">
                <a16:creationId xmlns:a16="http://schemas.microsoft.com/office/drawing/2014/main" id="{8D5060CF-2CFD-0A37-A502-E831966C6E2C}"/>
              </a:ext>
            </a:extLst>
          </p:cNvPr>
          <p:cNvSpPr/>
          <p:nvPr/>
        </p:nvSpPr>
        <p:spPr>
          <a:xfrm>
            <a:off x="539552" y="3463943"/>
            <a:ext cx="2261748" cy="339405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6" name="Shape 438">
            <a:extLst>
              <a:ext uri="{FF2B5EF4-FFF2-40B4-BE49-F238E27FC236}">
                <a16:creationId xmlns:a16="http://schemas.microsoft.com/office/drawing/2014/main" id="{FEE49691-3808-BA8F-8BBA-39CF6737489E}"/>
              </a:ext>
            </a:extLst>
          </p:cNvPr>
          <p:cNvSpPr/>
          <p:nvPr/>
        </p:nvSpPr>
        <p:spPr>
          <a:xfrm>
            <a:off x="3342965" y="4467438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" name="Shape 439">
            <a:extLst>
              <a:ext uri="{FF2B5EF4-FFF2-40B4-BE49-F238E27FC236}">
                <a16:creationId xmlns:a16="http://schemas.microsoft.com/office/drawing/2014/main" id="{780F303F-BB75-A39F-C670-84503DD71936}"/>
              </a:ext>
            </a:extLst>
          </p:cNvPr>
          <p:cNvSpPr/>
          <p:nvPr/>
        </p:nvSpPr>
        <p:spPr>
          <a:xfrm>
            <a:off x="4648702" y="3825028"/>
            <a:ext cx="3552545" cy="26718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9BC415-1CAC-CADD-DB0A-A1A9707DC9D1}"/>
              </a:ext>
            </a:extLst>
          </p:cNvPr>
          <p:cNvSpPr txBox="1"/>
          <p:nvPr/>
        </p:nvSpPr>
        <p:spPr>
          <a:xfrm>
            <a:off x="8650840" y="3184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51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</TotalTime>
  <Words>314</Words>
  <Application>Microsoft Macintosh PowerPoint</Application>
  <PresentationFormat>Presentazione su schermo (4:3)</PresentationFormat>
  <Paragraphs>45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Overview sui Social Media</vt:lpstr>
      <vt:lpstr>Che cosa sono i social media?</vt:lpstr>
      <vt:lpstr>Social Media e’...</vt:lpstr>
      <vt:lpstr>Social Media Timeline</vt:lpstr>
      <vt:lpstr>Social Media ATTUALI</vt:lpstr>
      <vt:lpstr>Use social media in ambito educativo</vt:lpstr>
      <vt:lpstr>Resistenza all’uso dei social media</vt:lpstr>
      <vt:lpstr>Benefici dell’utilizzo dei social media</vt:lpstr>
      <vt:lpstr>Coinvolgimento degli studenti</vt:lpstr>
      <vt:lpstr>Pro e contro dell’utilizzo dei social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Dario La Guardia</cp:lastModifiedBy>
  <cp:revision>176</cp:revision>
  <cp:lastPrinted>2019-02-12T08:21:40Z</cp:lastPrinted>
  <dcterms:created xsi:type="dcterms:W3CDTF">2019-02-10T21:49:04Z</dcterms:created>
  <dcterms:modified xsi:type="dcterms:W3CDTF">2022-05-11T08:46:15Z</dcterms:modified>
</cp:coreProperties>
</file>