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7315200" cy="96012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330A5"/>
    <a:srgbClr val="EF8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67" autoAdjust="0"/>
    <p:restoredTop sz="73790" autoAdjust="0"/>
  </p:normalViewPr>
  <p:slideViewPr>
    <p:cSldViewPr>
      <p:cViewPr varScale="1">
        <p:scale>
          <a:sx n="124" d="100"/>
          <a:sy n="124" d="100"/>
        </p:scale>
        <p:origin x="11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E2F8-8C27-4303-A77C-E724F5C8016B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D2E3-5BDB-44FE-995E-F2DCFA948423}" type="slidenum">
              <a:rPr lang="sk-SK" smtClean="0"/>
              <a:pPr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0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3F0D-312C-4AED-8EB4-1582FE5784D7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993F-1191-4E28-A105-C8612743DD3B}" type="slidenum">
              <a:rPr lang="sk-SK" smtClean="0"/>
              <a:pPr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993F-1191-4E28-A105-C8612743DD3B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73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pic>
        <p:nvPicPr>
          <p:cNvPr id="11" name="Obraz 1">
            <a:extLst>
              <a:ext uri="{FF2B5EF4-FFF2-40B4-BE49-F238E27FC236}">
                <a16:creationId xmlns:a16="http://schemas.microsoft.com/office/drawing/2014/main" id="{E4468105-06B5-4679-A164-F7E5AAB07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6103" y="223836"/>
            <a:ext cx="2064999" cy="118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Obraz 1">
            <a:extLst>
              <a:ext uri="{FF2B5EF4-FFF2-40B4-BE49-F238E27FC236}">
                <a16:creationId xmlns:a16="http://schemas.microsoft.com/office/drawing/2014/main" id="{CFF2300B-5795-4089-A1A4-7F4A926A99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021" y="242469"/>
            <a:ext cx="1927945" cy="111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Buone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Pratice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 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8DE5815-B6F5-4B90-A312-30FA0020A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1928826" cy="5497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A28BE-81F8-47BC-AF9B-227AEE2932BD}"/>
              </a:ext>
            </a:extLst>
          </p:cNvPr>
          <p:cNvSpPr/>
          <p:nvPr/>
        </p:nvSpPr>
        <p:spPr>
          <a:xfrm>
            <a:off x="214282" y="785795"/>
            <a:ext cx="3637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cap="small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2020-1-UK01-KA201-079177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293BA-587F-487F-AFB8-C156BDE7446B}"/>
              </a:ext>
            </a:extLst>
          </p:cNvPr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EF8E7B"/>
                </a:solidFill>
              </a:rPr>
              <a:t>Usare</a:t>
            </a:r>
            <a:r>
              <a:rPr lang="en-US" dirty="0">
                <a:solidFill>
                  <a:srgbClr val="EF8E7B"/>
                </a:solidFill>
              </a:rPr>
              <a:t> </a:t>
            </a:r>
            <a:r>
              <a:rPr lang="en-US" dirty="0" err="1">
                <a:solidFill>
                  <a:srgbClr val="EF8E7B"/>
                </a:solidFill>
              </a:rPr>
              <a:t>i</a:t>
            </a:r>
            <a:r>
              <a:rPr lang="en-US" dirty="0">
                <a:solidFill>
                  <a:srgbClr val="EF8E7B"/>
                </a:solidFill>
              </a:rPr>
              <a:t> social network per </a:t>
            </a:r>
            <a:r>
              <a:rPr lang="en-US" dirty="0" err="1">
                <a:solidFill>
                  <a:srgbClr val="EF8E7B"/>
                </a:solidFill>
              </a:rPr>
              <a:t>l’educazione</a:t>
            </a:r>
            <a:r>
              <a:rPr lang="en-US" dirty="0">
                <a:solidFill>
                  <a:srgbClr val="EF8E7B"/>
                </a:solidFill>
              </a:rPr>
              <a:t> a </a:t>
            </a:r>
            <a:r>
              <a:rPr lang="en-US" dirty="0" err="1">
                <a:solidFill>
                  <a:srgbClr val="EF8E7B"/>
                </a:solidFill>
              </a:rPr>
              <a:t>scuola</a:t>
            </a:r>
            <a:endParaRPr lang="en-US" dirty="0">
              <a:solidFill>
                <a:srgbClr val="EF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0"/>
            <a:ext cx="5791200" cy="1371600"/>
          </a:xfrm>
        </p:spPr>
        <p:txBody>
          <a:bodyPr>
            <a:normAutofit/>
          </a:bodyPr>
          <a:lstStyle/>
          <a:p>
            <a:r>
              <a:rPr lang="en-US" dirty="0" err="1"/>
              <a:t>Gestisci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tuoi</a:t>
            </a:r>
            <a:r>
              <a:rPr lang="en-US" dirty="0"/>
              <a:t> </a:t>
            </a:r>
            <a:r>
              <a:rPr lang="en-US" dirty="0" err="1"/>
              <a:t>conti</a:t>
            </a:r>
            <a:r>
              <a:rPr lang="en-US" dirty="0"/>
              <a:t> in modo </a:t>
            </a:r>
            <a:r>
              <a:rPr lang="en-US" dirty="0" err="1"/>
              <a:t>centralizzato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0" y="1354960"/>
            <a:ext cx="8972300" cy="1107965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i="1" dirty="0">
                <a:solidFill>
                  <a:srgbClr val="000000"/>
                </a:solidFill>
              </a:rPr>
              <a:t>Uno </a:t>
            </a:r>
            <a:r>
              <a:rPr lang="en-GB" sz="3000" i="1" dirty="0" err="1">
                <a:solidFill>
                  <a:srgbClr val="000000"/>
                </a:solidFill>
              </a:rPr>
              <a:t>strumento</a:t>
            </a:r>
            <a:r>
              <a:rPr lang="en-GB" sz="3000" i="1" dirty="0">
                <a:solidFill>
                  <a:srgbClr val="000000"/>
                </a:solidFill>
              </a:rPr>
              <a:t> come Sprout Social </a:t>
            </a:r>
            <a:r>
              <a:rPr lang="en-GB" sz="3000" i="1" dirty="0" err="1">
                <a:solidFill>
                  <a:srgbClr val="000000"/>
                </a:solidFill>
              </a:rPr>
              <a:t>può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aiutare</a:t>
            </a:r>
            <a:r>
              <a:rPr lang="en-GB" sz="3000" i="1" dirty="0">
                <a:solidFill>
                  <a:srgbClr val="000000"/>
                </a:solidFill>
              </a:rPr>
              <a:t> a </a:t>
            </a:r>
            <a:r>
              <a:rPr lang="en-GB" sz="3000" i="1" dirty="0" err="1">
                <a:solidFill>
                  <a:srgbClr val="000000"/>
                </a:solidFill>
              </a:rPr>
              <a:t>rendere</a:t>
            </a:r>
            <a:r>
              <a:rPr lang="en-GB" sz="3000" i="1" dirty="0">
                <a:solidFill>
                  <a:srgbClr val="000000"/>
                </a:solidFill>
              </a:rPr>
              <a:t> facile la </a:t>
            </a:r>
            <a:r>
              <a:rPr lang="en-GB" sz="3000" i="1" dirty="0" err="1">
                <a:solidFill>
                  <a:srgbClr val="000000"/>
                </a:solidFill>
              </a:rPr>
              <a:t>gestione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>
                <a:solidFill>
                  <a:srgbClr val="000000"/>
                </a:solidFill>
              </a:rPr>
              <a:t>dei </a:t>
            </a:r>
            <a:r>
              <a:rPr lang="en-GB" sz="3000" i="1" dirty="0">
                <a:solidFill>
                  <a:srgbClr val="000000"/>
                </a:solidFill>
              </a:rPr>
              <a:t>social media.</a:t>
            </a:r>
          </a:p>
        </p:txBody>
      </p:sp>
      <p:pic>
        <p:nvPicPr>
          <p:cNvPr id="4" name="Picture 2" descr="social media for education - social media management tool sprout social">
            <a:extLst>
              <a:ext uri="{FF2B5EF4-FFF2-40B4-BE49-F238E27FC236}">
                <a16:creationId xmlns:a16="http://schemas.microsoft.com/office/drawing/2014/main" id="{204A5B5B-8EBE-BA8B-64E9-AE2152D04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71192"/>
            <a:ext cx="7367163" cy="448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51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20" y="116632"/>
            <a:ext cx="7150476" cy="1371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Utilizzare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pagina</a:t>
            </a:r>
            <a:r>
              <a:rPr lang="en-US" dirty="0"/>
              <a:t> Facebook per </a:t>
            </a:r>
            <a:r>
              <a:rPr lang="en-US" dirty="0" err="1"/>
              <a:t>trasmettere</a:t>
            </a:r>
            <a:r>
              <a:rPr lang="en-US" dirty="0"/>
              <a:t> aggiornamenti e </a:t>
            </a:r>
            <a:r>
              <a:rPr lang="en-US" dirty="0" err="1"/>
              <a:t>avvisi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50" y="1397705"/>
            <a:ext cx="8885524" cy="2031295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i="1" dirty="0">
                <a:solidFill>
                  <a:srgbClr val="000000"/>
                </a:solidFill>
              </a:rPr>
              <a:t>Far </a:t>
            </a:r>
            <a:r>
              <a:rPr lang="en-GB" sz="3000" i="1" dirty="0" err="1">
                <a:solidFill>
                  <a:srgbClr val="000000"/>
                </a:solidFill>
              </a:rPr>
              <a:t>seguire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agli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studenti</a:t>
            </a:r>
            <a:r>
              <a:rPr lang="en-GB" sz="3000" i="1" dirty="0">
                <a:solidFill>
                  <a:srgbClr val="000000"/>
                </a:solidFill>
              </a:rPr>
              <a:t> la </a:t>
            </a:r>
            <a:r>
              <a:rPr lang="en-GB" sz="3000" i="1" dirty="0" err="1">
                <a:solidFill>
                  <a:srgbClr val="000000"/>
                </a:solidFill>
              </a:rPr>
              <a:t>pagina</a:t>
            </a:r>
            <a:r>
              <a:rPr lang="en-GB" sz="3000" i="1" dirty="0">
                <a:solidFill>
                  <a:srgbClr val="000000"/>
                </a:solidFill>
              </a:rPr>
              <a:t> Facebook </a:t>
            </a:r>
            <a:r>
              <a:rPr lang="en-GB" sz="3000" i="1" dirty="0" err="1">
                <a:solidFill>
                  <a:srgbClr val="000000"/>
                </a:solidFill>
              </a:rPr>
              <a:t>della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classe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che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può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essere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usata</a:t>
            </a:r>
            <a:r>
              <a:rPr lang="en-GB" sz="3000" i="1" dirty="0">
                <a:solidFill>
                  <a:srgbClr val="000000"/>
                </a:solidFill>
              </a:rPr>
              <a:t> dal </a:t>
            </a:r>
            <a:r>
              <a:rPr lang="en-GB" sz="3000" i="1" dirty="0" err="1">
                <a:solidFill>
                  <a:srgbClr val="000000"/>
                </a:solidFill>
              </a:rPr>
              <a:t>docente</a:t>
            </a:r>
            <a:r>
              <a:rPr lang="en-GB" sz="3000" i="1" dirty="0">
                <a:solidFill>
                  <a:srgbClr val="000000"/>
                </a:solidFill>
              </a:rPr>
              <a:t> per </a:t>
            </a:r>
            <a:r>
              <a:rPr lang="en-GB" sz="3000" i="1" dirty="0" err="1">
                <a:solidFill>
                  <a:srgbClr val="000000"/>
                </a:solidFill>
              </a:rPr>
              <a:t>pubblicare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gli</a:t>
            </a:r>
            <a:r>
              <a:rPr lang="en-GB" sz="3000" i="1" dirty="0">
                <a:solidFill>
                  <a:srgbClr val="000000"/>
                </a:solidFill>
              </a:rPr>
              <a:t> aggiornamenti e </a:t>
            </a:r>
            <a:r>
              <a:rPr lang="en-GB" sz="3000" i="1" dirty="0" err="1">
                <a:solidFill>
                  <a:srgbClr val="000000"/>
                </a:solidFill>
              </a:rPr>
              <a:t>incoraggiare</a:t>
            </a:r>
            <a:r>
              <a:rPr lang="en-GB" sz="3000" i="1" dirty="0">
                <a:solidFill>
                  <a:srgbClr val="000000"/>
                </a:solidFill>
              </a:rPr>
              <a:t> la </a:t>
            </a:r>
            <a:r>
              <a:rPr lang="en-GB" sz="3000" i="1" dirty="0" err="1">
                <a:solidFill>
                  <a:srgbClr val="000000"/>
                </a:solidFill>
              </a:rPr>
              <a:t>discussione</a:t>
            </a:r>
            <a:r>
              <a:rPr lang="en-GB" sz="3000" i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1EABC8F-B5DE-E9D9-5848-FAE4D390E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2885144"/>
            <a:ext cx="5077379" cy="397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2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26105"/>
            <a:ext cx="6502374" cy="1371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Usare</a:t>
            </a:r>
            <a:r>
              <a:rPr lang="en-US" dirty="0"/>
              <a:t> un </a:t>
            </a:r>
            <a:r>
              <a:rPr lang="en-US" dirty="0" err="1"/>
              <a:t>gruppo</a:t>
            </a:r>
            <a:r>
              <a:rPr lang="en-US" dirty="0"/>
              <a:t> Facebook per </a:t>
            </a:r>
            <a:r>
              <a:rPr lang="en-US" dirty="0" err="1"/>
              <a:t>organizzare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gita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50" y="1397705"/>
            <a:ext cx="8885524" cy="1292631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 err="1">
                <a:solidFill>
                  <a:srgbClr val="000000"/>
                </a:solidFill>
              </a:rPr>
              <a:t>Gli</a:t>
            </a:r>
            <a:r>
              <a:rPr lang="en-GB" sz="2400" i="1" dirty="0">
                <a:solidFill>
                  <a:srgbClr val="000000"/>
                </a:solidFill>
              </a:rPr>
              <a:t> </a:t>
            </a:r>
            <a:r>
              <a:rPr lang="en-GB" sz="2400" i="1" dirty="0" err="1">
                <a:solidFill>
                  <a:srgbClr val="000000"/>
                </a:solidFill>
              </a:rPr>
              <a:t>insegnanti</a:t>
            </a:r>
            <a:r>
              <a:rPr lang="en-GB" sz="2400" i="1" dirty="0">
                <a:solidFill>
                  <a:srgbClr val="000000"/>
                </a:solidFill>
              </a:rPr>
              <a:t> </a:t>
            </a:r>
            <a:r>
              <a:rPr lang="en-GB" sz="2400" i="1" dirty="0" err="1">
                <a:solidFill>
                  <a:srgbClr val="000000"/>
                </a:solidFill>
              </a:rPr>
              <a:t>possono</a:t>
            </a:r>
            <a:r>
              <a:rPr lang="en-GB" sz="2400" i="1" dirty="0">
                <a:solidFill>
                  <a:srgbClr val="000000"/>
                </a:solidFill>
              </a:rPr>
              <a:t> </a:t>
            </a:r>
            <a:r>
              <a:rPr lang="en-GB" sz="2400" i="1" dirty="0" err="1">
                <a:solidFill>
                  <a:srgbClr val="000000"/>
                </a:solidFill>
              </a:rPr>
              <a:t>creare</a:t>
            </a:r>
            <a:r>
              <a:rPr lang="en-GB" sz="2400" i="1" dirty="0">
                <a:solidFill>
                  <a:srgbClr val="000000"/>
                </a:solidFill>
              </a:rPr>
              <a:t> </a:t>
            </a:r>
            <a:r>
              <a:rPr lang="en-GB" sz="2400" i="1" dirty="0" err="1">
                <a:solidFill>
                  <a:srgbClr val="000000"/>
                </a:solidFill>
              </a:rPr>
              <a:t>gruppi</a:t>
            </a:r>
            <a:r>
              <a:rPr lang="en-GB" sz="2400" i="1" dirty="0">
                <a:solidFill>
                  <a:srgbClr val="000000"/>
                </a:solidFill>
              </a:rPr>
              <a:t> Facebook per </a:t>
            </a:r>
            <a:r>
              <a:rPr lang="en-GB" sz="2400" i="1" dirty="0" err="1">
                <a:solidFill>
                  <a:srgbClr val="000000"/>
                </a:solidFill>
              </a:rPr>
              <a:t>organizzare</a:t>
            </a:r>
            <a:r>
              <a:rPr lang="en-GB" sz="2400" i="1" dirty="0">
                <a:solidFill>
                  <a:srgbClr val="000000"/>
                </a:solidFill>
              </a:rPr>
              <a:t> gite </a:t>
            </a:r>
            <a:r>
              <a:rPr lang="en-GB" sz="2400" i="1" dirty="0" err="1">
                <a:solidFill>
                  <a:srgbClr val="000000"/>
                </a:solidFill>
              </a:rPr>
              <a:t>scolastiche</a:t>
            </a:r>
            <a:r>
              <a:rPr lang="en-GB" sz="2400" i="1" dirty="0">
                <a:solidFill>
                  <a:srgbClr val="000000"/>
                </a:solidFill>
              </a:rPr>
              <a:t> </a:t>
            </a:r>
            <a:r>
              <a:rPr lang="en-GB" sz="2400" i="1" dirty="0" err="1">
                <a:solidFill>
                  <a:srgbClr val="000000"/>
                </a:solidFill>
              </a:rPr>
              <a:t>condividendo</a:t>
            </a:r>
            <a:r>
              <a:rPr lang="en-GB" sz="2400" i="1" dirty="0">
                <a:solidFill>
                  <a:srgbClr val="000000"/>
                </a:solidFill>
              </a:rPr>
              <a:t> </a:t>
            </a:r>
            <a:r>
              <a:rPr lang="en-GB" sz="2400" i="1" dirty="0" err="1">
                <a:solidFill>
                  <a:srgbClr val="000000"/>
                </a:solidFill>
              </a:rPr>
              <a:t>foto</a:t>
            </a:r>
            <a:r>
              <a:rPr lang="en-GB" sz="2400" i="1" dirty="0">
                <a:solidFill>
                  <a:srgbClr val="000000"/>
                </a:solidFill>
              </a:rPr>
              <a:t>, </a:t>
            </a:r>
            <a:r>
              <a:rPr lang="en-GB" sz="2400" i="1" dirty="0" err="1">
                <a:solidFill>
                  <a:srgbClr val="000000"/>
                </a:solidFill>
              </a:rPr>
              <a:t>inviando</a:t>
            </a:r>
            <a:r>
              <a:rPr lang="en-GB" sz="2400" i="1" dirty="0">
                <a:solidFill>
                  <a:srgbClr val="000000"/>
                </a:solidFill>
              </a:rPr>
              <a:t> </a:t>
            </a:r>
            <a:r>
              <a:rPr lang="en-GB" sz="2400" i="1" dirty="0" err="1">
                <a:solidFill>
                  <a:srgbClr val="000000"/>
                </a:solidFill>
              </a:rPr>
              <a:t>messaggi</a:t>
            </a:r>
            <a:r>
              <a:rPr lang="en-GB" sz="2400" i="1" dirty="0">
                <a:solidFill>
                  <a:srgbClr val="000000"/>
                </a:solidFill>
              </a:rPr>
              <a:t> </a:t>
            </a:r>
            <a:r>
              <a:rPr lang="en-GB" sz="2400" i="1" dirty="0" err="1">
                <a:solidFill>
                  <a:srgbClr val="000000"/>
                </a:solidFill>
              </a:rPr>
              <a:t>istantanei</a:t>
            </a:r>
            <a:r>
              <a:rPr lang="en-GB" sz="2400" i="1" dirty="0">
                <a:solidFill>
                  <a:srgbClr val="000000"/>
                </a:solidFill>
              </a:rPr>
              <a:t> e </a:t>
            </a:r>
            <a:r>
              <a:rPr lang="en-GB" sz="2400" i="1" dirty="0" err="1">
                <a:solidFill>
                  <a:srgbClr val="000000"/>
                </a:solidFill>
              </a:rPr>
              <a:t>organizzando</a:t>
            </a:r>
            <a:r>
              <a:rPr lang="en-GB" sz="2400" i="1" dirty="0">
                <a:solidFill>
                  <a:srgbClr val="000000"/>
                </a:solidFill>
              </a:rPr>
              <a:t> </a:t>
            </a:r>
            <a:r>
              <a:rPr lang="en-GB" sz="2400" i="1" dirty="0" err="1">
                <a:solidFill>
                  <a:srgbClr val="000000"/>
                </a:solidFill>
              </a:rPr>
              <a:t>incontri</a:t>
            </a:r>
            <a:r>
              <a:rPr lang="en-GB" sz="2400" i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4C5CF78-574C-F028-5805-18522749C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068960"/>
            <a:ext cx="844858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9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26105"/>
            <a:ext cx="5791200" cy="1371600"/>
          </a:xfrm>
        </p:spPr>
        <p:txBody>
          <a:bodyPr>
            <a:normAutofit/>
          </a:bodyPr>
          <a:lstStyle/>
          <a:p>
            <a:r>
              <a:rPr lang="en-US" dirty="0" err="1"/>
              <a:t>UsaRE</a:t>
            </a:r>
            <a:r>
              <a:rPr lang="en-US" dirty="0"/>
              <a:t> Twitter come </a:t>
            </a:r>
            <a:r>
              <a:rPr lang="en-US" dirty="0" err="1"/>
              <a:t>bacheca</a:t>
            </a:r>
            <a:r>
              <a:rPr lang="en-US" dirty="0"/>
              <a:t> di </a:t>
            </a:r>
            <a:r>
              <a:rPr lang="en-US" dirty="0" err="1"/>
              <a:t>classe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50" y="1397705"/>
            <a:ext cx="8885524" cy="541375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2800" i="1" dirty="0">
                <a:solidFill>
                  <a:srgbClr val="000000"/>
                </a:solidFill>
              </a:rPr>
              <a:t>Twitter </a:t>
            </a:r>
            <a:r>
              <a:rPr lang="en-GB" sz="2800" i="1" dirty="0" err="1">
                <a:solidFill>
                  <a:srgbClr val="000000"/>
                </a:solidFill>
              </a:rPr>
              <a:t>può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essere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usato</a:t>
            </a:r>
            <a:r>
              <a:rPr lang="en-GB" sz="2800" i="1" dirty="0">
                <a:solidFill>
                  <a:srgbClr val="000000"/>
                </a:solidFill>
              </a:rPr>
              <a:t> come forum di </a:t>
            </a:r>
            <a:r>
              <a:rPr lang="en-GB" sz="2800" i="1" dirty="0" err="1">
                <a:solidFill>
                  <a:srgbClr val="000000"/>
                </a:solidFill>
              </a:rPr>
              <a:t>discussione</a:t>
            </a:r>
            <a:r>
              <a:rPr lang="en-GB" sz="2800" i="1" dirty="0">
                <a:solidFill>
                  <a:srgbClr val="000000"/>
                </a:solidFill>
              </a:rPr>
              <a:t> o </a:t>
            </a:r>
            <a:r>
              <a:rPr lang="en-GB" sz="2800" i="1" dirty="0" err="1">
                <a:solidFill>
                  <a:srgbClr val="000000"/>
                </a:solidFill>
              </a:rPr>
              <a:t>bacheca</a:t>
            </a:r>
            <a:r>
              <a:rPr lang="en-GB" sz="2800" i="1" dirty="0">
                <a:solidFill>
                  <a:srgbClr val="000000"/>
                </a:solidFill>
              </a:rPr>
              <a:t> di </a:t>
            </a:r>
            <a:r>
              <a:rPr lang="en-GB" sz="2800" i="1" dirty="0" err="1">
                <a:solidFill>
                  <a:srgbClr val="000000"/>
                </a:solidFill>
              </a:rPr>
              <a:t>classe</a:t>
            </a:r>
            <a:r>
              <a:rPr lang="en-GB" sz="2800" i="1" dirty="0">
                <a:solidFill>
                  <a:srgbClr val="000000"/>
                </a:solidFill>
              </a:rPr>
              <a:t>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i="1" dirty="0" err="1">
                <a:solidFill>
                  <a:srgbClr val="000000"/>
                </a:solidFill>
              </a:rPr>
              <a:t>Gli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insegnanti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possono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creare</a:t>
            </a:r>
            <a:r>
              <a:rPr lang="en-GB" sz="2800" i="1" dirty="0">
                <a:solidFill>
                  <a:srgbClr val="000000"/>
                </a:solidFill>
              </a:rPr>
              <a:t> un </a:t>
            </a:r>
            <a:r>
              <a:rPr lang="en-GB" sz="2800" i="1" dirty="0" err="1">
                <a:solidFill>
                  <a:srgbClr val="000000"/>
                </a:solidFill>
              </a:rPr>
              <a:t>unico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amministratore</a:t>
            </a:r>
            <a:r>
              <a:rPr lang="en-GB" sz="2800" i="1" dirty="0">
                <a:solidFill>
                  <a:srgbClr val="000000"/>
                </a:solidFill>
              </a:rPr>
              <a:t> di Twitter per </a:t>
            </a:r>
            <a:r>
              <a:rPr lang="en-GB" sz="2800" i="1" dirty="0" err="1">
                <a:solidFill>
                  <a:srgbClr val="000000"/>
                </a:solidFill>
              </a:rPr>
              <a:t>classe</a:t>
            </a:r>
            <a:r>
              <a:rPr lang="en-GB" sz="2800" i="1" dirty="0">
                <a:solidFill>
                  <a:srgbClr val="000000"/>
                </a:solidFill>
              </a:rPr>
              <a:t> e </a:t>
            </a:r>
            <a:r>
              <a:rPr lang="en-GB" sz="2800" i="1" dirty="0" err="1">
                <a:solidFill>
                  <a:srgbClr val="000000"/>
                </a:solidFill>
              </a:rPr>
              <a:t>riutilizzarlo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ogni</a:t>
            </a:r>
            <a:r>
              <a:rPr lang="en-GB" sz="2800" i="1" dirty="0">
                <a:solidFill>
                  <a:srgbClr val="000000"/>
                </a:solidFill>
              </a:rPr>
              <a:t> anno, </a:t>
            </a:r>
            <a:r>
              <a:rPr lang="en-GB" sz="2800" i="1" dirty="0" err="1">
                <a:solidFill>
                  <a:srgbClr val="000000"/>
                </a:solidFill>
              </a:rPr>
              <a:t>oppure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possono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creare</a:t>
            </a:r>
            <a:r>
              <a:rPr lang="en-GB" sz="2800" i="1" dirty="0">
                <a:solidFill>
                  <a:srgbClr val="000000"/>
                </a:solidFill>
              </a:rPr>
              <a:t> un nuovo </a:t>
            </a:r>
            <a:r>
              <a:rPr lang="en-GB" sz="2800" i="1" dirty="0" err="1">
                <a:solidFill>
                  <a:srgbClr val="000000"/>
                </a:solidFill>
              </a:rPr>
              <a:t>amministratore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ogni</a:t>
            </a:r>
            <a:r>
              <a:rPr lang="en-GB" sz="2800" i="1" dirty="0">
                <a:solidFill>
                  <a:srgbClr val="000000"/>
                </a:solidFill>
              </a:rPr>
              <a:t> anno </a:t>
            </a:r>
            <a:r>
              <a:rPr lang="en-GB" sz="2800" i="1" dirty="0" err="1">
                <a:solidFill>
                  <a:srgbClr val="000000"/>
                </a:solidFill>
              </a:rPr>
              <a:t>scolastico</a:t>
            </a:r>
            <a:r>
              <a:rPr lang="en-GB" sz="2800" i="1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i="1" dirty="0" err="1">
                <a:solidFill>
                  <a:srgbClr val="000000"/>
                </a:solidFill>
              </a:rPr>
              <a:t>L'insegnante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può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usare</a:t>
            </a:r>
            <a:r>
              <a:rPr lang="en-GB" sz="2800" i="1" dirty="0">
                <a:solidFill>
                  <a:srgbClr val="000000"/>
                </a:solidFill>
              </a:rPr>
              <a:t> Twitter per </a:t>
            </a:r>
            <a:r>
              <a:rPr lang="en-GB" sz="2800" i="1" dirty="0" err="1">
                <a:solidFill>
                  <a:srgbClr val="000000"/>
                </a:solidFill>
              </a:rPr>
              <a:t>pubblicare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promemoria</a:t>
            </a:r>
            <a:r>
              <a:rPr lang="en-GB" sz="2800" i="1" dirty="0">
                <a:solidFill>
                  <a:srgbClr val="000000"/>
                </a:solidFill>
              </a:rPr>
              <a:t> per le date di </a:t>
            </a:r>
            <a:r>
              <a:rPr lang="en-GB" sz="2800" i="1" dirty="0" err="1">
                <a:solidFill>
                  <a:srgbClr val="000000"/>
                </a:solidFill>
              </a:rPr>
              <a:t>scadenza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dei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compiti</a:t>
            </a:r>
            <a:r>
              <a:rPr lang="en-GB" sz="2800" i="1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i="1" dirty="0" err="1">
                <a:solidFill>
                  <a:srgbClr val="000000"/>
                </a:solidFill>
              </a:rPr>
              <a:t>L'insegnante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può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creare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discussioni</a:t>
            </a:r>
            <a:r>
              <a:rPr lang="en-GB" sz="2800" i="1" dirty="0">
                <a:solidFill>
                  <a:srgbClr val="000000"/>
                </a:solidFill>
              </a:rPr>
              <a:t> e chat </a:t>
            </a:r>
            <a:r>
              <a:rPr lang="en-GB" sz="2800" i="1" dirty="0" err="1">
                <a:solidFill>
                  <a:srgbClr val="000000"/>
                </a:solidFill>
              </a:rPr>
              <a:t>su</a:t>
            </a:r>
            <a:r>
              <a:rPr lang="en-GB" sz="2800" i="1" dirty="0">
                <a:solidFill>
                  <a:srgbClr val="000000"/>
                </a:solidFill>
              </a:rPr>
              <a:t> Twitter </a:t>
            </a:r>
            <a:r>
              <a:rPr lang="en-GB" sz="2800" i="1" dirty="0" err="1">
                <a:solidFill>
                  <a:srgbClr val="000000"/>
                </a:solidFill>
              </a:rPr>
              <a:t>basate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su</a:t>
            </a:r>
            <a:r>
              <a:rPr lang="en-GB" sz="2800" i="1" dirty="0">
                <a:solidFill>
                  <a:srgbClr val="000000"/>
                </a:solidFill>
              </a:rPr>
              <a:t> un hashtag </a:t>
            </a:r>
            <a:r>
              <a:rPr lang="en-GB" sz="2800" i="1" dirty="0" err="1">
                <a:solidFill>
                  <a:srgbClr val="000000"/>
                </a:solidFill>
              </a:rPr>
              <a:t>specifico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che</a:t>
            </a:r>
            <a:r>
              <a:rPr lang="en-GB" sz="2800" i="1" dirty="0">
                <a:solidFill>
                  <a:srgbClr val="000000"/>
                </a:solidFill>
              </a:rPr>
              <a:t> ha </a:t>
            </a:r>
            <a:r>
              <a:rPr lang="en-GB" sz="2800" i="1" dirty="0" err="1">
                <a:solidFill>
                  <a:srgbClr val="000000"/>
                </a:solidFill>
              </a:rPr>
              <a:t>creato</a:t>
            </a:r>
            <a:r>
              <a:rPr lang="en-GB" sz="2800" i="1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719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26105"/>
            <a:ext cx="5791200" cy="1371600"/>
          </a:xfrm>
        </p:spPr>
        <p:txBody>
          <a:bodyPr>
            <a:normAutofit/>
          </a:bodyPr>
          <a:lstStyle/>
          <a:p>
            <a:r>
              <a:rPr lang="en-US" dirty="0" err="1"/>
              <a:t>Usa</a:t>
            </a:r>
            <a:r>
              <a:rPr lang="en-US" dirty="0"/>
              <a:t> Instagram per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saggi</a:t>
            </a:r>
            <a:r>
              <a:rPr lang="en-US" dirty="0"/>
              <a:t> </a:t>
            </a:r>
            <a:r>
              <a:rPr lang="en-US" dirty="0" err="1"/>
              <a:t>fotografici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50" y="1397705"/>
            <a:ext cx="8885524" cy="156963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i="1" dirty="0" err="1">
                <a:solidFill>
                  <a:srgbClr val="000000"/>
                </a:solidFill>
              </a:rPr>
              <a:t>Gli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studenti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possono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usare</a:t>
            </a:r>
            <a:r>
              <a:rPr lang="en-GB" sz="3000" i="1" dirty="0">
                <a:solidFill>
                  <a:srgbClr val="000000"/>
                </a:solidFill>
              </a:rPr>
              <a:t> Instagram per </a:t>
            </a:r>
            <a:r>
              <a:rPr lang="en-GB" sz="3000" i="1" dirty="0" err="1">
                <a:solidFill>
                  <a:srgbClr val="000000"/>
                </a:solidFill>
              </a:rPr>
              <a:t>presentare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una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serie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foto</a:t>
            </a:r>
            <a:r>
              <a:rPr lang="en-GB" sz="3000" i="1" dirty="0">
                <a:solidFill>
                  <a:srgbClr val="000000"/>
                </a:solidFill>
              </a:rPr>
              <a:t> o </a:t>
            </a:r>
            <a:r>
              <a:rPr lang="en-GB" sz="3000" i="1" dirty="0" err="1">
                <a:solidFill>
                  <a:srgbClr val="000000"/>
                </a:solidFill>
              </a:rPr>
              <a:t>grafici</a:t>
            </a:r>
            <a:r>
              <a:rPr lang="en-GB" sz="3000" i="1" dirty="0">
                <a:solidFill>
                  <a:srgbClr val="000000"/>
                </a:solidFill>
              </a:rPr>
              <a:t> in un modo </a:t>
            </a:r>
            <a:r>
              <a:rPr lang="en-GB" sz="3000" i="1" dirty="0" err="1">
                <a:solidFill>
                  <a:srgbClr val="000000"/>
                </a:solidFill>
              </a:rPr>
              <a:t>visivamente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accattivante</a:t>
            </a:r>
            <a:r>
              <a:rPr lang="en-GB" sz="3000" i="1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4" name="Picture 3" descr="A person standing next to a cow&#10;&#10;Description automatically generated with low confidence">
            <a:extLst>
              <a:ext uri="{FF2B5EF4-FFF2-40B4-BE49-F238E27FC236}">
                <a16:creationId xmlns:a16="http://schemas.microsoft.com/office/drawing/2014/main" id="{CA631CAE-1CA1-BF07-3FB3-3B30BDC7D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2967334"/>
            <a:ext cx="8512035" cy="377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2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26105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Creare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bacheca</a:t>
            </a:r>
            <a:r>
              <a:rPr lang="en-US" dirty="0"/>
              <a:t> Pinterest per la </a:t>
            </a:r>
            <a:r>
              <a:rPr lang="en-US" dirty="0" err="1"/>
              <a:t>classe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50" y="1397705"/>
            <a:ext cx="8885524" cy="5601503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Gli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insegnanti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possono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creare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schede</a:t>
            </a:r>
            <a:r>
              <a:rPr lang="en-GB" sz="3000" i="1" dirty="0">
                <a:solidFill>
                  <a:srgbClr val="000000"/>
                </a:solidFill>
              </a:rPr>
              <a:t> Pinterest per </a:t>
            </a:r>
            <a:r>
              <a:rPr lang="en-GB" sz="3000" i="1" dirty="0" err="1">
                <a:solidFill>
                  <a:srgbClr val="000000"/>
                </a:solidFill>
              </a:rPr>
              <a:t>ciascuna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delle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loro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classi</a:t>
            </a:r>
            <a:r>
              <a:rPr lang="en-GB" sz="3000" i="1" dirty="0">
                <a:solidFill>
                  <a:srgbClr val="000000"/>
                </a:solidFill>
              </a:rPr>
              <a:t> e </a:t>
            </a:r>
            <a:r>
              <a:rPr lang="en-GB" sz="3000" i="1" dirty="0" err="1">
                <a:solidFill>
                  <a:srgbClr val="000000"/>
                </a:solidFill>
              </a:rPr>
              <a:t>salvare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i</a:t>
            </a:r>
            <a:r>
              <a:rPr lang="en-GB" sz="3000" i="1" dirty="0">
                <a:solidFill>
                  <a:srgbClr val="000000"/>
                </a:solidFill>
              </a:rPr>
              <a:t> pin </a:t>
            </a:r>
            <a:r>
              <a:rPr lang="en-GB" sz="3000" i="1" dirty="0" err="1">
                <a:solidFill>
                  <a:srgbClr val="000000"/>
                </a:solidFill>
              </a:rPr>
              <a:t>che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sono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rilevanti</a:t>
            </a:r>
            <a:r>
              <a:rPr lang="en-GB" sz="3000" i="1" dirty="0">
                <a:solidFill>
                  <a:srgbClr val="000000"/>
                </a:solidFill>
              </a:rPr>
              <a:t> per le </a:t>
            </a:r>
            <a:r>
              <a:rPr lang="en-GB" sz="3000" i="1" dirty="0" err="1">
                <a:solidFill>
                  <a:srgbClr val="000000"/>
                </a:solidFill>
              </a:rPr>
              <a:t>lezioni</a:t>
            </a:r>
            <a:r>
              <a:rPr lang="en-GB" sz="3000" i="1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Pinterest </a:t>
            </a:r>
            <a:r>
              <a:rPr lang="en-GB" sz="3000" i="1" dirty="0" err="1">
                <a:solidFill>
                  <a:srgbClr val="000000"/>
                </a:solidFill>
              </a:rPr>
              <a:t>è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una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grande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piattaforma</a:t>
            </a:r>
            <a:r>
              <a:rPr lang="en-GB" sz="3000" i="1" dirty="0">
                <a:solidFill>
                  <a:srgbClr val="000000"/>
                </a:solidFill>
              </a:rPr>
              <a:t> di social media </a:t>
            </a:r>
            <a:r>
              <a:rPr lang="en-GB" sz="3000" i="1" dirty="0" err="1">
                <a:solidFill>
                  <a:srgbClr val="000000"/>
                </a:solidFill>
              </a:rPr>
              <a:t>che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gli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insegnanti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possono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usare</a:t>
            </a:r>
            <a:r>
              <a:rPr lang="en-GB" sz="3000" i="1" dirty="0">
                <a:solidFill>
                  <a:srgbClr val="000000"/>
                </a:solidFill>
              </a:rPr>
              <a:t> per </a:t>
            </a:r>
            <a:r>
              <a:rPr lang="en-GB" sz="3000" i="1" dirty="0" err="1">
                <a:solidFill>
                  <a:srgbClr val="000000"/>
                </a:solidFill>
              </a:rPr>
              <a:t>preparare</a:t>
            </a:r>
            <a:r>
              <a:rPr lang="en-GB" sz="3000" i="1" dirty="0">
                <a:solidFill>
                  <a:srgbClr val="000000"/>
                </a:solidFill>
              </a:rPr>
              <a:t> e </a:t>
            </a:r>
            <a:r>
              <a:rPr lang="en-GB" sz="3000" i="1" dirty="0" err="1">
                <a:solidFill>
                  <a:srgbClr val="000000"/>
                </a:solidFill>
              </a:rPr>
              <a:t>organizzare</a:t>
            </a:r>
            <a:r>
              <a:rPr lang="en-GB" sz="3000" i="1" dirty="0">
                <a:solidFill>
                  <a:srgbClr val="000000"/>
                </a:solidFill>
              </a:rPr>
              <a:t> le </a:t>
            </a:r>
            <a:r>
              <a:rPr lang="en-GB" sz="3000" i="1" dirty="0" err="1">
                <a:solidFill>
                  <a:srgbClr val="000000"/>
                </a:solidFill>
              </a:rPr>
              <a:t>risorse</a:t>
            </a:r>
            <a:r>
              <a:rPr lang="en-GB" sz="3000" i="1" dirty="0">
                <a:solidFill>
                  <a:srgbClr val="000000"/>
                </a:solidFill>
              </a:rPr>
              <a:t> per le </a:t>
            </a:r>
            <a:r>
              <a:rPr lang="en-GB" sz="3000" i="1" dirty="0" err="1">
                <a:solidFill>
                  <a:srgbClr val="000000"/>
                </a:solidFill>
              </a:rPr>
              <a:t>loro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classi</a:t>
            </a:r>
            <a:r>
              <a:rPr lang="en-GB" sz="3000" i="1" dirty="0">
                <a:solidFill>
                  <a:srgbClr val="000000"/>
                </a:solidFill>
              </a:rPr>
              <a:t>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Pinterest </a:t>
            </a:r>
            <a:r>
              <a:rPr lang="en-GB" sz="3000" i="1" dirty="0" err="1">
                <a:solidFill>
                  <a:srgbClr val="000000"/>
                </a:solidFill>
              </a:rPr>
              <a:t>può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anche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essere</a:t>
            </a:r>
            <a:r>
              <a:rPr lang="en-GB" sz="3000" i="1" dirty="0">
                <a:solidFill>
                  <a:srgbClr val="000000"/>
                </a:solidFill>
              </a:rPr>
              <a:t> utile </a:t>
            </a:r>
            <a:r>
              <a:rPr lang="en-GB" sz="3000" i="1" dirty="0" err="1">
                <a:solidFill>
                  <a:srgbClr val="000000"/>
                </a:solidFill>
              </a:rPr>
              <a:t>agli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studenti</a:t>
            </a:r>
            <a:r>
              <a:rPr lang="en-GB" sz="3000" i="1" dirty="0">
                <a:solidFill>
                  <a:srgbClr val="000000"/>
                </a:solidFill>
              </a:rPr>
              <a:t> per curare </a:t>
            </a:r>
            <a:r>
              <a:rPr lang="en-GB" sz="3000" i="1" dirty="0" err="1">
                <a:solidFill>
                  <a:srgbClr val="000000"/>
                </a:solidFill>
              </a:rPr>
              <a:t>una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bibliografia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digitale</a:t>
            </a:r>
            <a:r>
              <a:rPr lang="en-GB" sz="3000" i="1" dirty="0">
                <a:solidFill>
                  <a:srgbClr val="000000"/>
                </a:solidFill>
              </a:rPr>
              <a:t> per </a:t>
            </a:r>
            <a:r>
              <a:rPr lang="en-GB" sz="3000" i="1" dirty="0" err="1">
                <a:solidFill>
                  <a:srgbClr val="000000"/>
                </a:solidFill>
              </a:rPr>
              <a:t>progetti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ricerca</a:t>
            </a:r>
            <a:r>
              <a:rPr lang="en-GB" sz="3000" i="1" dirty="0">
                <a:solidFill>
                  <a:srgbClr val="000000"/>
                </a:solidFill>
              </a:rPr>
              <a:t>, </a:t>
            </a:r>
            <a:r>
              <a:rPr lang="en-GB" sz="3000" i="1" dirty="0" err="1">
                <a:solidFill>
                  <a:srgbClr val="000000"/>
                </a:solidFill>
              </a:rPr>
              <a:t>articoli</a:t>
            </a:r>
            <a:r>
              <a:rPr lang="en-GB" sz="3000" i="1" dirty="0">
                <a:solidFill>
                  <a:srgbClr val="000000"/>
                </a:solidFill>
              </a:rPr>
              <a:t> o </a:t>
            </a:r>
            <a:r>
              <a:rPr lang="en-GB" sz="3000" i="1" dirty="0" err="1">
                <a:solidFill>
                  <a:srgbClr val="000000"/>
                </a:solidFill>
              </a:rPr>
              <a:t>compiti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gruppo</a:t>
            </a:r>
            <a:r>
              <a:rPr lang="en-GB" sz="3000" i="1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4134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116632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Includi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link ai social media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sito</a:t>
            </a:r>
            <a:r>
              <a:rPr lang="en-US" dirty="0"/>
              <a:t> web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scuola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50" y="1397705"/>
            <a:ext cx="8885524" cy="156963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Rendere</a:t>
            </a:r>
            <a:r>
              <a:rPr lang="en-GB" sz="3000" i="1" dirty="0">
                <a:solidFill>
                  <a:srgbClr val="000000"/>
                </a:solidFill>
              </a:rPr>
              <a:t> facile ai </a:t>
            </a:r>
            <a:r>
              <a:rPr lang="en-GB" sz="3000" i="1" dirty="0" err="1">
                <a:solidFill>
                  <a:srgbClr val="000000"/>
                </a:solidFill>
              </a:rPr>
              <a:t>genitori</a:t>
            </a:r>
            <a:r>
              <a:rPr lang="en-GB" sz="3000" i="1" dirty="0">
                <a:solidFill>
                  <a:srgbClr val="000000"/>
                </a:solidFill>
              </a:rPr>
              <a:t> e </a:t>
            </a:r>
            <a:r>
              <a:rPr lang="en-GB" sz="3000" i="1" dirty="0" err="1">
                <a:solidFill>
                  <a:srgbClr val="000000"/>
                </a:solidFill>
              </a:rPr>
              <a:t>studenti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trovare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profili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dei</a:t>
            </a:r>
            <a:r>
              <a:rPr lang="en-GB" sz="3000" i="1" dirty="0">
                <a:solidFill>
                  <a:srgbClr val="000000"/>
                </a:solidFill>
              </a:rPr>
              <a:t> social media </a:t>
            </a:r>
            <a:r>
              <a:rPr lang="en-GB" sz="3000" i="1" dirty="0" err="1">
                <a:solidFill>
                  <a:srgbClr val="000000"/>
                </a:solidFill>
              </a:rPr>
              <a:t>della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scuola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aggiungendo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dei</a:t>
            </a:r>
            <a:r>
              <a:rPr lang="en-GB" sz="3000" i="1" dirty="0">
                <a:solidFill>
                  <a:srgbClr val="000000"/>
                </a:solidFill>
              </a:rPr>
              <a:t> link </a:t>
            </a:r>
            <a:r>
              <a:rPr lang="en-GB" sz="3000" i="1" dirty="0" err="1">
                <a:solidFill>
                  <a:srgbClr val="000000"/>
                </a:solidFill>
              </a:rPr>
              <a:t>sul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sito</a:t>
            </a:r>
            <a:r>
              <a:rPr lang="en-GB" sz="3000" i="1" dirty="0">
                <a:solidFill>
                  <a:srgbClr val="000000"/>
                </a:solidFill>
              </a:rPr>
              <a:t> web.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F9A541E7-9E9E-5BD3-38D0-82E2BEE77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08"/>
          <a:stretch/>
        </p:blipFill>
        <p:spPr>
          <a:xfrm>
            <a:off x="126911" y="3018410"/>
            <a:ext cx="8846755" cy="33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1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26105"/>
            <a:ext cx="5791200" cy="1371600"/>
          </a:xfrm>
        </p:spPr>
        <p:txBody>
          <a:bodyPr>
            <a:normAutofit/>
          </a:bodyPr>
          <a:lstStyle/>
          <a:p>
            <a:r>
              <a:rPr lang="en-US" dirty="0" err="1"/>
              <a:t>Condividere</a:t>
            </a:r>
            <a:r>
              <a:rPr lang="en-US" dirty="0"/>
              <a:t> </a:t>
            </a:r>
            <a:r>
              <a:rPr lang="en-US" dirty="0" err="1"/>
              <a:t>eventi</a:t>
            </a:r>
            <a:r>
              <a:rPr lang="en-US" dirty="0"/>
              <a:t> e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scuola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50" y="1397705"/>
            <a:ext cx="8885524" cy="2031295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Se </a:t>
            </a:r>
            <a:r>
              <a:rPr lang="en-GB" sz="3000" i="1" dirty="0" err="1">
                <a:solidFill>
                  <a:srgbClr val="000000"/>
                </a:solidFill>
              </a:rPr>
              <a:t>vuoi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attirare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nuovi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studenti</a:t>
            </a:r>
            <a:r>
              <a:rPr lang="en-GB" sz="3000" i="1" dirty="0">
                <a:solidFill>
                  <a:srgbClr val="000000"/>
                </a:solidFill>
              </a:rPr>
              <a:t> e </a:t>
            </a:r>
            <a:r>
              <a:rPr lang="en-GB" sz="3000" i="1" dirty="0" err="1">
                <a:solidFill>
                  <a:srgbClr val="000000"/>
                </a:solidFill>
              </a:rPr>
              <a:t>genitori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nella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tua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scuola</a:t>
            </a:r>
            <a:r>
              <a:rPr lang="en-GB" sz="3000" i="1" dirty="0">
                <a:solidFill>
                  <a:srgbClr val="000000"/>
                </a:solidFill>
              </a:rPr>
              <a:t>, </a:t>
            </a:r>
            <a:r>
              <a:rPr lang="en-GB" sz="3000" i="1" dirty="0" err="1">
                <a:solidFill>
                  <a:srgbClr val="000000"/>
                </a:solidFill>
              </a:rPr>
              <a:t>condividi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foto</a:t>
            </a:r>
            <a:r>
              <a:rPr lang="en-GB" sz="3000" i="1" dirty="0">
                <a:solidFill>
                  <a:srgbClr val="000000"/>
                </a:solidFill>
              </a:rPr>
              <a:t> ed </a:t>
            </a:r>
            <a:r>
              <a:rPr lang="en-GB" sz="3000" i="1" dirty="0" err="1">
                <a:solidFill>
                  <a:srgbClr val="000000"/>
                </a:solidFill>
              </a:rPr>
              <a:t>eventi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che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riguardano</a:t>
            </a:r>
            <a:r>
              <a:rPr lang="en-GB" sz="3000" i="1" dirty="0">
                <a:solidFill>
                  <a:srgbClr val="000000"/>
                </a:solidFill>
              </a:rPr>
              <a:t> la </a:t>
            </a:r>
            <a:r>
              <a:rPr lang="en-GB" sz="3000" i="1" dirty="0" err="1">
                <a:solidFill>
                  <a:srgbClr val="000000"/>
                </a:solidFill>
              </a:rPr>
              <a:t>scuolaper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mostrare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cosa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possono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aspettarsi</a:t>
            </a:r>
            <a:r>
              <a:rPr lang="en-GB" sz="3000" i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84E1F01-03BC-7F7D-183E-1512DE2E9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70" y="3768536"/>
            <a:ext cx="6338576" cy="2658321"/>
          </a:xfrm>
          <a:prstGeom prst="rect">
            <a:avLst/>
          </a:prstGeom>
        </p:spPr>
      </p:pic>
      <p:pic>
        <p:nvPicPr>
          <p:cNvPr id="6" name="Picture 5" descr="A picture containing tree, outdoor, sky, water&#10;&#10;Description automatically generated">
            <a:extLst>
              <a:ext uri="{FF2B5EF4-FFF2-40B4-BE49-F238E27FC236}">
                <a16:creationId xmlns:a16="http://schemas.microsoft.com/office/drawing/2014/main" id="{7CFAC78E-15CE-CC08-10FE-D697EFBBD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346" y="3448615"/>
            <a:ext cx="2953224" cy="295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0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0"/>
            <a:ext cx="6646390" cy="1371600"/>
          </a:xfrm>
        </p:spPr>
        <p:txBody>
          <a:bodyPr>
            <a:normAutofit/>
          </a:bodyPr>
          <a:lstStyle/>
          <a:p>
            <a:r>
              <a:rPr lang="en-US" dirty="0" err="1"/>
              <a:t>Creare</a:t>
            </a:r>
            <a:r>
              <a:rPr lang="en-US" dirty="0"/>
              <a:t> </a:t>
            </a:r>
            <a:r>
              <a:rPr lang="en-US" dirty="0" err="1"/>
              <a:t>gruppi</a:t>
            </a:r>
            <a:r>
              <a:rPr lang="en-US" dirty="0"/>
              <a:t> Facebook </a:t>
            </a:r>
            <a:r>
              <a:rPr lang="en-US" dirty="0" err="1"/>
              <a:t>basati</a:t>
            </a:r>
            <a:r>
              <a:rPr lang="en-US" dirty="0"/>
              <a:t> </a:t>
            </a:r>
            <a:r>
              <a:rPr lang="en-US" dirty="0" err="1"/>
              <a:t>sugli</a:t>
            </a:r>
            <a:r>
              <a:rPr lang="en-US" dirty="0"/>
              <a:t> </a:t>
            </a:r>
            <a:r>
              <a:rPr lang="en-US" dirty="0" err="1"/>
              <a:t>interessi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0" y="1628800"/>
            <a:ext cx="8972300" cy="505673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2600" i="1" dirty="0">
                <a:solidFill>
                  <a:srgbClr val="000000"/>
                </a:solidFill>
              </a:rPr>
              <a:t>La </a:t>
            </a:r>
            <a:r>
              <a:rPr lang="en-GB" sz="2600" i="1" dirty="0" err="1">
                <a:solidFill>
                  <a:srgbClr val="000000"/>
                </a:solidFill>
              </a:rPr>
              <a:t>creazione</a:t>
            </a:r>
            <a:r>
              <a:rPr lang="en-GB" sz="2600" i="1" dirty="0">
                <a:solidFill>
                  <a:srgbClr val="000000"/>
                </a:solidFill>
              </a:rPr>
              <a:t> di </a:t>
            </a:r>
            <a:r>
              <a:rPr lang="en-GB" sz="2600" i="1" dirty="0" err="1">
                <a:solidFill>
                  <a:srgbClr val="000000"/>
                </a:solidFill>
              </a:rPr>
              <a:t>gruppi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su</a:t>
            </a:r>
            <a:r>
              <a:rPr lang="en-GB" sz="2600" i="1" dirty="0">
                <a:solidFill>
                  <a:srgbClr val="000000"/>
                </a:solidFill>
              </a:rPr>
              <a:t> Facebook per </a:t>
            </a:r>
            <a:r>
              <a:rPr lang="en-GB" sz="2600" i="1" dirty="0" err="1">
                <a:solidFill>
                  <a:srgbClr val="000000"/>
                </a:solidFill>
              </a:rPr>
              <a:t>gli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studenti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attuali</a:t>
            </a:r>
            <a:r>
              <a:rPr lang="en-GB" sz="2600" i="1" dirty="0">
                <a:solidFill>
                  <a:srgbClr val="000000"/>
                </a:solidFill>
              </a:rPr>
              <a:t> e </a:t>
            </a:r>
            <a:r>
              <a:rPr lang="en-GB" sz="2600" i="1" dirty="0" err="1">
                <a:solidFill>
                  <a:srgbClr val="000000"/>
                </a:solidFill>
              </a:rPr>
              <a:t>passati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può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aumentare</a:t>
            </a:r>
            <a:r>
              <a:rPr lang="en-GB" sz="2600" i="1" dirty="0">
                <a:solidFill>
                  <a:srgbClr val="000000"/>
                </a:solidFill>
              </a:rPr>
              <a:t> il </a:t>
            </a:r>
            <a:r>
              <a:rPr lang="en-GB" sz="2600" i="1" dirty="0" err="1">
                <a:solidFill>
                  <a:srgbClr val="000000"/>
                </a:solidFill>
              </a:rPr>
              <a:t>coinvolgimento</a:t>
            </a:r>
            <a:r>
              <a:rPr lang="en-GB" sz="2600" i="1" dirty="0">
                <a:solidFill>
                  <a:srgbClr val="000000"/>
                </a:solidFill>
              </a:rPr>
              <a:t> e lo spirito </a:t>
            </a:r>
            <a:r>
              <a:rPr lang="en-GB" sz="2600" i="1" dirty="0" err="1">
                <a:solidFill>
                  <a:srgbClr val="000000"/>
                </a:solidFill>
              </a:rPr>
              <a:t>della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scuola</a:t>
            </a:r>
            <a:r>
              <a:rPr lang="en-GB" sz="2600" i="1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600" i="1" dirty="0">
                <a:solidFill>
                  <a:srgbClr val="000000"/>
                </a:solidFill>
              </a:rPr>
              <a:t>I </a:t>
            </a:r>
            <a:r>
              <a:rPr lang="en-GB" sz="2600" i="1" dirty="0" err="1">
                <a:solidFill>
                  <a:srgbClr val="000000"/>
                </a:solidFill>
              </a:rPr>
              <a:t>gruppi</a:t>
            </a:r>
            <a:r>
              <a:rPr lang="en-GB" sz="2600" i="1" dirty="0">
                <a:solidFill>
                  <a:srgbClr val="000000"/>
                </a:solidFill>
              </a:rPr>
              <a:t> di ex </a:t>
            </a:r>
            <a:r>
              <a:rPr lang="en-GB" sz="2600" i="1" dirty="0" err="1">
                <a:solidFill>
                  <a:srgbClr val="000000"/>
                </a:solidFill>
              </a:rPr>
              <a:t>studenti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permettono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agli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studenti</a:t>
            </a:r>
            <a:r>
              <a:rPr lang="en-GB" sz="2600" i="1" dirty="0">
                <a:solidFill>
                  <a:srgbClr val="000000"/>
                </a:solidFill>
              </a:rPr>
              <a:t> di </a:t>
            </a:r>
            <a:r>
              <a:rPr lang="en-GB" sz="2600" i="1" dirty="0" err="1">
                <a:solidFill>
                  <a:srgbClr val="000000"/>
                </a:solidFill>
              </a:rPr>
              <a:t>incontrare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altre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persone</a:t>
            </a:r>
            <a:r>
              <a:rPr lang="en-GB" sz="2600" i="1" dirty="0">
                <a:solidFill>
                  <a:srgbClr val="000000"/>
                </a:solidFill>
              </a:rPr>
              <a:t> con </a:t>
            </a:r>
            <a:r>
              <a:rPr lang="en-GB" sz="2600" i="1" dirty="0" err="1">
                <a:solidFill>
                  <a:srgbClr val="000000"/>
                </a:solidFill>
              </a:rPr>
              <a:t>interessi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comuni</a:t>
            </a:r>
            <a:r>
              <a:rPr lang="en-GB" sz="2600" i="1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600" i="1" dirty="0">
                <a:solidFill>
                  <a:srgbClr val="000000"/>
                </a:solidFill>
              </a:rPr>
              <a:t>I </a:t>
            </a:r>
            <a:r>
              <a:rPr lang="en-GB" sz="2600" i="1" dirty="0" err="1">
                <a:solidFill>
                  <a:srgbClr val="000000"/>
                </a:solidFill>
              </a:rPr>
              <a:t>gruppi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possono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essere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chiusi</a:t>
            </a:r>
            <a:r>
              <a:rPr lang="en-GB" sz="2600" i="1" dirty="0">
                <a:solidFill>
                  <a:srgbClr val="000000"/>
                </a:solidFill>
              </a:rPr>
              <a:t> e non </a:t>
            </a:r>
            <a:r>
              <a:rPr lang="en-GB" sz="2600" i="1" dirty="0" err="1">
                <a:solidFill>
                  <a:srgbClr val="000000"/>
                </a:solidFill>
              </a:rPr>
              <a:t>visibili</a:t>
            </a:r>
            <a:r>
              <a:rPr lang="en-GB" sz="2600" i="1" dirty="0">
                <a:solidFill>
                  <a:srgbClr val="000000"/>
                </a:solidFill>
              </a:rPr>
              <a:t>, il </a:t>
            </a:r>
            <a:r>
              <a:rPr lang="en-GB" sz="2600" i="1" dirty="0" err="1">
                <a:solidFill>
                  <a:srgbClr val="000000"/>
                </a:solidFill>
              </a:rPr>
              <a:t>che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significa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che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sono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visibili</a:t>
            </a:r>
            <a:r>
              <a:rPr lang="en-GB" sz="2600" i="1" dirty="0">
                <a:solidFill>
                  <a:srgbClr val="000000"/>
                </a:solidFill>
              </a:rPr>
              <a:t> solo </a:t>
            </a:r>
            <a:r>
              <a:rPr lang="en-GB" sz="2600" i="1" dirty="0" err="1">
                <a:solidFill>
                  <a:srgbClr val="000000"/>
                </a:solidFill>
              </a:rPr>
              <a:t>su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invito</a:t>
            </a:r>
            <a:r>
              <a:rPr lang="en-GB" sz="2600" i="1" dirty="0">
                <a:solidFill>
                  <a:srgbClr val="000000"/>
                </a:solidFill>
              </a:rPr>
              <a:t> o con </a:t>
            </a:r>
            <a:r>
              <a:rPr lang="en-GB" sz="2600" i="1" dirty="0" err="1">
                <a:solidFill>
                  <a:srgbClr val="000000"/>
                </a:solidFill>
              </a:rPr>
              <a:t>l'approvazione</a:t>
            </a:r>
            <a:r>
              <a:rPr lang="en-GB" sz="2600" i="1" dirty="0">
                <a:solidFill>
                  <a:srgbClr val="000000"/>
                </a:solidFill>
              </a:rPr>
              <a:t> di un </a:t>
            </a:r>
            <a:r>
              <a:rPr lang="en-GB" sz="2600" i="1" dirty="0" err="1">
                <a:solidFill>
                  <a:srgbClr val="000000"/>
                </a:solidFill>
              </a:rPr>
              <a:t>amministratore</a:t>
            </a:r>
            <a:r>
              <a:rPr lang="en-GB" sz="2600" i="1" dirty="0">
                <a:solidFill>
                  <a:srgbClr val="000000"/>
                </a:solidFill>
              </a:rPr>
              <a:t> del </a:t>
            </a:r>
            <a:r>
              <a:rPr lang="en-GB" sz="2600" i="1" dirty="0" err="1">
                <a:solidFill>
                  <a:srgbClr val="000000"/>
                </a:solidFill>
              </a:rPr>
              <a:t>gruppo</a:t>
            </a:r>
            <a:r>
              <a:rPr lang="en-GB" sz="2600" i="1" dirty="0">
                <a:solidFill>
                  <a:srgbClr val="000000"/>
                </a:solidFill>
              </a:rPr>
              <a:t>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600" i="1" dirty="0">
                <a:solidFill>
                  <a:srgbClr val="000000"/>
                </a:solidFill>
              </a:rPr>
              <a:t>I </a:t>
            </a:r>
            <a:r>
              <a:rPr lang="en-GB" sz="2600" i="1" dirty="0" err="1">
                <a:solidFill>
                  <a:srgbClr val="000000"/>
                </a:solidFill>
              </a:rPr>
              <a:t>gruppi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possono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essere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aperti</a:t>
            </a:r>
            <a:r>
              <a:rPr lang="en-GB" sz="2600" i="1" dirty="0">
                <a:solidFill>
                  <a:srgbClr val="000000"/>
                </a:solidFill>
              </a:rPr>
              <a:t> in modo </a:t>
            </a:r>
            <a:r>
              <a:rPr lang="en-GB" sz="2600" i="1" dirty="0" err="1">
                <a:solidFill>
                  <a:srgbClr val="000000"/>
                </a:solidFill>
              </a:rPr>
              <a:t>che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i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potenziali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studenti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possano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controllare</a:t>
            </a:r>
            <a:r>
              <a:rPr lang="en-GB" sz="2600" i="1" dirty="0">
                <a:solidFill>
                  <a:srgbClr val="000000"/>
                </a:solidFill>
              </a:rPr>
              <a:t> le </a:t>
            </a:r>
            <a:r>
              <a:rPr lang="en-GB" sz="2600" i="1" dirty="0" err="1">
                <a:solidFill>
                  <a:srgbClr val="000000"/>
                </a:solidFill>
              </a:rPr>
              <a:t>conversazioni</a:t>
            </a:r>
            <a:r>
              <a:rPr lang="en-GB" sz="2600" i="1" dirty="0">
                <a:solidFill>
                  <a:srgbClr val="000000"/>
                </a:solidFill>
              </a:rPr>
              <a:t> e </a:t>
            </a:r>
            <a:r>
              <a:rPr lang="en-GB" sz="2600" i="1" dirty="0" err="1">
                <a:solidFill>
                  <a:srgbClr val="000000"/>
                </a:solidFill>
              </a:rPr>
              <a:t>gli</a:t>
            </a:r>
            <a:r>
              <a:rPr lang="en-GB" sz="2600" i="1" dirty="0">
                <a:solidFill>
                  <a:srgbClr val="000000"/>
                </a:solidFill>
              </a:rPr>
              <a:t> </a:t>
            </a:r>
            <a:r>
              <a:rPr lang="en-GB" sz="2600" i="1" dirty="0" err="1">
                <a:solidFill>
                  <a:srgbClr val="000000"/>
                </a:solidFill>
              </a:rPr>
              <a:t>eventi</a:t>
            </a:r>
            <a:r>
              <a:rPr lang="en-GB" sz="2600" i="1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1019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2987</TotalTime>
  <Words>428</Words>
  <Application>Microsoft Macintosh PowerPoint</Application>
  <PresentationFormat>Presentazione su schermo (4:3)</PresentationFormat>
  <Paragraphs>31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Arial </vt:lpstr>
      <vt:lpstr>Arial Black</vt:lpstr>
      <vt:lpstr>Calibri</vt:lpstr>
      <vt:lpstr>Verdana</vt:lpstr>
      <vt:lpstr>Wingdings</vt:lpstr>
      <vt:lpstr>Základné</vt:lpstr>
      <vt:lpstr>Buone Pratice</vt:lpstr>
      <vt:lpstr>Utilizzare una pagina Facebook per trasmettere aggiornamenti e avvisi</vt:lpstr>
      <vt:lpstr>Usare un gruppo Facebook per organizzare una gita</vt:lpstr>
      <vt:lpstr>UsaRE Twitter come bacheca di classe</vt:lpstr>
      <vt:lpstr>Usa Instagram per i saggi fotografici</vt:lpstr>
      <vt:lpstr>Creare una bacheca Pinterest per la classe</vt:lpstr>
      <vt:lpstr>Includi i link ai social media sul sito web della tua scuola</vt:lpstr>
      <vt:lpstr>Condividere eventi e foto della scuola</vt:lpstr>
      <vt:lpstr>Creare gruppi Facebook basati sugli interessi</vt:lpstr>
      <vt:lpstr>Gestisci i tuoi conti in modo centralizzato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Palková</dc:creator>
  <cp:lastModifiedBy>Dario La Guardia</cp:lastModifiedBy>
  <cp:revision>254</cp:revision>
  <cp:lastPrinted>2019-02-12T08:21:40Z</cp:lastPrinted>
  <dcterms:created xsi:type="dcterms:W3CDTF">2019-02-10T21:49:04Z</dcterms:created>
  <dcterms:modified xsi:type="dcterms:W3CDTF">2022-05-11T08:17:23Z</dcterms:modified>
</cp:coreProperties>
</file>