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23" autoAdjust="0"/>
    <p:restoredTop sz="73790" autoAdjust="0"/>
  </p:normalViewPr>
  <p:slideViewPr>
    <p:cSldViewPr>
      <p:cViewPr varScale="1">
        <p:scale>
          <a:sx n="124" d="100"/>
          <a:sy n="124" d="100"/>
        </p:scale>
        <p:origin x="6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‹N›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11.5.22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‹N›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nNv600msv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Caso Studio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Usare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i</a:t>
            </a:r>
            <a:r>
              <a:rPr lang="en-US" dirty="0">
                <a:solidFill>
                  <a:srgbClr val="EF8E7B"/>
                </a:solidFill>
              </a:rPr>
              <a:t> social network per </a:t>
            </a:r>
            <a:r>
              <a:rPr lang="en-US" dirty="0" err="1">
                <a:solidFill>
                  <a:srgbClr val="EF8E7B"/>
                </a:solidFill>
              </a:rPr>
              <a:t>l’educazione</a:t>
            </a:r>
            <a:r>
              <a:rPr lang="en-US" dirty="0">
                <a:solidFill>
                  <a:srgbClr val="EF8E7B"/>
                </a:solidFill>
              </a:rPr>
              <a:t> a </a:t>
            </a:r>
            <a:r>
              <a:rPr lang="en-US" dirty="0" err="1">
                <a:solidFill>
                  <a:srgbClr val="EF8E7B"/>
                </a:solidFill>
              </a:rPr>
              <a:t>scuola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 err="1"/>
              <a:t>MathInTheNews</a:t>
            </a:r>
            <a:r>
              <a:rPr lang="en-US" dirty="0"/>
              <a:t> (Twitter)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108568" y="1298690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@</a:t>
            </a:r>
            <a:r>
              <a:rPr lang="en-GB" sz="3000" i="1" dirty="0" err="1">
                <a:solidFill>
                  <a:srgbClr val="000000"/>
                </a:solidFill>
              </a:rPr>
              <a:t>MathInTheNews</a:t>
            </a:r>
            <a:r>
              <a:rPr lang="en-GB" sz="3000" i="1" dirty="0">
                <a:solidFill>
                  <a:srgbClr val="000000"/>
                </a:solidFill>
              </a:rPr>
              <a:t>, per </a:t>
            </a:r>
            <a:r>
              <a:rPr lang="en-GB" sz="3000" i="1" dirty="0" err="1">
                <a:solidFill>
                  <a:srgbClr val="000000"/>
                </a:solidFill>
              </a:rPr>
              <a:t>esempio</a:t>
            </a:r>
            <a:r>
              <a:rPr lang="en-GB" sz="3000" i="1" dirty="0">
                <a:solidFill>
                  <a:srgbClr val="000000"/>
                </a:solidFill>
              </a:rPr>
              <a:t>, </a:t>
            </a:r>
            <a:r>
              <a:rPr lang="en-GB" sz="3000" i="1" dirty="0" err="1">
                <a:solidFill>
                  <a:srgbClr val="000000"/>
                </a:solidFill>
              </a:rPr>
              <a:t>posta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domande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matematica</a:t>
            </a:r>
            <a:r>
              <a:rPr lang="en-GB" sz="3000" i="1" dirty="0">
                <a:solidFill>
                  <a:srgbClr val="000000"/>
                </a:solidFill>
              </a:rPr>
              <a:t>, correlate ai </a:t>
            </a:r>
            <a:r>
              <a:rPr lang="en-GB" sz="3000" i="1" dirty="0" err="1">
                <a:solidFill>
                  <a:srgbClr val="000000"/>
                </a:solidFill>
              </a:rPr>
              <a:t>fatti</a:t>
            </a:r>
            <a:r>
              <a:rPr lang="en-GB" sz="3000" i="1" dirty="0">
                <a:solidFill>
                  <a:srgbClr val="000000"/>
                </a:solidFill>
              </a:rPr>
              <a:t> del </a:t>
            </a:r>
            <a:r>
              <a:rPr lang="en-GB" sz="3000" i="1" dirty="0" err="1">
                <a:solidFill>
                  <a:srgbClr val="000000"/>
                </a:solidFill>
              </a:rPr>
              <a:t>giorno</a:t>
            </a:r>
            <a:r>
              <a:rPr lang="en-GB" sz="3000" i="1" dirty="0">
                <a:solidFill>
                  <a:srgbClr val="000000"/>
                </a:solidFill>
              </a:rPr>
              <a:t>, 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twitter.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88A6710-5C8D-2FE3-D279-BDA715B4F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69305"/>
            <a:ext cx="7776864" cy="40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0" y="88052"/>
            <a:ext cx="5791200" cy="993041"/>
          </a:xfrm>
        </p:spPr>
        <p:txBody>
          <a:bodyPr>
            <a:normAutofit/>
          </a:bodyPr>
          <a:lstStyle/>
          <a:p>
            <a:r>
              <a:rPr lang="en-US" dirty="0"/>
              <a:t>ESEMPIO UNO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EDBFE08-2061-63A1-6AE2-E6CE0723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02" y="1628800"/>
            <a:ext cx="5681626" cy="47082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BC2267-D913-5F8A-47D4-B2E968BBE852}"/>
              </a:ext>
            </a:extLst>
          </p:cNvPr>
          <p:cNvSpPr txBox="1"/>
          <p:nvPr/>
        </p:nvSpPr>
        <p:spPr>
          <a:xfrm>
            <a:off x="139802" y="1602633"/>
            <a:ext cx="2808312" cy="227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dirty="0"/>
              <a:t>Alex </a:t>
            </a:r>
            <a:r>
              <a:rPr lang="it-IT" sz="1200" dirty="0" err="1"/>
              <a:t>orchin</a:t>
            </a:r>
            <a:r>
              <a:rPr lang="it-IT" sz="1200" dirty="0"/>
              <a:t> sta guidando la più piccola macchina del mondo per 870 miglia in </a:t>
            </a:r>
            <a:r>
              <a:rPr lang="it-IT" sz="1200" dirty="0" err="1"/>
              <a:t>inghilterra</a:t>
            </a:r>
            <a:r>
              <a:rPr lang="it-IT" sz="1200" dirty="0"/>
              <a:t> raccogliendo fondi. L’auto a 3 ruote </a:t>
            </a:r>
            <a:r>
              <a:rPr lang="it-IT" sz="1200" dirty="0" err="1"/>
              <a:t>peel</a:t>
            </a:r>
            <a:r>
              <a:rPr lang="it-IT" sz="1200" dirty="0"/>
              <a:t> p50 ha ruote di diametro 5 pollici.</a:t>
            </a:r>
          </a:p>
          <a:p>
            <a:pPr algn="just">
              <a:lnSpc>
                <a:spcPct val="150000"/>
              </a:lnSpc>
            </a:pPr>
            <a:endParaRPr lang="it-IT" sz="1200" dirty="0"/>
          </a:p>
          <a:p>
            <a:pPr algn="just">
              <a:lnSpc>
                <a:spcPct val="150000"/>
              </a:lnSpc>
            </a:pPr>
            <a:r>
              <a:rPr lang="it-IT" sz="1200" dirty="0"/>
              <a:t>Quante volte ruoteranno le ruote durante il viaggio?</a:t>
            </a:r>
          </a:p>
        </p:txBody>
      </p:sp>
    </p:spTree>
    <p:extLst>
      <p:ext uri="{BB962C8B-B14F-4D97-AF65-F5344CB8AC3E}">
        <p14:creationId xmlns:p14="http://schemas.microsoft.com/office/powerpoint/2010/main" val="408923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6" y="188640"/>
            <a:ext cx="5791200" cy="849025"/>
          </a:xfrm>
        </p:spPr>
        <p:txBody>
          <a:bodyPr>
            <a:normAutofit/>
          </a:bodyPr>
          <a:lstStyle/>
          <a:p>
            <a:r>
              <a:rPr lang="en-US" dirty="0"/>
              <a:t>ESEMPIO DUE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382C35-A112-5EB4-9467-1A2FE5B4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5371092" cy="44850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C27B29-6A4F-57C0-4043-F81EAF370EA7}"/>
              </a:ext>
            </a:extLst>
          </p:cNvPr>
          <p:cNvSpPr txBox="1"/>
          <p:nvPr/>
        </p:nvSpPr>
        <p:spPr>
          <a:xfrm>
            <a:off x="5796136" y="1700808"/>
            <a:ext cx="2808312" cy="255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200" dirty="0"/>
              <a:t>Il quadro raffigurante Frida </a:t>
            </a:r>
            <a:r>
              <a:rPr lang="it-IT" sz="1200" dirty="0" err="1"/>
              <a:t>kahlo</a:t>
            </a:r>
            <a:r>
              <a:rPr lang="it-IT" sz="1200" dirty="0"/>
              <a:t> dipinto da «Diego y </a:t>
            </a:r>
            <a:r>
              <a:rPr lang="it-IT" sz="1200" dirty="0" err="1"/>
              <a:t>yo</a:t>
            </a:r>
            <a:r>
              <a:rPr lang="it-IT" sz="1200" dirty="0"/>
              <a:t>» è stato venduto per 34.0 milioni di dollari la scorsa notte. Nel 1990 era stato venduto a 1,43 milioni di dollari.</a:t>
            </a:r>
          </a:p>
          <a:p>
            <a:pPr algn="just">
              <a:lnSpc>
                <a:spcPct val="150000"/>
              </a:lnSpc>
            </a:pPr>
            <a:endParaRPr lang="it-IT" sz="1200" dirty="0"/>
          </a:p>
          <a:p>
            <a:pPr algn="just">
              <a:lnSpc>
                <a:spcPct val="150000"/>
              </a:lnSpc>
            </a:pPr>
            <a:r>
              <a:rPr lang="it-IT" sz="1200" dirty="0"/>
              <a:t>Se dovessimo considerare il quadro un investimento, qual è l’interesse annuo guadagnato? </a:t>
            </a:r>
          </a:p>
        </p:txBody>
      </p:sp>
    </p:spTree>
    <p:extLst>
      <p:ext uri="{BB962C8B-B14F-4D97-AF65-F5344CB8AC3E}">
        <p14:creationId xmlns:p14="http://schemas.microsoft.com/office/powerpoint/2010/main" val="34555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/>
          </a:bodyPr>
          <a:lstStyle/>
          <a:p>
            <a:r>
              <a:rPr lang="en-US" dirty="0"/>
              <a:t>Video con un </a:t>
            </a:r>
            <a:r>
              <a:rPr lang="en-US" dirty="0" err="1"/>
              <a:t>messaggio</a:t>
            </a:r>
            <a:r>
              <a:rPr lang="en-US" dirty="0"/>
              <a:t> </a:t>
            </a:r>
            <a:r>
              <a:rPr lang="en-US" dirty="0" err="1"/>
              <a:t>accorato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97705"/>
            <a:ext cx="8885524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 err="1">
                <a:solidFill>
                  <a:srgbClr val="000000"/>
                </a:solidFill>
              </a:rPr>
              <a:t>Foto</a:t>
            </a:r>
            <a:r>
              <a:rPr lang="en-GB" sz="3000" i="1" dirty="0">
                <a:solidFill>
                  <a:srgbClr val="000000"/>
                </a:solidFill>
              </a:rPr>
              <a:t> di </a:t>
            </a:r>
            <a:r>
              <a:rPr lang="en-GB" sz="3000" i="1" dirty="0" err="1">
                <a:solidFill>
                  <a:srgbClr val="000000"/>
                </a:solidFill>
              </a:rPr>
              <a:t>studenti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lavorano</a:t>
            </a:r>
            <a:r>
              <a:rPr lang="en-GB" sz="3000" i="1" dirty="0">
                <a:solidFill>
                  <a:srgbClr val="000000"/>
                </a:solidFill>
              </a:rPr>
              <a:t> a casa ( per la </a:t>
            </a:r>
            <a:r>
              <a:rPr lang="en-GB" sz="3000" i="1" dirty="0" err="1">
                <a:solidFill>
                  <a:srgbClr val="000000"/>
                </a:solidFill>
              </a:rPr>
              <a:t>pandemia</a:t>
            </a:r>
            <a:r>
              <a:rPr lang="en-GB" sz="3000" i="1" dirty="0">
                <a:solidFill>
                  <a:srgbClr val="000000"/>
                </a:solidFill>
              </a:rPr>
              <a:t> Covid-19) </a:t>
            </a:r>
            <a:r>
              <a:rPr lang="en-GB" sz="3000" i="1" dirty="0" err="1">
                <a:solidFill>
                  <a:srgbClr val="000000"/>
                </a:solidFill>
              </a:rPr>
              <a:t>sono</a:t>
            </a:r>
            <a:r>
              <a:rPr lang="en-GB" sz="3000" i="1" dirty="0">
                <a:solidFill>
                  <a:srgbClr val="000000"/>
                </a:solidFill>
              </a:rPr>
              <a:t> state </a:t>
            </a:r>
            <a:r>
              <a:rPr lang="en-GB" sz="3000" i="1" dirty="0" err="1">
                <a:solidFill>
                  <a:srgbClr val="000000"/>
                </a:solidFill>
              </a:rPr>
              <a:t>messe</a:t>
            </a:r>
            <a:r>
              <a:rPr lang="en-GB" sz="3000" i="1" dirty="0">
                <a:solidFill>
                  <a:srgbClr val="000000"/>
                </a:solidFill>
              </a:rPr>
              <a:t> in un video con un </a:t>
            </a:r>
            <a:r>
              <a:rPr lang="en-GB" sz="3000" i="1" dirty="0" err="1">
                <a:solidFill>
                  <a:srgbClr val="000000"/>
                </a:solidFill>
              </a:rPr>
              <a:t>messaggio</a:t>
            </a:r>
            <a:r>
              <a:rPr lang="en-GB" sz="3000" i="1" dirty="0">
                <a:solidFill>
                  <a:srgbClr val="000000"/>
                </a:solidFill>
              </a:rPr>
              <a:t> semplice e </a:t>
            </a:r>
            <a:r>
              <a:rPr lang="en-GB" sz="3000" i="1" dirty="0" err="1">
                <a:solidFill>
                  <a:srgbClr val="000000"/>
                </a:solidFill>
              </a:rPr>
              <a:t>accorato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5" name="Picture 4" descr="A screenshot of a computer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FE3F1975-F1FA-3F6C-03D7-E78BB5BF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12976"/>
            <a:ext cx="5366412" cy="33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26105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Universita</a:t>
            </a:r>
            <a:r>
              <a:rPr lang="en-US" dirty="0"/>
              <a:t> di </a:t>
            </a:r>
            <a:r>
              <a:rPr lang="en-US" dirty="0" err="1"/>
              <a:t>barcellona</a:t>
            </a:r>
            <a:r>
              <a:rPr lang="en-US" dirty="0"/>
              <a:t> - </a:t>
            </a:r>
            <a:r>
              <a:rPr lang="en-US" dirty="0" err="1"/>
              <a:t>instagram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376021"/>
            <a:ext cx="8885524" cy="110796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La </a:t>
            </a:r>
            <a:r>
              <a:rPr lang="en-GB" sz="3000" i="1" dirty="0" err="1">
                <a:solidFill>
                  <a:srgbClr val="000000"/>
                </a:solidFill>
              </a:rPr>
              <a:t>chiave</a:t>
            </a:r>
            <a:r>
              <a:rPr lang="en-GB" sz="3000" i="1" dirty="0">
                <a:solidFill>
                  <a:srgbClr val="000000"/>
                </a:solidFill>
              </a:rPr>
              <a:t> del </a:t>
            </a:r>
            <a:r>
              <a:rPr lang="en-GB" sz="3000" i="1" dirty="0" err="1">
                <a:solidFill>
                  <a:srgbClr val="000000"/>
                </a:solidFill>
              </a:rPr>
              <a:t>successo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dell'università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deriva</a:t>
            </a:r>
            <a:r>
              <a:rPr lang="en-GB" sz="3000" i="1" dirty="0">
                <a:solidFill>
                  <a:srgbClr val="000000"/>
                </a:solidFill>
              </a:rPr>
              <a:t> dal </a:t>
            </a:r>
            <a:r>
              <a:rPr lang="en-GB" sz="3000" i="1" dirty="0" err="1">
                <a:solidFill>
                  <a:srgbClr val="000000"/>
                </a:solidFill>
              </a:rPr>
              <a:t>suo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approccio</a:t>
            </a:r>
            <a:r>
              <a:rPr lang="en-GB" sz="3000" i="1" dirty="0">
                <a:solidFill>
                  <a:srgbClr val="000000"/>
                </a:solidFill>
              </a:rPr>
              <a:t> alle </a:t>
            </a:r>
            <a:r>
              <a:rPr lang="en-GB" sz="3000" i="1" dirty="0" err="1">
                <a:solidFill>
                  <a:srgbClr val="000000"/>
                </a:solidFill>
              </a:rPr>
              <a:t>immagini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condivide</a:t>
            </a:r>
            <a:r>
              <a:rPr lang="en-GB" sz="3000" i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" name="Picture 5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23F0057D-EE86-72BD-ACFC-D20E682F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919546"/>
            <a:ext cx="6424096" cy="39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-7742"/>
            <a:ext cx="5791200" cy="1270798"/>
          </a:xfrm>
        </p:spPr>
        <p:txBody>
          <a:bodyPr>
            <a:normAutofit/>
          </a:bodyPr>
          <a:lstStyle/>
          <a:p>
            <a:r>
              <a:rPr lang="en-US" dirty="0"/>
              <a:t>The Forest School (Facebook)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263056"/>
            <a:ext cx="5494262" cy="513983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La Forest School ha </a:t>
            </a:r>
            <a:r>
              <a:rPr lang="en-GB" sz="3000" i="1" dirty="0" err="1">
                <a:solidFill>
                  <a:srgbClr val="000000"/>
                </a:solidFill>
              </a:rPr>
              <a:t>usato</a:t>
            </a:r>
            <a:r>
              <a:rPr lang="en-GB" sz="3000" i="1" dirty="0">
                <a:solidFill>
                  <a:srgbClr val="000000"/>
                </a:solidFill>
              </a:rPr>
              <a:t> Facebook per </a:t>
            </a:r>
            <a:r>
              <a:rPr lang="en-GB" sz="3000" i="1" dirty="0" err="1">
                <a:solidFill>
                  <a:srgbClr val="000000"/>
                </a:solidFill>
              </a:rPr>
              <a:t>comunicare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rapidamente</a:t>
            </a:r>
            <a:r>
              <a:rPr lang="en-GB" sz="3000" i="1" dirty="0">
                <a:solidFill>
                  <a:srgbClr val="000000"/>
                </a:solidFill>
              </a:rPr>
              <a:t> con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assistenti</a:t>
            </a:r>
            <a:r>
              <a:rPr lang="en-GB" sz="3000" i="1" dirty="0">
                <a:solidFill>
                  <a:srgbClr val="000000"/>
                </a:solidFill>
              </a:rPr>
              <a:t> e per </a:t>
            </a:r>
            <a:r>
              <a:rPr lang="en-GB" sz="3000" i="1" dirty="0" err="1">
                <a:solidFill>
                  <a:srgbClr val="000000"/>
                </a:solidFill>
              </a:rPr>
              <a:t>coinvolgere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futuri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r>
              <a:rPr lang="en-GB" sz="3000" i="1" dirty="0">
                <a:solidFill>
                  <a:srgbClr val="000000"/>
                </a:solidFill>
              </a:rPr>
              <a:t> e la </a:t>
            </a:r>
            <a:r>
              <a:rPr lang="en-GB" sz="3000" i="1" dirty="0" err="1">
                <a:solidFill>
                  <a:srgbClr val="000000"/>
                </a:solidFill>
              </a:rPr>
              <a:t>comunità</a:t>
            </a:r>
            <a:r>
              <a:rPr lang="en-GB" sz="3000" i="1" dirty="0">
                <a:solidFill>
                  <a:srgbClr val="000000"/>
                </a:solidFill>
              </a:rPr>
              <a:t> locale.</a:t>
            </a:r>
          </a:p>
          <a:p>
            <a:endParaRPr lang="en-GB" sz="3000" i="1" dirty="0">
              <a:solidFill>
                <a:srgbClr val="000000"/>
              </a:solidFill>
            </a:endParaRPr>
          </a:p>
          <a:p>
            <a:r>
              <a:rPr lang="en-GB" sz="3000" i="1" dirty="0">
                <a:solidFill>
                  <a:srgbClr val="000000"/>
                </a:solidFill>
              </a:rPr>
              <a:t>A </a:t>
            </a:r>
            <a:r>
              <a:rPr lang="en-GB" sz="3000" i="1" dirty="0" err="1">
                <a:solidFill>
                  <a:srgbClr val="000000"/>
                </a:solidFill>
              </a:rPr>
              <a:t>creato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comunità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su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misura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grasse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alla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funzione</a:t>
            </a:r>
            <a:r>
              <a:rPr lang="en-GB" sz="3000" i="1" dirty="0">
                <a:solidFill>
                  <a:srgbClr val="000000"/>
                </a:solidFill>
              </a:rPr>
              <a:t> “</a:t>
            </a:r>
            <a:r>
              <a:rPr lang="en-GB" sz="3000" i="1" dirty="0" err="1">
                <a:solidFill>
                  <a:srgbClr val="000000"/>
                </a:solidFill>
              </a:rPr>
              <a:t>Gruppi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chiusi</a:t>
            </a:r>
            <a:r>
              <a:rPr lang="en-GB" sz="3000" i="1" dirty="0">
                <a:solidFill>
                  <a:srgbClr val="000000"/>
                </a:solidFill>
              </a:rPr>
              <a:t>” di Facebook.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8F7389-B16C-FE54-989D-50B2A51FE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4309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116632"/>
            <a:ext cx="5791200" cy="722118"/>
          </a:xfrm>
        </p:spPr>
        <p:txBody>
          <a:bodyPr>
            <a:normAutofit/>
          </a:bodyPr>
          <a:lstStyle/>
          <a:p>
            <a:r>
              <a:rPr lang="en-US" dirty="0"/>
              <a:t>The Forest School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052736"/>
            <a:ext cx="9058150" cy="2031295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Forest School fa </a:t>
            </a:r>
            <a:r>
              <a:rPr lang="en-GB" sz="3000" i="1" dirty="0" err="1">
                <a:solidFill>
                  <a:srgbClr val="000000"/>
                </a:solidFill>
              </a:rPr>
              <a:t>anche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uso</a:t>
            </a:r>
            <a:r>
              <a:rPr lang="en-GB" sz="3000" i="1" dirty="0">
                <a:solidFill>
                  <a:srgbClr val="000000"/>
                </a:solidFill>
              </a:rPr>
              <a:t> di  twitter e </a:t>
            </a:r>
            <a:r>
              <a:rPr lang="en-GB" sz="3000" i="1" dirty="0" err="1">
                <a:solidFill>
                  <a:srgbClr val="000000"/>
                </a:solidFill>
              </a:rPr>
              <a:t>pubblica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regolarmente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dei</a:t>
            </a:r>
            <a:r>
              <a:rPr lang="en-GB" sz="3000" i="1" dirty="0">
                <a:solidFill>
                  <a:srgbClr val="000000"/>
                </a:solidFill>
              </a:rPr>
              <a:t> post, con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base di follower di </a:t>
            </a:r>
            <a:r>
              <a:rPr lang="en-GB" sz="3000" i="1" dirty="0" err="1">
                <a:solidFill>
                  <a:srgbClr val="000000"/>
                </a:solidFill>
              </a:rPr>
              <a:t>oltre</a:t>
            </a:r>
            <a:r>
              <a:rPr lang="en-GB" sz="3000" i="1" dirty="0">
                <a:solidFill>
                  <a:srgbClr val="000000"/>
                </a:solidFill>
              </a:rPr>
              <a:t> 100 </a:t>
            </a:r>
            <a:r>
              <a:rPr lang="en-GB" sz="3000" i="1" dirty="0" err="1">
                <a:solidFill>
                  <a:srgbClr val="000000"/>
                </a:solidFill>
              </a:rPr>
              <a:t>genitori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persone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hanno</a:t>
            </a:r>
            <a:r>
              <a:rPr lang="en-GB" sz="3000" i="1" dirty="0">
                <a:solidFill>
                  <a:srgbClr val="000000"/>
                </a:solidFill>
              </a:rPr>
              <a:t> un interesse </a:t>
            </a:r>
            <a:r>
              <a:rPr lang="en-GB" sz="3000" i="1" dirty="0" err="1">
                <a:solidFill>
                  <a:srgbClr val="000000"/>
                </a:solidFill>
              </a:rPr>
              <a:t>diretto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nella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scuola</a:t>
            </a:r>
            <a:r>
              <a:rPr lang="en-GB" sz="3000" i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5" descr="A group of people standing in front of a bus&#10;&#10;Description automatically generated">
            <a:extLst>
              <a:ext uri="{FF2B5EF4-FFF2-40B4-BE49-F238E27FC236}">
                <a16:creationId xmlns:a16="http://schemas.microsoft.com/office/drawing/2014/main" id="{C2810BCF-D57E-14BD-6920-0D47E788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088173"/>
            <a:ext cx="6169372" cy="36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0" y="330618"/>
            <a:ext cx="5791200" cy="7221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Risore</a:t>
            </a:r>
            <a:r>
              <a:rPr lang="en-US" dirty="0"/>
              <a:t> educative </a:t>
            </a:r>
            <a:r>
              <a:rPr lang="en-US" dirty="0" err="1"/>
              <a:t>interattive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pinterest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85850" y="1052736"/>
            <a:ext cx="9058150" cy="156963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i="1" dirty="0">
                <a:solidFill>
                  <a:srgbClr val="000000"/>
                </a:solidFill>
              </a:rPr>
              <a:t>Una </a:t>
            </a:r>
            <a:r>
              <a:rPr lang="en-GB" sz="3000" i="1" dirty="0" err="1">
                <a:solidFill>
                  <a:srgbClr val="000000"/>
                </a:solidFill>
              </a:rPr>
              <a:t>presentazione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interattiva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che</a:t>
            </a:r>
            <a:r>
              <a:rPr lang="en-GB" sz="3000" i="1" dirty="0">
                <a:solidFill>
                  <a:srgbClr val="000000"/>
                </a:solidFill>
              </a:rPr>
              <a:t> include </a:t>
            </a:r>
            <a:r>
              <a:rPr lang="en-GB" sz="3000" i="1" dirty="0" err="1">
                <a:solidFill>
                  <a:srgbClr val="000000"/>
                </a:solidFill>
              </a:rPr>
              <a:t>una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filastrocca</a:t>
            </a:r>
            <a:r>
              <a:rPr lang="en-GB" sz="3000" i="1" dirty="0">
                <a:solidFill>
                  <a:srgbClr val="000000"/>
                </a:solidFill>
              </a:rPr>
              <a:t> sui </a:t>
            </a:r>
            <a:r>
              <a:rPr lang="en-GB" sz="3000" i="1" dirty="0" err="1">
                <a:solidFill>
                  <a:srgbClr val="000000"/>
                </a:solidFill>
              </a:rPr>
              <a:t>gli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 dirty="0" err="1">
                <a:solidFill>
                  <a:srgbClr val="000000"/>
                </a:solidFill>
              </a:rPr>
              <a:t>insetti</a:t>
            </a:r>
            <a:r>
              <a:rPr lang="en-GB" sz="3000" i="1" dirty="0">
                <a:solidFill>
                  <a:srgbClr val="000000"/>
                </a:solidFill>
              </a:rPr>
              <a:t> e </a:t>
            </a:r>
            <a:r>
              <a:rPr lang="en-GB" sz="3000" i="1" dirty="0" err="1">
                <a:solidFill>
                  <a:srgbClr val="000000"/>
                </a:solidFill>
              </a:rPr>
              <a:t>l'abbinamento</a:t>
            </a:r>
            <a:r>
              <a:rPr lang="en-GB" sz="3000" i="1" dirty="0">
                <a:solidFill>
                  <a:srgbClr val="000000"/>
                </a:solidFill>
              </a:rPr>
              <a:t> </a:t>
            </a:r>
            <a:r>
              <a:rPr lang="en-GB" sz="3000" i="1">
                <a:solidFill>
                  <a:srgbClr val="000000"/>
                </a:solidFill>
              </a:rPr>
              <a:t>degli </a:t>
            </a:r>
            <a:r>
              <a:rPr lang="en-GB" sz="3000" i="1" dirty="0" err="1">
                <a:solidFill>
                  <a:srgbClr val="000000"/>
                </a:solidFill>
              </a:rPr>
              <a:t>insetti</a:t>
            </a:r>
            <a:r>
              <a:rPr lang="en-GB" sz="3000" i="1" dirty="0">
                <a:solidFill>
                  <a:srgbClr val="000000"/>
                </a:solidFill>
              </a:rPr>
              <a:t> ai </a:t>
            </a:r>
            <a:r>
              <a:rPr lang="en-GB" sz="3000" i="1" dirty="0" err="1">
                <a:solidFill>
                  <a:srgbClr val="000000"/>
                </a:solidFill>
              </a:rPr>
              <a:t>loro</a:t>
            </a:r>
            <a:r>
              <a:rPr lang="en-GB" sz="3000" i="1" dirty="0">
                <a:solidFill>
                  <a:srgbClr val="000000"/>
                </a:solidFill>
              </a:rPr>
              <a:t> habitat. 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58B0E7-F1A8-13DC-15A2-37578C5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9" y="2653218"/>
            <a:ext cx="8860575" cy="36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8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286</Words>
  <Application>Microsoft Macintosh PowerPoint</Application>
  <PresentationFormat>Presentazione su schermo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Arial </vt:lpstr>
      <vt:lpstr>Arial Black</vt:lpstr>
      <vt:lpstr>Calibri</vt:lpstr>
      <vt:lpstr>Verdana</vt:lpstr>
      <vt:lpstr>Základné</vt:lpstr>
      <vt:lpstr>Caso Studio</vt:lpstr>
      <vt:lpstr>MathInTheNews (Twitter)</vt:lpstr>
      <vt:lpstr>ESEMPIO UNO</vt:lpstr>
      <vt:lpstr>ESEMPIO DUE</vt:lpstr>
      <vt:lpstr>Video con un messaggio accorato</vt:lpstr>
      <vt:lpstr>Universita di barcellona - instagram</vt:lpstr>
      <vt:lpstr>The Forest School (Facebook)</vt:lpstr>
      <vt:lpstr>The Forest School</vt:lpstr>
      <vt:lpstr>Risore educative interattive su pinterest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Dario La Guardia</cp:lastModifiedBy>
  <cp:revision>281</cp:revision>
  <cp:lastPrinted>2019-02-12T08:21:40Z</cp:lastPrinted>
  <dcterms:created xsi:type="dcterms:W3CDTF">2019-02-10T21:49:04Z</dcterms:created>
  <dcterms:modified xsi:type="dcterms:W3CDTF">2022-05-11T07:58:19Z</dcterms:modified>
</cp:coreProperties>
</file>