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7" autoAdjust="0"/>
    <p:restoredTop sz="73790" autoAdjust="0"/>
  </p:normalViewPr>
  <p:slideViewPr>
    <p:cSldViewPr>
      <p:cViewPr varScale="1">
        <p:scale>
          <a:sx n="124" d="100"/>
          <a:sy n="124" d="100"/>
        </p:scale>
        <p:origin x="1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Moodle and Aula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EF8E7B"/>
                </a:solidFill>
              </a:rPr>
              <a:t>Usare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i</a:t>
            </a:r>
            <a:r>
              <a:rPr lang="en-US" dirty="0">
                <a:solidFill>
                  <a:srgbClr val="EF8E7B"/>
                </a:solidFill>
              </a:rPr>
              <a:t> social media per </a:t>
            </a:r>
            <a:r>
              <a:rPr lang="en-US" dirty="0" err="1">
                <a:solidFill>
                  <a:srgbClr val="EF8E7B"/>
                </a:solidFill>
              </a:rPr>
              <a:t>l’educazione</a:t>
            </a:r>
            <a:r>
              <a:rPr lang="en-US" dirty="0">
                <a:solidFill>
                  <a:srgbClr val="EF8E7B"/>
                </a:solidFill>
              </a:rPr>
              <a:t> a </a:t>
            </a:r>
            <a:r>
              <a:rPr lang="en-US" dirty="0" err="1">
                <a:solidFill>
                  <a:srgbClr val="EF8E7B"/>
                </a:solidFill>
              </a:rPr>
              <a:t>scuola</a:t>
            </a:r>
            <a:endParaRPr lang="en-US" dirty="0">
              <a:solidFill>
                <a:srgbClr val="EF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68" y="179978"/>
            <a:ext cx="5976664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Materiale</a:t>
            </a:r>
            <a:r>
              <a:rPr lang="en-US" dirty="0"/>
              <a:t> di </a:t>
            </a:r>
            <a:r>
              <a:rPr lang="en-US" dirty="0" err="1"/>
              <a:t>apprendimento</a:t>
            </a:r>
            <a:r>
              <a:rPr lang="en-US" dirty="0"/>
              <a:t> in </a:t>
            </a:r>
            <a:r>
              <a:rPr lang="en-US" dirty="0" err="1"/>
              <a:t>alua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434F973-C0B4-897D-492A-D739D109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96" y="1551578"/>
            <a:ext cx="6624736" cy="51902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56EF62-6873-5841-CC38-535980DD3258}"/>
              </a:ext>
            </a:extLst>
          </p:cNvPr>
          <p:cNvSpPr/>
          <p:nvPr/>
        </p:nvSpPr>
        <p:spPr>
          <a:xfrm>
            <a:off x="1680676" y="4575914"/>
            <a:ext cx="1656184" cy="216591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B8350-23B2-07F3-5F1E-36F98F76865B}"/>
              </a:ext>
            </a:extLst>
          </p:cNvPr>
          <p:cNvSpPr txBox="1"/>
          <p:nvPr/>
        </p:nvSpPr>
        <p:spPr>
          <a:xfrm>
            <a:off x="0" y="5151037"/>
            <a:ext cx="1721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Weekly teaching materials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BEF68-C703-3C4E-CB8B-9E2F01D80450}"/>
              </a:ext>
            </a:extLst>
          </p:cNvPr>
          <p:cNvSpPr txBox="1"/>
          <p:nvPr/>
        </p:nvSpPr>
        <p:spPr>
          <a:xfrm>
            <a:off x="76732" y="3169348"/>
            <a:ext cx="154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Module info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E7D2CA-D7AC-A951-981F-3DBE983FBD7F}"/>
              </a:ext>
            </a:extLst>
          </p:cNvPr>
          <p:cNvCxnSpPr/>
          <p:nvPr/>
        </p:nvCxnSpPr>
        <p:spPr>
          <a:xfrm>
            <a:off x="947204" y="3639810"/>
            <a:ext cx="1037232" cy="506891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745202F-5F1E-B99C-A570-3D69399086FB}"/>
              </a:ext>
            </a:extLst>
          </p:cNvPr>
          <p:cNvSpPr txBox="1"/>
          <p:nvPr/>
        </p:nvSpPr>
        <p:spPr>
          <a:xfrm>
            <a:off x="4288692" y="155157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User management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8712E2-E9A7-492F-B895-A19158F6BC3A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532100" y="1782411"/>
            <a:ext cx="756592" cy="30777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E03D22-BFEE-FA48-6ADB-5D676231AEF1}"/>
              </a:ext>
            </a:extLst>
          </p:cNvPr>
          <p:cNvSpPr txBox="1"/>
          <p:nvPr/>
        </p:nvSpPr>
        <p:spPr>
          <a:xfrm>
            <a:off x="4648732" y="2745565"/>
            <a:ext cx="381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Engagement statistics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D388EF-8393-4BFB-1572-8EAFFEBA3757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4288692" y="2244078"/>
            <a:ext cx="360040" cy="763097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478AE5-9002-CA71-E4F0-C9F7988C36C9}"/>
              </a:ext>
            </a:extLst>
          </p:cNvPr>
          <p:cNvSpPr txBox="1"/>
          <p:nvPr/>
        </p:nvSpPr>
        <p:spPr>
          <a:xfrm>
            <a:off x="4011484" y="3157593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Assessment section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ADC1BA-E4C3-1DE8-08AE-190FFEB6312C}"/>
              </a:ext>
            </a:extLst>
          </p:cNvPr>
          <p:cNvCxnSpPr>
            <a:cxnSpLocks/>
          </p:cNvCxnSpPr>
          <p:nvPr/>
        </p:nvCxnSpPr>
        <p:spPr>
          <a:xfrm flipH="1" flipV="1">
            <a:off x="3346367" y="2278527"/>
            <a:ext cx="783241" cy="890821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F598621-8E18-D97D-C475-33122DC14F5B}"/>
              </a:ext>
            </a:extLst>
          </p:cNvPr>
          <p:cNvSpPr txBox="1"/>
          <p:nvPr/>
        </p:nvSpPr>
        <p:spPr>
          <a:xfrm>
            <a:off x="4959338" y="2344605"/>
            <a:ext cx="3649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Module management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0B9FCA-1F81-C203-86DF-099B64ED5B22}"/>
              </a:ext>
            </a:extLst>
          </p:cNvPr>
          <p:cNvCxnSpPr>
            <a:cxnSpLocks/>
          </p:cNvCxnSpPr>
          <p:nvPr/>
        </p:nvCxnSpPr>
        <p:spPr>
          <a:xfrm flipH="1" flipV="1">
            <a:off x="6296971" y="2148570"/>
            <a:ext cx="496933" cy="276701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85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 err="1"/>
              <a:t>Apprendimento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in </a:t>
            </a:r>
            <a:r>
              <a:rPr lang="en-US" dirty="0" err="1"/>
              <a:t>moodle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5139838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Moodle </a:t>
            </a:r>
            <a:r>
              <a:rPr lang="en-GB" sz="3000" i="1" dirty="0" err="1">
                <a:solidFill>
                  <a:srgbClr val="000000"/>
                </a:solidFill>
              </a:rPr>
              <a:t>è</a:t>
            </a:r>
            <a:r>
              <a:rPr lang="en-GB" sz="3000" i="1" dirty="0">
                <a:solidFill>
                  <a:srgbClr val="000000"/>
                </a:solidFill>
              </a:rPr>
              <a:t> un </a:t>
            </a:r>
            <a:r>
              <a:rPr lang="en-GB" sz="3000" i="1" dirty="0" err="1">
                <a:solidFill>
                  <a:srgbClr val="000000"/>
                </a:solidFill>
              </a:rPr>
              <a:t>esempio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sistema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gestione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dell'apprendimento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coinvolge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l'apprendimento</a:t>
            </a:r>
            <a:r>
              <a:rPr lang="en-GB" sz="3000" i="1" dirty="0">
                <a:solidFill>
                  <a:srgbClr val="000000"/>
                </a:solidFill>
              </a:rPr>
              <a:t> online da </a:t>
            </a:r>
            <a:r>
              <a:rPr lang="en-GB" sz="3000" i="1" dirty="0" err="1">
                <a:solidFill>
                  <a:srgbClr val="000000"/>
                </a:solidFill>
              </a:rPr>
              <a:t>più</a:t>
            </a:r>
            <a:r>
              <a:rPr lang="en-GB" sz="3000" i="1" dirty="0">
                <a:solidFill>
                  <a:srgbClr val="000000"/>
                </a:solidFill>
              </a:rPr>
              <a:t> di 10 anni.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Moodle </a:t>
            </a:r>
            <a:r>
              <a:rPr lang="en-GB" sz="3000" i="1" dirty="0" err="1">
                <a:solidFill>
                  <a:srgbClr val="FF0000"/>
                </a:solidFill>
              </a:rPr>
              <a:t>Socialwall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trasforma</a:t>
            </a:r>
            <a:r>
              <a:rPr lang="en-GB" sz="3000" i="1" dirty="0">
                <a:solidFill>
                  <a:srgbClr val="000000"/>
                </a:solidFill>
              </a:rPr>
              <a:t> un </a:t>
            </a:r>
            <a:r>
              <a:rPr lang="en-GB" sz="3000" i="1" dirty="0" err="1">
                <a:solidFill>
                  <a:srgbClr val="000000"/>
                </a:solidFill>
              </a:rPr>
              <a:t>corso</a:t>
            </a:r>
            <a:r>
              <a:rPr lang="en-GB" sz="3000" i="1" dirty="0">
                <a:solidFill>
                  <a:srgbClr val="000000"/>
                </a:solidFill>
              </a:rPr>
              <a:t> Moodle in </a:t>
            </a:r>
            <a:r>
              <a:rPr lang="en-GB" sz="3000" i="1" dirty="0" err="1">
                <a:solidFill>
                  <a:srgbClr val="000000"/>
                </a:solidFill>
              </a:rPr>
              <a:t>una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piattaforma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apprendimento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sociale</a:t>
            </a:r>
            <a:r>
              <a:rPr lang="en-GB" sz="30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Social wall include </a:t>
            </a:r>
            <a:r>
              <a:rPr lang="en-GB" sz="3000" i="1" dirty="0" err="1">
                <a:solidFill>
                  <a:srgbClr val="000000"/>
                </a:solidFill>
              </a:rPr>
              <a:t>un'interfaccia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familiare</a:t>
            </a:r>
            <a:r>
              <a:rPr lang="en-GB" sz="3000" i="1" dirty="0">
                <a:solidFill>
                  <a:srgbClr val="000000"/>
                </a:solidFill>
              </a:rPr>
              <a:t> per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post, </a:t>
            </a:r>
            <a:r>
              <a:rPr lang="en-GB" sz="3000" i="1" dirty="0" err="1">
                <a:solidFill>
                  <a:srgbClr val="000000"/>
                </a:solidFill>
              </a:rPr>
              <a:t>una</a:t>
            </a:r>
            <a:r>
              <a:rPr lang="en-GB" sz="3000" i="1" dirty="0">
                <a:solidFill>
                  <a:srgbClr val="000000"/>
                </a:solidFill>
              </a:rPr>
              <a:t> timeline </a:t>
            </a:r>
            <a:r>
              <a:rPr lang="en-GB" sz="3000" i="1" dirty="0" err="1">
                <a:solidFill>
                  <a:srgbClr val="000000"/>
                </a:solidFill>
              </a:rPr>
              <a:t>dei</a:t>
            </a:r>
            <a:r>
              <a:rPr lang="en-GB" sz="3000" i="1" dirty="0">
                <a:solidFill>
                  <a:srgbClr val="000000"/>
                </a:solidFill>
              </a:rPr>
              <a:t> post, il </a:t>
            </a:r>
            <a:r>
              <a:rPr lang="en-GB" sz="3000" i="1" dirty="0" err="1">
                <a:solidFill>
                  <a:srgbClr val="000000"/>
                </a:solidFill>
              </a:rPr>
              <a:t>filtraggio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della</a:t>
            </a:r>
            <a:r>
              <a:rPr lang="en-GB" sz="3000" i="1" dirty="0">
                <a:solidFill>
                  <a:srgbClr val="000000"/>
                </a:solidFill>
              </a:rPr>
              <a:t> timeline e </a:t>
            </a:r>
            <a:r>
              <a:rPr lang="en-GB" sz="3000" i="1" dirty="0" err="1">
                <a:solidFill>
                  <a:srgbClr val="000000"/>
                </a:solidFill>
              </a:rPr>
              <a:t>l'integrazione</a:t>
            </a:r>
            <a:r>
              <a:rPr lang="en-GB" sz="3000" i="1" dirty="0">
                <a:solidFill>
                  <a:srgbClr val="000000"/>
                </a:solidFill>
              </a:rPr>
              <a:t> con le </a:t>
            </a:r>
            <a:r>
              <a:rPr lang="en-GB" sz="3000" i="1" dirty="0" err="1">
                <a:solidFill>
                  <a:srgbClr val="000000"/>
                </a:solidFill>
              </a:rPr>
              <a:t>attività</a:t>
            </a:r>
            <a:r>
              <a:rPr lang="en-GB" sz="3000" i="1" dirty="0">
                <a:solidFill>
                  <a:srgbClr val="000000"/>
                </a:solidFill>
              </a:rPr>
              <a:t> e le </a:t>
            </a:r>
            <a:r>
              <a:rPr lang="en-GB" sz="3000" i="1" dirty="0" err="1">
                <a:solidFill>
                  <a:srgbClr val="000000"/>
                </a:solidFill>
              </a:rPr>
              <a:t>risorse</a:t>
            </a:r>
            <a:r>
              <a:rPr lang="en-GB" sz="3000" i="1" dirty="0">
                <a:solidFill>
                  <a:srgbClr val="000000"/>
                </a:solidFill>
              </a:rPr>
              <a:t> di Moodle. </a:t>
            </a:r>
          </a:p>
        </p:txBody>
      </p:sp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 err="1"/>
              <a:t>Socialwall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523524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i="1" dirty="0">
                <a:solidFill>
                  <a:srgbClr val="000000"/>
                </a:solidFill>
              </a:rPr>
              <a:t>Il tutors </a:t>
            </a:r>
            <a:r>
              <a:rPr lang="en-GB" sz="3000" i="1" dirty="0" err="1">
                <a:solidFill>
                  <a:srgbClr val="000000"/>
                </a:solidFill>
              </a:rPr>
              <a:t>può</a:t>
            </a:r>
            <a:r>
              <a:rPr lang="en-GB" sz="3000" i="1" dirty="0">
                <a:solidFill>
                  <a:srgbClr val="000000"/>
                </a:solidFill>
              </a:rPr>
              <a:t>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creare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diversi</a:t>
            </a:r>
            <a:r>
              <a:rPr lang="en-GB" sz="2800" i="1" dirty="0">
                <a:solidFill>
                  <a:srgbClr val="000000"/>
                </a:solidFill>
              </a:rPr>
              <a:t> tipi di </a:t>
            </a:r>
            <a:r>
              <a:rPr lang="en-GB" sz="2800" i="1" dirty="0" err="1">
                <a:solidFill>
                  <a:srgbClr val="000000"/>
                </a:solidFill>
              </a:rPr>
              <a:t>messaggi</a:t>
            </a:r>
            <a:endParaRPr lang="en-GB" sz="28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allegare</a:t>
            </a:r>
            <a:r>
              <a:rPr lang="en-GB" sz="2800" i="1" dirty="0">
                <a:solidFill>
                  <a:srgbClr val="000000"/>
                </a:solidFill>
              </a:rPr>
              <a:t> file e URL ai post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commentare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messaggi</a:t>
            </a:r>
            <a:r>
              <a:rPr lang="en-GB" sz="2800" i="1" dirty="0">
                <a:solidFill>
                  <a:srgbClr val="000000"/>
                </a:solidFill>
              </a:rPr>
              <a:t> e </a:t>
            </a:r>
            <a:r>
              <a:rPr lang="en-GB" sz="2800" i="1" dirty="0" err="1">
                <a:solidFill>
                  <a:srgbClr val="000000"/>
                </a:solidFill>
              </a:rPr>
              <a:t>rispondere</a:t>
            </a:r>
            <a:r>
              <a:rPr lang="en-GB" sz="2800" i="1" dirty="0">
                <a:solidFill>
                  <a:srgbClr val="000000"/>
                </a:solidFill>
              </a:rPr>
              <a:t> ai </a:t>
            </a:r>
            <a:r>
              <a:rPr lang="en-GB" sz="2800" i="1" dirty="0" err="1">
                <a:solidFill>
                  <a:srgbClr val="000000"/>
                </a:solidFill>
              </a:rPr>
              <a:t>commenti</a:t>
            </a:r>
            <a:endParaRPr lang="en-GB" sz="2800" i="1" dirty="0">
              <a:solidFill>
                <a:srgbClr val="000000"/>
              </a:solidFill>
            </a:endParaRPr>
          </a:p>
          <a:p>
            <a:r>
              <a:rPr lang="en-GB" sz="2800" i="1" dirty="0" err="1">
                <a:solidFill>
                  <a:srgbClr val="000000"/>
                </a:solidFill>
              </a:rPr>
              <a:t>Gli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studenti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possono</a:t>
            </a:r>
            <a:r>
              <a:rPr lang="en-GB" sz="2800" i="1" dirty="0">
                <a:solidFill>
                  <a:srgbClr val="000000"/>
                </a:solidFill>
              </a:rPr>
              <a:t>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creare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messaggi</a:t>
            </a:r>
            <a:r>
              <a:rPr lang="en-GB" sz="2800" i="1" dirty="0">
                <a:solidFill>
                  <a:srgbClr val="000000"/>
                </a:solidFill>
              </a:rPr>
              <a:t> standard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allegare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risorse</a:t>
            </a:r>
            <a:r>
              <a:rPr lang="en-GB" sz="2800" i="1" dirty="0">
                <a:solidFill>
                  <a:srgbClr val="000000"/>
                </a:solidFill>
              </a:rPr>
              <a:t> (file o link) ai post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commentare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i</a:t>
            </a:r>
            <a:r>
              <a:rPr lang="en-GB" sz="2800" i="1" dirty="0">
                <a:solidFill>
                  <a:srgbClr val="000000"/>
                </a:solidFill>
              </a:rPr>
              <a:t> post e </a:t>
            </a:r>
            <a:r>
              <a:rPr lang="en-GB" sz="2800" i="1" dirty="0" err="1">
                <a:solidFill>
                  <a:srgbClr val="000000"/>
                </a:solidFill>
              </a:rPr>
              <a:t>rispondere</a:t>
            </a:r>
            <a:r>
              <a:rPr lang="en-GB" sz="2800" i="1" dirty="0">
                <a:solidFill>
                  <a:srgbClr val="000000"/>
                </a:solidFill>
              </a:rPr>
              <a:t> ai </a:t>
            </a:r>
            <a:r>
              <a:rPr lang="en-GB" sz="2800" i="1" dirty="0" err="1">
                <a:solidFill>
                  <a:srgbClr val="000000"/>
                </a:solidFill>
              </a:rPr>
              <a:t>commenti</a:t>
            </a:r>
            <a:endParaRPr lang="en-GB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7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Aula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4997092" cy="4508896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i="1" dirty="0">
                <a:solidFill>
                  <a:srgbClr val="000000"/>
                </a:solidFill>
              </a:rPr>
              <a:t>Cosa </a:t>
            </a:r>
            <a:r>
              <a:rPr lang="en-GB" sz="3000" i="1" dirty="0" err="1">
                <a:solidFill>
                  <a:srgbClr val="000000"/>
                </a:solidFill>
              </a:rPr>
              <a:t>è</a:t>
            </a:r>
            <a:r>
              <a:rPr lang="en-GB" sz="3000" i="1" dirty="0">
                <a:solidFill>
                  <a:srgbClr val="000000"/>
                </a:solidFill>
              </a:rPr>
              <a:t> Aula?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Come "</a:t>
            </a:r>
            <a:r>
              <a:rPr lang="en-GB" sz="3000" i="1" dirty="0" err="1">
                <a:solidFill>
                  <a:srgbClr val="000000"/>
                </a:solidFill>
              </a:rPr>
              <a:t>piattaforma</a:t>
            </a:r>
            <a:r>
              <a:rPr lang="en-GB" sz="3000" i="1" dirty="0">
                <a:solidFill>
                  <a:srgbClr val="000000"/>
                </a:solidFill>
              </a:rPr>
              <a:t> per </a:t>
            </a:r>
            <a:r>
              <a:rPr lang="en-GB" sz="3000" i="1" dirty="0" err="1">
                <a:solidFill>
                  <a:srgbClr val="000000"/>
                </a:solidFill>
              </a:rPr>
              <a:t>l'esperienza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apprendimento</a:t>
            </a:r>
            <a:r>
              <a:rPr lang="en-GB" sz="3000" i="1" dirty="0">
                <a:solidFill>
                  <a:srgbClr val="000000"/>
                </a:solidFill>
              </a:rPr>
              <a:t>", Aula </a:t>
            </a:r>
            <a:r>
              <a:rPr lang="en-GB" sz="3000" i="1" dirty="0" err="1">
                <a:solidFill>
                  <a:srgbClr val="000000"/>
                </a:solidFill>
              </a:rPr>
              <a:t>offre</a:t>
            </a:r>
            <a:r>
              <a:rPr lang="en-GB" sz="3000" i="1" dirty="0">
                <a:solidFill>
                  <a:srgbClr val="000000"/>
                </a:solidFill>
              </a:rPr>
              <a:t> a </a:t>
            </a:r>
            <a:r>
              <a:rPr lang="en-GB" sz="3000" i="1" dirty="0" err="1">
                <a:solidFill>
                  <a:srgbClr val="000000"/>
                </a:solidFill>
              </a:rPr>
              <a:t>educatori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studenti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l'opportunità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avvicinarsi</a:t>
            </a:r>
            <a:r>
              <a:rPr lang="en-GB" sz="3000" i="1" dirty="0">
                <a:solidFill>
                  <a:srgbClr val="000000"/>
                </a:solidFill>
              </a:rPr>
              <a:t> ai </a:t>
            </a:r>
            <a:r>
              <a:rPr lang="en-GB" sz="3000" i="1" dirty="0" err="1">
                <a:solidFill>
                  <a:srgbClr val="000000"/>
                </a:solidFill>
              </a:rPr>
              <a:t>loro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corsi</a:t>
            </a:r>
            <a:r>
              <a:rPr lang="en-GB" sz="3000" i="1" dirty="0">
                <a:solidFill>
                  <a:srgbClr val="000000"/>
                </a:solidFill>
              </a:rPr>
              <a:t> in modo </a:t>
            </a:r>
            <a:r>
              <a:rPr lang="en-GB" sz="3000" i="1" dirty="0" err="1">
                <a:solidFill>
                  <a:srgbClr val="000000"/>
                </a:solidFill>
              </a:rPr>
              <a:t>più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sociale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conversazionale</a:t>
            </a:r>
            <a:r>
              <a:rPr lang="en-GB" sz="3000" i="1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153BE9-3BA4-217B-25E4-7F965F5EF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15862"/>
            <a:ext cx="3888432" cy="31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 err="1"/>
              <a:t>Caratteristiche</a:t>
            </a:r>
            <a:r>
              <a:rPr lang="en-US" dirty="0"/>
              <a:t> </a:t>
            </a:r>
            <a:r>
              <a:rPr lang="en-US" dirty="0" err="1"/>
              <a:t>sociali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4385786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Consente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una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comunicazione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intuitiva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attraverso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post e la </a:t>
            </a:r>
            <a:r>
              <a:rPr lang="en-GB" sz="3000" i="1" dirty="0" err="1">
                <a:solidFill>
                  <a:srgbClr val="000000"/>
                </a:solidFill>
              </a:rPr>
              <a:t>messaggistica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istantanea</a:t>
            </a:r>
            <a:r>
              <a:rPr lang="en-GB" sz="3000" i="1" dirty="0">
                <a:solidFill>
                  <a:srgbClr val="000000"/>
                </a:solidFill>
              </a:rPr>
              <a:t> del </a:t>
            </a:r>
            <a:r>
              <a:rPr lang="en-GB" sz="3000" i="1" dirty="0" err="1">
                <a:solidFill>
                  <a:srgbClr val="000000"/>
                </a:solidFill>
              </a:rPr>
              <a:t>corso</a:t>
            </a:r>
            <a:r>
              <a:rPr lang="en-GB" sz="3000" i="1" dirty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Interazione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attraverso</a:t>
            </a:r>
            <a:r>
              <a:rPr lang="en-GB" sz="3000" i="1" dirty="0">
                <a:solidFill>
                  <a:srgbClr val="000000"/>
                </a:solidFill>
              </a:rPr>
              <a:t> post, </a:t>
            </a:r>
            <a:r>
              <a:rPr lang="en-GB" sz="3000" i="1" dirty="0" err="1">
                <a:solidFill>
                  <a:srgbClr val="000000"/>
                </a:solidFill>
              </a:rPr>
              <a:t>commenti</a:t>
            </a:r>
            <a:r>
              <a:rPr lang="en-GB" sz="3000" i="1" dirty="0">
                <a:solidFill>
                  <a:srgbClr val="000000"/>
                </a:solidFill>
              </a:rPr>
              <a:t>, </a:t>
            </a:r>
            <a:r>
              <a:rPr lang="en-GB" sz="3000" i="1" dirty="0" err="1">
                <a:solidFill>
                  <a:srgbClr val="000000"/>
                </a:solidFill>
              </a:rPr>
              <a:t>messaggi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reazioni</a:t>
            </a:r>
            <a:r>
              <a:rPr lang="en-GB" sz="3000" i="1" dirty="0">
                <a:solidFill>
                  <a:srgbClr val="000000"/>
                </a:solidFill>
              </a:rPr>
              <a:t> (emoji).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Consente</a:t>
            </a:r>
            <a:r>
              <a:rPr lang="en-GB" sz="3000" i="1" dirty="0">
                <a:solidFill>
                  <a:srgbClr val="000000"/>
                </a:solidFill>
              </a:rPr>
              <a:t> di fare </a:t>
            </a:r>
            <a:r>
              <a:rPr lang="en-GB" sz="3000" i="1" dirty="0" err="1">
                <a:solidFill>
                  <a:srgbClr val="000000"/>
                </a:solidFill>
              </a:rPr>
              <a:t>annunci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inviare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promemoria</a:t>
            </a:r>
            <a:r>
              <a:rPr lang="en-GB" sz="30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Applicazioni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mobili</a:t>
            </a:r>
            <a:r>
              <a:rPr lang="en-GB" sz="3000" i="1" dirty="0">
                <a:solidFill>
                  <a:srgbClr val="000000"/>
                </a:solidFill>
              </a:rPr>
              <a:t> native per iOS e Android</a:t>
            </a:r>
          </a:p>
        </p:txBody>
      </p:sp>
    </p:spTree>
    <p:extLst>
      <p:ext uri="{BB962C8B-B14F-4D97-AF65-F5344CB8AC3E}">
        <p14:creationId xmlns:p14="http://schemas.microsoft.com/office/powerpoint/2010/main" val="6104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Benefit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4982872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2800" i="1" dirty="0">
                <a:solidFill>
                  <a:srgbClr val="000000"/>
                </a:solidFill>
              </a:rPr>
              <a:t>Fa </a:t>
            </a:r>
            <a:r>
              <a:rPr lang="en-GB" sz="2800" i="1" dirty="0" err="1">
                <a:solidFill>
                  <a:srgbClr val="000000"/>
                </a:solidFill>
              </a:rPr>
              <a:t>risparmiare</a:t>
            </a:r>
            <a:r>
              <a:rPr lang="en-GB" sz="2800" i="1" dirty="0">
                <a:solidFill>
                  <a:srgbClr val="000000"/>
                </a:solidFill>
              </a:rPr>
              <a:t> tempo </a:t>
            </a:r>
            <a:r>
              <a:rPr lang="en-GB" sz="2800" i="1" dirty="0" err="1">
                <a:solidFill>
                  <a:srgbClr val="000000"/>
                </a:solidFill>
              </a:rPr>
              <a:t>semplificando</a:t>
            </a:r>
            <a:r>
              <a:rPr lang="en-GB" sz="2800" i="1" dirty="0">
                <a:solidFill>
                  <a:srgbClr val="000000"/>
                </a:solidFill>
              </a:rPr>
              <a:t> la </a:t>
            </a:r>
            <a:r>
              <a:rPr lang="en-GB" sz="2800" i="1" dirty="0" err="1">
                <a:solidFill>
                  <a:srgbClr val="000000"/>
                </a:solidFill>
              </a:rPr>
              <a:t>comunicazione</a:t>
            </a:r>
            <a:r>
              <a:rPr lang="en-GB" sz="2800" i="1" dirty="0">
                <a:solidFill>
                  <a:srgbClr val="000000"/>
                </a:solidFill>
              </a:rPr>
              <a:t> e </a:t>
            </a:r>
            <a:r>
              <a:rPr lang="en-GB" sz="2800" i="1" dirty="0" err="1">
                <a:solidFill>
                  <a:srgbClr val="000000"/>
                </a:solidFill>
              </a:rPr>
              <a:t>riducendo</a:t>
            </a:r>
            <a:r>
              <a:rPr lang="en-GB" sz="2800" i="1" dirty="0">
                <a:solidFill>
                  <a:srgbClr val="000000"/>
                </a:solidFill>
              </a:rPr>
              <a:t> la </a:t>
            </a:r>
            <a:r>
              <a:rPr lang="en-GB" sz="2800" i="1" dirty="0" err="1">
                <a:solidFill>
                  <a:srgbClr val="000000"/>
                </a:solidFill>
              </a:rPr>
              <a:t>duplicazione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dei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compiti</a:t>
            </a:r>
            <a:r>
              <a:rPr lang="en-GB" sz="2800" i="1" dirty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Aumenta</a:t>
            </a:r>
            <a:r>
              <a:rPr lang="en-GB" sz="2800" i="1" dirty="0">
                <a:solidFill>
                  <a:srgbClr val="000000"/>
                </a:solidFill>
              </a:rPr>
              <a:t> il </a:t>
            </a:r>
            <a:r>
              <a:rPr lang="en-GB" sz="2800" i="1" dirty="0" err="1">
                <a:solidFill>
                  <a:srgbClr val="000000"/>
                </a:solidFill>
              </a:rPr>
              <a:t>coinvolgimento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degli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studenti</a:t>
            </a:r>
            <a:r>
              <a:rPr lang="en-GB" sz="2800" i="1" dirty="0">
                <a:solidFill>
                  <a:srgbClr val="000000"/>
                </a:solidFill>
              </a:rPr>
              <a:t> rispetto alle alternative </a:t>
            </a:r>
            <a:r>
              <a:rPr lang="en-GB" sz="2800" i="1" dirty="0" err="1">
                <a:solidFill>
                  <a:srgbClr val="000000"/>
                </a:solidFill>
              </a:rPr>
              <a:t>tradizionali</a:t>
            </a:r>
            <a:r>
              <a:rPr lang="en-GB" sz="28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Facilita</a:t>
            </a:r>
            <a:r>
              <a:rPr lang="en-GB" sz="2800" i="1" dirty="0">
                <a:solidFill>
                  <a:srgbClr val="000000"/>
                </a:solidFill>
              </a:rPr>
              <a:t> la </a:t>
            </a:r>
            <a:r>
              <a:rPr lang="en-GB" sz="2800" i="1" dirty="0" err="1">
                <a:solidFill>
                  <a:srgbClr val="000000"/>
                </a:solidFill>
              </a:rPr>
              <a:t>collaborazione</a:t>
            </a:r>
            <a:r>
              <a:rPr lang="en-GB" sz="2800" i="1" dirty="0">
                <a:solidFill>
                  <a:srgbClr val="000000"/>
                </a:solidFill>
              </a:rPr>
              <a:t> e il </a:t>
            </a:r>
            <a:r>
              <a:rPr lang="en-GB" sz="2800" i="1" dirty="0" err="1">
                <a:solidFill>
                  <a:srgbClr val="000000"/>
                </a:solidFill>
              </a:rPr>
              <a:t>lavoro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fra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più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scuole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collegando</a:t>
            </a:r>
            <a:r>
              <a:rPr lang="en-GB" sz="2800" i="1" dirty="0">
                <a:solidFill>
                  <a:srgbClr val="000000"/>
                </a:solidFill>
              </a:rPr>
              <a:t> tutti </a:t>
            </a:r>
            <a:r>
              <a:rPr lang="en-GB" sz="2800" i="1" dirty="0" err="1">
                <a:solidFill>
                  <a:srgbClr val="000000"/>
                </a:solidFill>
              </a:rPr>
              <a:t>gli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studenti</a:t>
            </a:r>
            <a:r>
              <a:rPr lang="en-GB" sz="28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i="1" dirty="0" err="1">
                <a:solidFill>
                  <a:srgbClr val="000000"/>
                </a:solidFill>
              </a:rPr>
              <a:t>Favorisce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l'ampliamento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della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partecipazione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attraverso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spazi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accessibili</a:t>
            </a:r>
            <a:r>
              <a:rPr lang="en-GB" sz="2800" i="1" dirty="0">
                <a:solidFill>
                  <a:srgbClr val="000000"/>
                </a:solidFill>
              </a:rPr>
              <a:t> da </a:t>
            </a:r>
            <a:r>
              <a:rPr lang="en-GB" sz="2800" i="1" dirty="0" err="1">
                <a:solidFill>
                  <a:srgbClr val="000000"/>
                </a:solidFill>
              </a:rPr>
              <a:t>qualsiasi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dirty="0" err="1">
                <a:solidFill>
                  <a:srgbClr val="000000"/>
                </a:solidFill>
              </a:rPr>
              <a:t>luogo</a:t>
            </a:r>
            <a:r>
              <a:rPr lang="en-GB" sz="2800" i="1" dirty="0">
                <a:solidFill>
                  <a:srgbClr val="000000"/>
                </a:solidFill>
              </a:rPr>
              <a:t> (PC, Android, iPhone/iPad).</a:t>
            </a:r>
          </a:p>
        </p:txBody>
      </p:sp>
    </p:spTree>
    <p:extLst>
      <p:ext uri="{BB962C8B-B14F-4D97-AF65-F5344CB8AC3E}">
        <p14:creationId xmlns:p14="http://schemas.microsoft.com/office/powerpoint/2010/main" val="53987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68" y="179978"/>
            <a:ext cx="5976664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Come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differenzia</a:t>
            </a:r>
            <a:r>
              <a:rPr lang="en-US" dirty="0"/>
              <a:t> da </a:t>
            </a:r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piattaforme</a:t>
            </a:r>
            <a:r>
              <a:rPr lang="en-US" dirty="0"/>
              <a:t> di </a:t>
            </a:r>
            <a:r>
              <a:rPr lang="en-US" dirty="0" err="1"/>
              <a:t>apprendimento</a:t>
            </a:r>
            <a:r>
              <a:rPr lang="en-US" dirty="0"/>
              <a:t> online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2200572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Nessun </a:t>
            </a:r>
            <a:r>
              <a:rPr lang="en-GB" sz="3000" i="1" dirty="0" err="1">
                <a:solidFill>
                  <a:srgbClr val="000000"/>
                </a:solidFill>
              </a:rPr>
              <a:t>sistema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gestione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dell'apprendimento</a:t>
            </a:r>
            <a:r>
              <a:rPr lang="en-GB" sz="3000" i="1" dirty="0">
                <a:solidFill>
                  <a:srgbClr val="000000"/>
                </a:solidFill>
              </a:rPr>
              <a:t> (LMS) e </a:t>
            </a:r>
            <a:r>
              <a:rPr lang="en-GB" sz="3000" i="1" dirty="0" err="1">
                <a:solidFill>
                  <a:srgbClr val="000000"/>
                </a:solidFill>
              </a:rPr>
              <a:t>meno</a:t>
            </a:r>
            <a:r>
              <a:rPr lang="en-GB" sz="3000" i="1" dirty="0">
                <a:solidFill>
                  <a:srgbClr val="000000"/>
                </a:solidFill>
              </a:rPr>
              <a:t> e-mail.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Maggiore </a:t>
            </a:r>
            <a:r>
              <a:rPr lang="en-GB" sz="3000" i="1" dirty="0" err="1">
                <a:solidFill>
                  <a:srgbClr val="000000"/>
                </a:solidFill>
              </a:rPr>
              <a:t>coinvolgimento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supportato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dall'apprendimento</a:t>
            </a:r>
            <a:r>
              <a:rPr lang="en-GB" sz="3000" i="1" dirty="0">
                <a:solidFill>
                  <a:srgbClr val="000000"/>
                </a:solidFill>
              </a:rPr>
              <a:t> mobile</a:t>
            </a:r>
          </a:p>
        </p:txBody>
      </p:sp>
      <p:pic>
        <p:nvPicPr>
          <p:cNvPr id="4" name="Picture 3" descr="A couple of cell phones&#10;&#10;Description automatically generated with low confidence">
            <a:extLst>
              <a:ext uri="{FF2B5EF4-FFF2-40B4-BE49-F238E27FC236}">
                <a16:creationId xmlns:a16="http://schemas.microsoft.com/office/drawing/2014/main" id="{E8C9637D-A940-0BC3-36F3-3D07FF02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645024"/>
            <a:ext cx="4104456" cy="31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0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6" y="116632"/>
            <a:ext cx="5976664" cy="949836"/>
          </a:xfrm>
        </p:spPr>
        <p:txBody>
          <a:bodyPr>
            <a:normAutofit/>
          </a:bodyPr>
          <a:lstStyle/>
          <a:p>
            <a:r>
              <a:rPr lang="en-US" dirty="0"/>
              <a:t>Studio </a:t>
            </a:r>
            <a:r>
              <a:rPr lang="en-US" dirty="0" err="1"/>
              <a:t>pilota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79512" y="1091782"/>
            <a:ext cx="8784976" cy="1738907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Studio </a:t>
            </a:r>
            <a:r>
              <a:rPr lang="en-GB" sz="3000" i="1" dirty="0" err="1">
                <a:solidFill>
                  <a:srgbClr val="000000"/>
                </a:solidFill>
              </a:rPr>
              <a:t>pilota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presso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l'Università</a:t>
            </a:r>
            <a:r>
              <a:rPr lang="en-GB" sz="3000" i="1" dirty="0">
                <a:solidFill>
                  <a:srgbClr val="000000"/>
                </a:solidFill>
              </a:rPr>
              <a:t> Ravensbourne di </a:t>
            </a:r>
            <a:r>
              <a:rPr lang="en-GB" sz="3000" i="1" dirty="0" err="1">
                <a:solidFill>
                  <a:srgbClr val="000000"/>
                </a:solidFill>
              </a:rPr>
              <a:t>Londra</a:t>
            </a:r>
            <a:r>
              <a:rPr lang="en-GB" sz="3000" i="1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6 </a:t>
            </a:r>
            <a:r>
              <a:rPr lang="en-GB" sz="3000" i="1" dirty="0" err="1">
                <a:solidFill>
                  <a:srgbClr val="000000"/>
                </a:solidFill>
              </a:rPr>
              <a:t>programmi</a:t>
            </a:r>
            <a:r>
              <a:rPr lang="en-GB" sz="3000" i="1" dirty="0">
                <a:solidFill>
                  <a:srgbClr val="000000"/>
                </a:solidFill>
              </a:rPr>
              <a:t>, 280 </a:t>
            </a:r>
            <a:r>
              <a:rPr lang="en-GB" sz="3000" i="1" dirty="0" err="1">
                <a:solidFill>
                  <a:srgbClr val="000000"/>
                </a:solidFill>
              </a:rPr>
              <a:t>studenti</a:t>
            </a:r>
            <a:r>
              <a:rPr lang="en-GB" sz="3000" i="1" dirty="0">
                <a:solidFill>
                  <a:srgbClr val="000000"/>
                </a:solidFill>
              </a:rPr>
              <a:t> del primo anno</a:t>
            </a:r>
          </a:p>
        </p:txBody>
      </p:sp>
      <p:pic>
        <p:nvPicPr>
          <p:cNvPr id="5" name="Picture 4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9DB8E175-DC7C-7F7B-15AD-A1883B2E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30689"/>
            <a:ext cx="6696744" cy="40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0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68" y="179978"/>
            <a:ext cx="5976664" cy="1371600"/>
          </a:xfrm>
        </p:spPr>
        <p:txBody>
          <a:bodyPr>
            <a:normAutofit/>
          </a:bodyPr>
          <a:lstStyle/>
          <a:p>
            <a:r>
              <a:rPr lang="en-US" dirty="0"/>
              <a:t>Student feedback</a:t>
            </a:r>
          </a:p>
        </p:txBody>
      </p:sp>
      <p:pic>
        <p:nvPicPr>
          <p:cNvPr id="5" name="Picture 4" descr="A picture containing text, businesscard, envelope&#10;&#10;Description automatically generated">
            <a:extLst>
              <a:ext uri="{FF2B5EF4-FFF2-40B4-BE49-F238E27FC236}">
                <a16:creationId xmlns:a16="http://schemas.microsoft.com/office/drawing/2014/main" id="{33E29797-3039-E23C-0B10-AC98F8FF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7966074" cy="483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6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2990</TotalTime>
  <Words>321</Words>
  <Application>Microsoft Macintosh PowerPoint</Application>
  <PresentationFormat>Presentazione su schermo (4:3)</PresentationFormat>
  <Paragraphs>45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Moodle and Aula</vt:lpstr>
      <vt:lpstr>Apprendimento sociale in moodle</vt:lpstr>
      <vt:lpstr>Socialwall</vt:lpstr>
      <vt:lpstr>Aula</vt:lpstr>
      <vt:lpstr>Caratteristiche sociali</vt:lpstr>
      <vt:lpstr>Benefit</vt:lpstr>
      <vt:lpstr>Come si differenzia da altre piattaforme di apprendimento online</vt:lpstr>
      <vt:lpstr>Studio pilota</vt:lpstr>
      <vt:lpstr>Student feedback</vt:lpstr>
      <vt:lpstr>Materiale di apprendimento in alua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Dario La Guardia</cp:lastModifiedBy>
  <cp:revision>278</cp:revision>
  <cp:lastPrinted>2019-02-12T08:21:40Z</cp:lastPrinted>
  <dcterms:created xsi:type="dcterms:W3CDTF">2019-02-10T21:49:04Z</dcterms:created>
  <dcterms:modified xsi:type="dcterms:W3CDTF">2022-05-11T09:28:30Z</dcterms:modified>
</cp:coreProperties>
</file>