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9" r:id="rId4"/>
    <p:sldId id="262" r:id="rId5"/>
    <p:sldId id="267" r:id="rId6"/>
    <p:sldId id="263" r:id="rId7"/>
    <p:sldId id="264" r:id="rId8"/>
    <p:sldId id="265" r:id="rId9"/>
    <p:sldId id="266" r:id="rId10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80" autoAdjust="0"/>
    <p:restoredTop sz="73790" autoAdjust="0"/>
  </p:normalViewPr>
  <p:slideViewPr>
    <p:cSldViewPr>
      <p:cViewPr varScale="1">
        <p:scale>
          <a:sx n="115" d="100"/>
          <a:sy n="115" d="100"/>
        </p:scale>
        <p:origin x="280" y="3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11.5.22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‹N›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786058"/>
            <a:ext cx="8072494" cy="1297250"/>
          </a:xfrm>
        </p:spPr>
        <p:txBody>
          <a:bodyPr/>
          <a:lstStyle/>
          <a:p>
            <a:pPr algn="ctr"/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Youtube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in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ambito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educativo</a:t>
            </a:r>
            <a:endParaRPr lang="en-US" sz="400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2910" y="4000504"/>
            <a:ext cx="7283152" cy="576064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 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>
                <a:solidFill>
                  <a:srgbClr val="EF8E7B"/>
                </a:solidFill>
              </a:rPr>
              <a:t>Utilizzare</a:t>
            </a:r>
            <a:r>
              <a:rPr lang="en-US" dirty="0">
                <a:solidFill>
                  <a:srgbClr val="EF8E7B"/>
                </a:solidFill>
              </a:rPr>
              <a:t> I social network per </a:t>
            </a:r>
            <a:r>
              <a:rPr lang="en-US" dirty="0" err="1">
                <a:solidFill>
                  <a:srgbClr val="EF8E7B"/>
                </a:solidFill>
              </a:rPr>
              <a:t>l’educazione</a:t>
            </a:r>
            <a:r>
              <a:rPr lang="en-US" dirty="0">
                <a:solidFill>
                  <a:srgbClr val="EF8E7B"/>
                </a:solidFill>
              </a:rPr>
              <a:t> </a:t>
            </a:r>
            <a:r>
              <a:rPr lang="en-US" dirty="0" err="1">
                <a:solidFill>
                  <a:srgbClr val="EF8E7B"/>
                </a:solidFill>
              </a:rPr>
              <a:t>scolastica</a:t>
            </a:r>
            <a:endParaRPr lang="en-US" dirty="0">
              <a:solidFill>
                <a:srgbClr val="EF8E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/>
              <a:t>YouTube </a:t>
            </a:r>
            <a:r>
              <a:rPr lang="en-US" dirty="0" err="1"/>
              <a:t>Sommario</a:t>
            </a:r>
            <a:endParaRPr lang="en-US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78964" y="1551578"/>
            <a:ext cx="8784976" cy="4555063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 2,1 </a:t>
            </a:r>
            <a:r>
              <a:rPr lang="en-GB" sz="3000" i="1" dirty="0" err="1">
                <a:solidFill>
                  <a:srgbClr val="000000"/>
                </a:solidFill>
              </a:rPr>
              <a:t>miliardi</a:t>
            </a:r>
            <a:r>
              <a:rPr lang="en-GB" sz="3000" i="1" dirty="0">
                <a:solidFill>
                  <a:srgbClr val="000000"/>
                </a:solidFill>
              </a:rPr>
              <a:t> di </a:t>
            </a:r>
            <a:r>
              <a:rPr lang="en-GB" sz="3000" i="1" dirty="0" err="1">
                <a:solidFill>
                  <a:srgbClr val="000000"/>
                </a:solidFill>
              </a:rPr>
              <a:t>utenti</a:t>
            </a:r>
            <a:r>
              <a:rPr lang="en-GB" sz="3000" i="1" dirty="0">
                <a:solidFill>
                  <a:srgbClr val="000000"/>
                </a:solidFill>
              </a:rPr>
              <a:t> di YouTube </a:t>
            </a:r>
            <a:r>
              <a:rPr lang="en-GB" sz="3000" i="1" dirty="0" err="1">
                <a:solidFill>
                  <a:srgbClr val="000000"/>
                </a:solidFill>
              </a:rPr>
              <a:t>nel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mondo</a:t>
            </a:r>
            <a:endParaRPr lang="en-GB" sz="30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YouTube ha 122 </a:t>
            </a:r>
            <a:r>
              <a:rPr lang="en-GB" sz="3000" i="1" dirty="0" err="1">
                <a:solidFill>
                  <a:srgbClr val="000000"/>
                </a:solidFill>
              </a:rPr>
              <a:t>milioni</a:t>
            </a:r>
            <a:r>
              <a:rPr lang="en-GB" sz="3000" i="1" dirty="0">
                <a:solidFill>
                  <a:srgbClr val="000000"/>
                </a:solidFill>
              </a:rPr>
              <a:t> di </a:t>
            </a:r>
            <a:r>
              <a:rPr lang="en-GB" sz="3000" i="1" dirty="0" err="1">
                <a:solidFill>
                  <a:srgbClr val="000000"/>
                </a:solidFill>
              </a:rPr>
              <a:t>utenti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attivi</a:t>
            </a:r>
            <a:r>
              <a:rPr lang="en-GB" sz="3000" i="1" dirty="0">
                <a:solidFill>
                  <a:srgbClr val="000000"/>
                </a:solidFill>
              </a:rPr>
              <a:t> al </a:t>
            </a:r>
            <a:r>
              <a:rPr lang="en-GB" sz="3000" i="1" dirty="0" err="1">
                <a:solidFill>
                  <a:srgbClr val="000000"/>
                </a:solidFill>
              </a:rPr>
              <a:t>giorno</a:t>
            </a:r>
            <a:endParaRPr lang="en-GB" sz="30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1 </a:t>
            </a:r>
            <a:r>
              <a:rPr lang="en-GB" sz="3000" i="1" dirty="0" err="1">
                <a:solidFill>
                  <a:srgbClr val="000000"/>
                </a:solidFill>
              </a:rPr>
              <a:t>miliardo</a:t>
            </a:r>
            <a:r>
              <a:rPr lang="en-GB" sz="3000" i="1" dirty="0">
                <a:solidFill>
                  <a:srgbClr val="000000"/>
                </a:solidFill>
              </a:rPr>
              <a:t> di ore di </a:t>
            </a:r>
            <a:r>
              <a:rPr lang="en-GB" sz="3000" i="1" dirty="0" err="1">
                <a:solidFill>
                  <a:srgbClr val="000000"/>
                </a:solidFill>
              </a:rPr>
              <a:t>contenuti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vengono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guardate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ogni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giorno</a:t>
            </a:r>
            <a:r>
              <a:rPr lang="en-GB" sz="3000" i="1" dirty="0">
                <a:solidFill>
                  <a:srgbClr val="000000"/>
                </a:solidFill>
              </a:rPr>
              <a:t> in </a:t>
            </a:r>
            <a:r>
              <a:rPr lang="en-GB" sz="3000" i="1" dirty="0" err="1">
                <a:solidFill>
                  <a:srgbClr val="000000"/>
                </a:solidFill>
              </a:rPr>
              <a:t>tutto</a:t>
            </a:r>
            <a:r>
              <a:rPr lang="en-GB" sz="3000" i="1" dirty="0">
                <a:solidFill>
                  <a:srgbClr val="000000"/>
                </a:solidFill>
              </a:rPr>
              <a:t> il </a:t>
            </a:r>
            <a:r>
              <a:rPr lang="en-GB" sz="3000" i="1" dirty="0" err="1">
                <a:solidFill>
                  <a:srgbClr val="000000"/>
                </a:solidFill>
              </a:rPr>
              <a:t>mondo</a:t>
            </a:r>
            <a:endParaRPr lang="en-GB" sz="30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YouTube ha </a:t>
            </a:r>
            <a:r>
              <a:rPr lang="en-GB" sz="3000" i="1" dirty="0" err="1">
                <a:solidFill>
                  <a:srgbClr val="000000"/>
                </a:solidFill>
              </a:rPr>
              <a:t>generato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ricavi</a:t>
            </a:r>
            <a:r>
              <a:rPr lang="en-GB" sz="3000" i="1" dirty="0">
                <a:solidFill>
                  <a:srgbClr val="000000"/>
                </a:solidFill>
              </a:rPr>
              <a:t> per 19,7 </a:t>
            </a:r>
            <a:r>
              <a:rPr lang="en-GB" sz="3000" i="1" dirty="0" err="1">
                <a:solidFill>
                  <a:srgbClr val="000000"/>
                </a:solidFill>
              </a:rPr>
              <a:t>miliardi</a:t>
            </a:r>
            <a:r>
              <a:rPr lang="en-GB" sz="3000" i="1" dirty="0">
                <a:solidFill>
                  <a:srgbClr val="000000"/>
                </a:solidFill>
              </a:rPr>
              <a:t> di </a:t>
            </a:r>
            <a:r>
              <a:rPr lang="en-GB" sz="3000" i="1" dirty="0" err="1">
                <a:solidFill>
                  <a:srgbClr val="000000"/>
                </a:solidFill>
              </a:rPr>
              <a:t>dollari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nel</a:t>
            </a:r>
            <a:r>
              <a:rPr lang="en-GB" sz="3000" i="1" dirty="0">
                <a:solidFill>
                  <a:srgbClr val="000000"/>
                </a:solidFill>
              </a:rPr>
              <a:t> 2020</a:t>
            </a:r>
          </a:p>
          <a:p>
            <a:pPr marL="457200" indent="-457200">
              <a:buFont typeface="Wingdings" pitchFamily="2" charset="2"/>
              <a:buChar char="Ø"/>
            </a:pPr>
            <a:endParaRPr lang="en-GB" sz="30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528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/>
              <a:t>La </a:t>
            </a:r>
            <a:r>
              <a:rPr lang="en-US" dirty="0" err="1"/>
              <a:t>morte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tv?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78964" y="1551578"/>
            <a:ext cx="8784976" cy="5309115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 Se </a:t>
            </a:r>
            <a:r>
              <a:rPr lang="en-GB" sz="3000" i="1" dirty="0" err="1">
                <a:solidFill>
                  <a:srgbClr val="000000"/>
                </a:solidFill>
              </a:rPr>
              <a:t>tre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dei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principali</a:t>
            </a:r>
            <a:r>
              <a:rPr lang="en-GB" sz="3000" i="1" dirty="0">
                <a:solidFill>
                  <a:srgbClr val="000000"/>
                </a:solidFill>
              </a:rPr>
              <a:t> network </a:t>
            </a:r>
            <a:r>
              <a:rPr lang="en-GB" sz="3000" i="1" dirty="0" err="1">
                <a:solidFill>
                  <a:srgbClr val="000000"/>
                </a:solidFill>
              </a:rPr>
              <a:t>statunitensi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avessero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trasmesso</a:t>
            </a:r>
            <a:r>
              <a:rPr lang="en-GB" sz="3000" i="1" dirty="0">
                <a:solidFill>
                  <a:srgbClr val="000000"/>
                </a:solidFill>
              </a:rPr>
              <a:t> 24 ore al </a:t>
            </a:r>
            <a:r>
              <a:rPr lang="en-GB" sz="3000" i="1" dirty="0" err="1">
                <a:solidFill>
                  <a:srgbClr val="000000"/>
                </a:solidFill>
              </a:rPr>
              <a:t>giorno</a:t>
            </a:r>
            <a:r>
              <a:rPr lang="en-GB" sz="3000" i="1" dirty="0">
                <a:solidFill>
                  <a:srgbClr val="000000"/>
                </a:solidFill>
              </a:rPr>
              <a:t>, 7 </a:t>
            </a:r>
            <a:r>
              <a:rPr lang="en-GB" sz="3000" i="1" dirty="0" err="1">
                <a:solidFill>
                  <a:srgbClr val="000000"/>
                </a:solidFill>
              </a:rPr>
              <a:t>giorni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su</a:t>
            </a:r>
            <a:r>
              <a:rPr lang="en-GB" sz="3000" i="1" dirty="0">
                <a:solidFill>
                  <a:srgbClr val="000000"/>
                </a:solidFill>
              </a:rPr>
              <a:t> 7, 365 </a:t>
            </a:r>
            <a:r>
              <a:rPr lang="en-GB" sz="3000" i="1" dirty="0" err="1">
                <a:solidFill>
                  <a:srgbClr val="000000"/>
                </a:solidFill>
              </a:rPr>
              <a:t>giorni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all'anno</a:t>
            </a:r>
            <a:r>
              <a:rPr lang="en-GB" sz="3000" i="1" dirty="0">
                <a:solidFill>
                  <a:srgbClr val="000000"/>
                </a:solidFill>
              </a:rPr>
              <a:t> per </a:t>
            </a:r>
            <a:r>
              <a:rPr lang="en-GB" sz="3000" i="1" dirty="0" err="1">
                <a:solidFill>
                  <a:srgbClr val="000000"/>
                </a:solidFill>
              </a:rPr>
              <a:t>gli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ultimi</a:t>
            </a:r>
            <a:r>
              <a:rPr lang="en-GB" sz="3000" i="1" dirty="0">
                <a:solidFill>
                  <a:srgbClr val="000000"/>
                </a:solidFill>
              </a:rPr>
              <a:t> 60 anni. Non </a:t>
            </a:r>
            <a:r>
              <a:rPr lang="en-GB" sz="3000" i="1" dirty="0" err="1">
                <a:solidFill>
                  <a:srgbClr val="000000"/>
                </a:solidFill>
              </a:rPr>
              <a:t>avrebbero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comunque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trasmesso</a:t>
            </a:r>
            <a:r>
              <a:rPr lang="en-GB" sz="3000" i="1" dirty="0">
                <a:solidFill>
                  <a:srgbClr val="000000"/>
                </a:solidFill>
              </a:rPr>
              <a:t> tanti </a:t>
            </a:r>
            <a:r>
              <a:rPr lang="en-GB" sz="3000" i="1" dirty="0" err="1">
                <a:solidFill>
                  <a:srgbClr val="000000"/>
                </a:solidFill>
              </a:rPr>
              <a:t>contenuti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quanti</a:t>
            </a:r>
            <a:r>
              <a:rPr lang="en-GB" sz="3000" i="1" dirty="0">
                <a:solidFill>
                  <a:srgbClr val="000000"/>
                </a:solidFill>
              </a:rPr>
              <a:t> ne </a:t>
            </a:r>
            <a:r>
              <a:rPr lang="en-GB" sz="3000" i="1" dirty="0" err="1">
                <a:solidFill>
                  <a:srgbClr val="000000"/>
                </a:solidFill>
              </a:rPr>
              <a:t>vengono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caricati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su</a:t>
            </a:r>
            <a:r>
              <a:rPr lang="en-GB" sz="3000" i="1" dirty="0">
                <a:solidFill>
                  <a:srgbClr val="000000"/>
                </a:solidFill>
              </a:rPr>
              <a:t> YouTube </a:t>
            </a:r>
            <a:r>
              <a:rPr lang="en-GB" sz="3000" i="1" dirty="0" err="1">
                <a:solidFill>
                  <a:srgbClr val="000000"/>
                </a:solidFill>
              </a:rPr>
              <a:t>ogni</a:t>
            </a:r>
            <a:r>
              <a:rPr lang="en-GB" sz="3000" i="1" dirty="0">
                <a:solidFill>
                  <a:srgbClr val="000000"/>
                </a:solidFill>
              </a:rPr>
              <a:t> 30 </a:t>
            </a:r>
            <a:r>
              <a:rPr lang="en-GB" sz="3000" i="1" dirty="0" err="1">
                <a:solidFill>
                  <a:srgbClr val="000000"/>
                </a:solidFill>
              </a:rPr>
              <a:t>giorni</a:t>
            </a:r>
            <a:r>
              <a:rPr lang="en-GB" sz="3000" i="1" dirty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buFont typeface="Wingdings" pitchFamily="2" charset="2"/>
              <a:buChar char="Ø"/>
            </a:pPr>
            <a:endParaRPr lang="en-GB" sz="30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YouTube </a:t>
            </a:r>
            <a:r>
              <a:rPr lang="en-GB" sz="3000" i="1" dirty="0" err="1">
                <a:solidFill>
                  <a:srgbClr val="000000"/>
                </a:solidFill>
              </a:rPr>
              <a:t>trasmette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oltre</a:t>
            </a:r>
            <a:r>
              <a:rPr lang="en-GB" sz="3000" i="1" dirty="0">
                <a:solidFill>
                  <a:srgbClr val="000000"/>
                </a:solidFill>
              </a:rPr>
              <a:t> 1 </a:t>
            </a:r>
            <a:r>
              <a:rPr lang="en-GB" sz="3000" i="1" dirty="0" err="1">
                <a:solidFill>
                  <a:srgbClr val="000000"/>
                </a:solidFill>
              </a:rPr>
              <a:t>miliardo</a:t>
            </a:r>
            <a:r>
              <a:rPr lang="en-GB" sz="3000" i="1" dirty="0">
                <a:solidFill>
                  <a:srgbClr val="000000"/>
                </a:solidFill>
              </a:rPr>
              <a:t> di video al </a:t>
            </a:r>
            <a:r>
              <a:rPr lang="en-GB" sz="3000" i="1" dirty="0" err="1">
                <a:solidFill>
                  <a:srgbClr val="000000"/>
                </a:solidFill>
              </a:rPr>
              <a:t>giorno</a:t>
            </a:r>
            <a:endParaRPr lang="en-GB" sz="3000" i="1" dirty="0">
              <a:solidFill>
                <a:srgbClr val="000000"/>
              </a:solidFill>
            </a:endParaRPr>
          </a:p>
          <a:p>
            <a:endParaRPr lang="en-GB" sz="30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400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/>
              <a:t>YouTube EDU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78964" y="1551578"/>
            <a:ext cx="8784976" cy="4601229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it-IT" sz="3000" i="1" dirty="0">
                <a:solidFill>
                  <a:srgbClr val="000000"/>
                </a:solidFill>
              </a:rPr>
              <a:t>una nuova area di YouTube specializzata nella raccolta di video didattici e di approfondimento provenienti dai sistemi scolastici di tutto il mondo.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Permette</a:t>
            </a:r>
            <a:r>
              <a:rPr lang="en-GB" sz="3000" i="1" dirty="0">
                <a:solidFill>
                  <a:srgbClr val="000000"/>
                </a:solidFill>
              </a:rPr>
              <a:t> di </a:t>
            </a:r>
            <a:r>
              <a:rPr lang="en-GB" sz="3000" i="1" dirty="0" err="1">
                <a:solidFill>
                  <a:srgbClr val="000000"/>
                </a:solidFill>
              </a:rPr>
              <a:t>trovare</a:t>
            </a:r>
            <a:r>
              <a:rPr lang="en-GB" sz="3000" i="1" dirty="0">
                <a:solidFill>
                  <a:srgbClr val="000000"/>
                </a:solidFill>
              </a:rPr>
              <a:t> e </a:t>
            </a:r>
            <a:r>
              <a:rPr lang="en-GB" sz="3000" i="1" dirty="0" err="1">
                <a:solidFill>
                  <a:srgbClr val="000000"/>
                </a:solidFill>
              </a:rPr>
              <a:t>offrire</a:t>
            </a:r>
            <a:r>
              <a:rPr lang="en-GB" sz="3000" i="1" dirty="0">
                <a:solidFill>
                  <a:srgbClr val="000000"/>
                </a:solidFill>
              </a:rPr>
              <a:t> il </a:t>
            </a:r>
            <a:r>
              <a:rPr lang="en-GB" sz="3000" i="1" dirty="0" err="1">
                <a:solidFill>
                  <a:srgbClr val="000000"/>
                </a:solidFill>
              </a:rPr>
              <a:t>materiale</a:t>
            </a:r>
            <a:r>
              <a:rPr lang="en-GB" sz="3000" i="1" dirty="0">
                <a:solidFill>
                  <a:srgbClr val="000000"/>
                </a:solidFill>
              </a:rPr>
              <a:t> per </a:t>
            </a:r>
            <a:r>
              <a:rPr lang="en-GB" sz="3000" i="1" dirty="0" err="1">
                <a:solidFill>
                  <a:srgbClr val="000000"/>
                </a:solidFill>
              </a:rPr>
              <a:t>moltissimi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ambiti</a:t>
            </a:r>
            <a:r>
              <a:rPr lang="en-GB" sz="3000" i="1" dirty="0">
                <a:solidFill>
                  <a:srgbClr val="000000"/>
                </a:solidFill>
              </a:rPr>
              <a:t> come: </a:t>
            </a:r>
            <a:r>
              <a:rPr lang="it-IT" sz="3000" i="1" dirty="0">
                <a:solidFill>
                  <a:srgbClr val="000000"/>
                </a:solidFill>
              </a:rPr>
              <a:t>Arte,Affari,Diritto,Istruzione,Ingegneria,Lingue,Matematica,Medicina,Scienze,Scienze </a:t>
            </a:r>
            <a:r>
              <a:rPr lang="it-IT" sz="3000" i="1" dirty="0" err="1">
                <a:solidFill>
                  <a:srgbClr val="000000"/>
                </a:solidFill>
              </a:rPr>
              <a:t>sociali,Storia,Studi</a:t>
            </a:r>
            <a:r>
              <a:rPr lang="it-IT" sz="3000" i="1" dirty="0">
                <a:solidFill>
                  <a:srgbClr val="000000"/>
                </a:solidFill>
              </a:rPr>
              <a:t> umanistici</a:t>
            </a:r>
          </a:p>
        </p:txBody>
      </p:sp>
    </p:spTree>
    <p:extLst>
      <p:ext uri="{BB962C8B-B14F-4D97-AF65-F5344CB8AC3E}">
        <p14:creationId xmlns:p14="http://schemas.microsoft.com/office/powerpoint/2010/main" val="1199428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5791200" cy="1371600"/>
          </a:xfrm>
        </p:spPr>
        <p:txBody>
          <a:bodyPr/>
          <a:lstStyle/>
          <a:p>
            <a:r>
              <a:rPr lang="en-US" dirty="0"/>
              <a:t>YouTube </a:t>
            </a:r>
            <a:r>
              <a:rPr lang="en-US" dirty="0" err="1"/>
              <a:t>Insegnanti</a:t>
            </a:r>
            <a:endParaRPr lang="en-US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78964" y="1551578"/>
            <a:ext cx="8784976" cy="5309115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Fornisce</a:t>
            </a:r>
            <a:r>
              <a:rPr lang="en-GB" sz="3000" i="1" dirty="0">
                <a:solidFill>
                  <a:srgbClr val="000000"/>
                </a:solidFill>
              </a:rPr>
              <a:t> playlist per le </a:t>
            </a:r>
            <a:r>
              <a:rPr lang="en-GB" sz="3000" i="1" dirty="0" err="1">
                <a:solidFill>
                  <a:srgbClr val="000000"/>
                </a:solidFill>
              </a:rPr>
              <a:t>classi</a:t>
            </a:r>
            <a:r>
              <a:rPr lang="en-GB" sz="3000" i="1" dirty="0">
                <a:solidFill>
                  <a:srgbClr val="000000"/>
                </a:solidFill>
              </a:rPr>
              <a:t> in base al </a:t>
            </a:r>
            <a:r>
              <a:rPr lang="en-GB" sz="3000" i="1" dirty="0" err="1">
                <a:solidFill>
                  <a:srgbClr val="000000"/>
                </a:solidFill>
              </a:rPr>
              <a:t>livello</a:t>
            </a:r>
            <a:r>
              <a:rPr lang="en-GB" sz="3000" i="1" dirty="0">
                <a:solidFill>
                  <a:srgbClr val="000000"/>
                </a:solidFill>
              </a:rPr>
              <a:t> di </a:t>
            </a:r>
            <a:r>
              <a:rPr lang="en-GB" sz="3000" i="1" dirty="0" err="1">
                <a:solidFill>
                  <a:srgbClr val="000000"/>
                </a:solidFill>
              </a:rPr>
              <a:t>istruzione</a:t>
            </a:r>
            <a:r>
              <a:rPr lang="en-GB" sz="3000" i="1" dirty="0">
                <a:solidFill>
                  <a:srgbClr val="000000"/>
                </a:solidFill>
              </a:rPr>
              <a:t> e </a:t>
            </a:r>
            <a:r>
              <a:rPr lang="en-GB" sz="3000" i="1" dirty="0" err="1">
                <a:solidFill>
                  <a:srgbClr val="000000"/>
                </a:solidFill>
              </a:rPr>
              <a:t>alla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materia</a:t>
            </a:r>
            <a:r>
              <a:rPr lang="en-GB" sz="3000" i="1" dirty="0">
                <a:solidFill>
                  <a:srgbClr val="000000"/>
                </a:solidFill>
              </a:rPr>
              <a:t>, </a:t>
            </a:r>
            <a:r>
              <a:rPr lang="en-GB" sz="3000" i="1" dirty="0" err="1">
                <a:solidFill>
                  <a:srgbClr val="000000"/>
                </a:solidFill>
              </a:rPr>
              <a:t>consentendo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agli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insegnanti</a:t>
            </a:r>
            <a:r>
              <a:rPr lang="en-GB" sz="3000" i="1" dirty="0">
                <a:solidFill>
                  <a:srgbClr val="000000"/>
                </a:solidFill>
              </a:rPr>
              <a:t> di </a:t>
            </a:r>
            <a:r>
              <a:rPr lang="en-GB" sz="3000" i="1" dirty="0" err="1">
                <a:solidFill>
                  <a:srgbClr val="000000"/>
                </a:solidFill>
              </a:rPr>
              <a:t>incorporare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i</a:t>
            </a:r>
            <a:r>
              <a:rPr lang="en-GB" sz="3000" i="1" dirty="0">
                <a:solidFill>
                  <a:srgbClr val="000000"/>
                </a:solidFill>
              </a:rPr>
              <a:t> video </a:t>
            </a:r>
            <a:r>
              <a:rPr lang="en-GB" sz="3000" i="1" dirty="0" err="1">
                <a:solidFill>
                  <a:srgbClr val="000000"/>
                </a:solidFill>
              </a:rPr>
              <a:t>nei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loro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programmi</a:t>
            </a:r>
            <a:r>
              <a:rPr lang="en-GB" sz="3000" i="1" dirty="0">
                <a:solidFill>
                  <a:srgbClr val="000000"/>
                </a:solidFill>
              </a:rPr>
              <a:t> di studio.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Il </a:t>
            </a:r>
            <a:r>
              <a:rPr lang="en-GB" sz="3000" i="1" dirty="0" err="1">
                <a:solidFill>
                  <a:srgbClr val="000000"/>
                </a:solidFill>
              </a:rPr>
              <a:t>sito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offre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risorse</a:t>
            </a:r>
            <a:r>
              <a:rPr lang="en-GB" sz="3000" i="1" dirty="0">
                <a:solidFill>
                  <a:srgbClr val="000000"/>
                </a:solidFill>
              </a:rPr>
              <a:t> di </a:t>
            </a:r>
            <a:r>
              <a:rPr lang="en-GB" sz="3000" i="1" dirty="0" err="1">
                <a:solidFill>
                  <a:srgbClr val="000000"/>
                </a:solidFill>
              </a:rPr>
              <a:t>formazione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che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consentono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agli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insegnanti</a:t>
            </a:r>
            <a:r>
              <a:rPr lang="en-GB" sz="3000" i="1" dirty="0">
                <a:solidFill>
                  <a:srgbClr val="000000"/>
                </a:solidFill>
              </a:rPr>
              <a:t> di </a:t>
            </a:r>
            <a:r>
              <a:rPr lang="en-GB" sz="3000" i="1" dirty="0" err="1">
                <a:solidFill>
                  <a:srgbClr val="000000"/>
                </a:solidFill>
              </a:rPr>
              <a:t>imparare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nuovi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modi</a:t>
            </a:r>
            <a:r>
              <a:rPr lang="en-GB" sz="3000" i="1" dirty="0">
                <a:solidFill>
                  <a:srgbClr val="000000"/>
                </a:solidFill>
              </a:rPr>
              <a:t> per </a:t>
            </a:r>
            <a:r>
              <a:rPr lang="en-GB" sz="3000" i="1" dirty="0" err="1">
                <a:solidFill>
                  <a:srgbClr val="000000"/>
                </a:solidFill>
              </a:rPr>
              <a:t>sfruttare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i</a:t>
            </a:r>
            <a:r>
              <a:rPr lang="en-GB" sz="3000" i="1" dirty="0">
                <a:solidFill>
                  <a:srgbClr val="000000"/>
                </a:solidFill>
              </a:rPr>
              <a:t> video in </a:t>
            </a:r>
            <a:r>
              <a:rPr lang="en-GB" sz="3000" i="1" dirty="0" err="1">
                <a:solidFill>
                  <a:srgbClr val="000000"/>
                </a:solidFill>
              </a:rPr>
              <a:t>classe</a:t>
            </a:r>
            <a:r>
              <a:rPr lang="en-GB" sz="3000" i="1" dirty="0">
                <a:solidFill>
                  <a:srgbClr val="000000"/>
                </a:solidFill>
              </a:rPr>
              <a:t>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Gli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insegnanti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possono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entrare</a:t>
            </a:r>
            <a:r>
              <a:rPr lang="en-GB" sz="3000" i="1" dirty="0">
                <a:solidFill>
                  <a:srgbClr val="000000"/>
                </a:solidFill>
              </a:rPr>
              <a:t> a far </a:t>
            </a:r>
            <a:r>
              <a:rPr lang="en-GB" sz="3000" i="1" dirty="0" err="1">
                <a:solidFill>
                  <a:srgbClr val="000000"/>
                </a:solidFill>
              </a:rPr>
              <a:t>parte</a:t>
            </a:r>
            <a:r>
              <a:rPr lang="en-GB" sz="3000" i="1" dirty="0">
                <a:solidFill>
                  <a:srgbClr val="000000"/>
                </a:solidFill>
              </a:rPr>
              <a:t> di </a:t>
            </a:r>
            <a:r>
              <a:rPr lang="en-GB" sz="3000" i="1" dirty="0" err="1">
                <a:solidFill>
                  <a:srgbClr val="000000"/>
                </a:solidFill>
              </a:rPr>
              <a:t>una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comunità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attiva</a:t>
            </a:r>
            <a:r>
              <a:rPr lang="en-GB" sz="3000" i="1" dirty="0">
                <a:solidFill>
                  <a:srgbClr val="000000"/>
                </a:solidFill>
              </a:rPr>
              <a:t> di </a:t>
            </a:r>
            <a:r>
              <a:rPr lang="en-GB" sz="3000" i="1" dirty="0" err="1">
                <a:solidFill>
                  <a:srgbClr val="000000"/>
                </a:solidFill>
              </a:rPr>
              <a:t>educatori</a:t>
            </a:r>
            <a:r>
              <a:rPr lang="en-GB" sz="3000" i="1" dirty="0">
                <a:solidFill>
                  <a:srgbClr val="000000"/>
                </a:solidFill>
              </a:rPr>
              <a:t> e </a:t>
            </a:r>
            <a:r>
              <a:rPr lang="en-GB" sz="3000" i="1" dirty="0" err="1">
                <a:solidFill>
                  <a:srgbClr val="000000"/>
                </a:solidFill>
              </a:rPr>
              <a:t>rimanere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aggiornati</a:t>
            </a:r>
            <a:r>
              <a:rPr lang="en-GB" sz="3000" i="1" dirty="0">
                <a:solidFill>
                  <a:srgbClr val="000000"/>
                </a:solidFill>
              </a:rPr>
              <a:t> sui </a:t>
            </a:r>
            <a:r>
              <a:rPr lang="en-GB" sz="3000" i="1" dirty="0" err="1">
                <a:solidFill>
                  <a:srgbClr val="000000"/>
                </a:solidFill>
              </a:rPr>
              <a:t>progressi</a:t>
            </a:r>
            <a:r>
              <a:rPr lang="en-GB" sz="3000" i="1" dirty="0">
                <a:solidFill>
                  <a:srgbClr val="000000"/>
                </a:solidFill>
              </a:rPr>
              <a:t> di YouTube EDU.</a:t>
            </a:r>
          </a:p>
        </p:txBody>
      </p:sp>
    </p:spTree>
    <p:extLst>
      <p:ext uri="{BB962C8B-B14F-4D97-AF65-F5344CB8AC3E}">
        <p14:creationId xmlns:p14="http://schemas.microsoft.com/office/powerpoint/2010/main" val="3950607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908"/>
            <a:ext cx="5791200" cy="1371600"/>
          </a:xfrm>
        </p:spPr>
        <p:txBody>
          <a:bodyPr/>
          <a:lstStyle/>
          <a:p>
            <a:r>
              <a:rPr lang="en-US" dirty="0" err="1"/>
              <a:t>Diventare</a:t>
            </a:r>
            <a:r>
              <a:rPr lang="en-US" dirty="0"/>
              <a:t> un partner </a:t>
            </a:r>
            <a:r>
              <a:rPr lang="en-US" dirty="0" err="1"/>
              <a:t>youtube</a:t>
            </a:r>
            <a:r>
              <a:rPr lang="en-US" dirty="0"/>
              <a:t> </a:t>
            </a:r>
            <a:r>
              <a:rPr lang="en-US" dirty="0" err="1"/>
              <a:t>edu</a:t>
            </a:r>
            <a:endParaRPr lang="en-US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0" y="1772816"/>
            <a:ext cx="8773616" cy="3000791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Crea</a:t>
            </a:r>
            <a:r>
              <a:rPr lang="en-GB" sz="3000" i="1" dirty="0">
                <a:solidFill>
                  <a:srgbClr val="000000"/>
                </a:solidFill>
              </a:rPr>
              <a:t> il </a:t>
            </a:r>
            <a:r>
              <a:rPr lang="en-GB" sz="3000" i="1" dirty="0" err="1">
                <a:solidFill>
                  <a:srgbClr val="000000"/>
                </a:solidFill>
              </a:rPr>
              <a:t>tuo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canale</a:t>
            </a:r>
            <a:endParaRPr lang="en-GB" sz="30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Caricare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contenuti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didattici</a:t>
            </a:r>
            <a:r>
              <a:rPr lang="en-GB" sz="3000" i="1" dirty="0">
                <a:solidFill>
                  <a:srgbClr val="000000"/>
                </a:solidFill>
              </a:rPr>
              <a:t> di </a:t>
            </a:r>
            <a:r>
              <a:rPr lang="en-GB" sz="3000" i="1" dirty="0" err="1">
                <a:solidFill>
                  <a:srgbClr val="000000"/>
                </a:solidFill>
              </a:rPr>
              <a:t>alta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qualità</a:t>
            </a:r>
            <a:endParaRPr lang="en-GB" sz="30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Richiedi</a:t>
            </a:r>
            <a:r>
              <a:rPr lang="en-GB" sz="3000" i="1" dirty="0">
                <a:solidFill>
                  <a:srgbClr val="000000"/>
                </a:solidFill>
              </a:rPr>
              <a:t> il </a:t>
            </a:r>
            <a:r>
              <a:rPr lang="en-GB" sz="3000" i="1" dirty="0" err="1">
                <a:solidFill>
                  <a:srgbClr val="000000"/>
                </a:solidFill>
              </a:rPr>
              <a:t>Programma</a:t>
            </a:r>
            <a:r>
              <a:rPr lang="en-GB" sz="3000" i="1" dirty="0">
                <a:solidFill>
                  <a:srgbClr val="000000"/>
                </a:solidFill>
              </a:rPr>
              <a:t> Partner di YouTube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Candida il proprio </a:t>
            </a:r>
            <a:r>
              <a:rPr lang="en-GB" sz="3000" i="1" dirty="0" err="1">
                <a:solidFill>
                  <a:srgbClr val="000000"/>
                </a:solidFill>
              </a:rPr>
              <a:t>canale</a:t>
            </a:r>
            <a:r>
              <a:rPr lang="en-GB" sz="3000" i="1" dirty="0">
                <a:solidFill>
                  <a:srgbClr val="000000"/>
                </a:solidFill>
              </a:rPr>
              <a:t> per </a:t>
            </a:r>
            <a:r>
              <a:rPr lang="en-GB" sz="3000" i="1" dirty="0" err="1">
                <a:solidFill>
                  <a:srgbClr val="000000"/>
                </a:solidFill>
              </a:rPr>
              <a:t>aggiungerlo</a:t>
            </a:r>
            <a:r>
              <a:rPr lang="en-GB" sz="3000" i="1" dirty="0">
                <a:solidFill>
                  <a:srgbClr val="000000"/>
                </a:solidFill>
              </a:rPr>
              <a:t> a YouTube EDU</a:t>
            </a:r>
          </a:p>
        </p:txBody>
      </p:sp>
      <p:pic>
        <p:nvPicPr>
          <p:cNvPr id="4" name="Picture 3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FF9E8626-F33F-4957-3197-4D50C3035F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4293096"/>
            <a:ext cx="3924129" cy="2358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642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908"/>
            <a:ext cx="5791200" cy="1371600"/>
          </a:xfrm>
        </p:spPr>
        <p:txBody>
          <a:bodyPr/>
          <a:lstStyle/>
          <a:p>
            <a:r>
              <a:rPr lang="en-US" dirty="0" err="1"/>
              <a:t>Creare</a:t>
            </a:r>
            <a:r>
              <a:rPr lang="en-US" dirty="0"/>
              <a:t> il </a:t>
            </a:r>
            <a:r>
              <a:rPr lang="en-US" dirty="0" err="1"/>
              <a:t>tuo</a:t>
            </a:r>
            <a:r>
              <a:rPr lang="en-US" dirty="0"/>
              <a:t> </a:t>
            </a:r>
            <a:r>
              <a:rPr lang="en-US" dirty="0" err="1"/>
              <a:t>canale</a:t>
            </a:r>
            <a:endParaRPr lang="en-US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0" y="1484784"/>
            <a:ext cx="8773616" cy="3000791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Creare</a:t>
            </a:r>
            <a:r>
              <a:rPr lang="en-GB" sz="3000" i="1" dirty="0">
                <a:solidFill>
                  <a:srgbClr val="000000"/>
                </a:solidFill>
              </a:rPr>
              <a:t> un account Google/Gmail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Visitare</a:t>
            </a:r>
            <a:r>
              <a:rPr lang="en-GB" sz="3000" i="1" dirty="0">
                <a:solidFill>
                  <a:srgbClr val="000000"/>
                </a:solidFill>
              </a:rPr>
              <a:t> il </a:t>
            </a:r>
            <a:r>
              <a:rPr lang="en-GB" sz="3000" i="1" dirty="0" err="1">
                <a:solidFill>
                  <a:srgbClr val="000000"/>
                </a:solidFill>
              </a:rPr>
              <a:t>sito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www.youtube.com</a:t>
            </a:r>
            <a:r>
              <a:rPr lang="en-GB" sz="3000" i="1" dirty="0">
                <a:solidFill>
                  <a:srgbClr val="000000"/>
                </a:solidFill>
              </a:rPr>
              <a:t>/create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Caricare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un'immagine</a:t>
            </a:r>
            <a:r>
              <a:rPr lang="en-GB" sz="3000" i="1" dirty="0">
                <a:solidFill>
                  <a:srgbClr val="000000"/>
                </a:solidFill>
              </a:rPr>
              <a:t> del </a:t>
            </a:r>
            <a:r>
              <a:rPr lang="en-GB" sz="3000" i="1" dirty="0" err="1">
                <a:solidFill>
                  <a:srgbClr val="000000"/>
                </a:solidFill>
              </a:rPr>
              <a:t>profilo</a:t>
            </a:r>
            <a:endParaRPr lang="en-GB" sz="30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Aggiungere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una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descrizione</a:t>
            </a:r>
            <a:r>
              <a:rPr lang="en-GB" sz="3000" i="1" dirty="0">
                <a:solidFill>
                  <a:srgbClr val="000000"/>
                </a:solidFill>
              </a:rPr>
              <a:t> del proprio </a:t>
            </a:r>
            <a:r>
              <a:rPr lang="en-GB" sz="3000" i="1" dirty="0" err="1">
                <a:solidFill>
                  <a:srgbClr val="000000"/>
                </a:solidFill>
              </a:rPr>
              <a:t>canale</a:t>
            </a:r>
            <a:endParaRPr lang="en-GB" sz="3000" i="1" dirty="0">
              <a:solidFill>
                <a:srgbClr val="000000"/>
              </a:solidFill>
            </a:endParaRPr>
          </a:p>
        </p:txBody>
      </p:sp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05F482AB-AB84-D3B4-AF22-C603C5598F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848" y="4869160"/>
            <a:ext cx="4890271" cy="183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920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908"/>
            <a:ext cx="5791200" cy="1371600"/>
          </a:xfrm>
        </p:spPr>
        <p:txBody>
          <a:bodyPr/>
          <a:lstStyle/>
          <a:p>
            <a:r>
              <a:rPr lang="en-US" dirty="0" err="1"/>
              <a:t>Creare</a:t>
            </a:r>
            <a:r>
              <a:rPr lang="en-US" dirty="0"/>
              <a:t> I </a:t>
            </a:r>
            <a:r>
              <a:rPr lang="en-US" dirty="0" err="1"/>
              <a:t>tuoi</a:t>
            </a:r>
            <a:r>
              <a:rPr lang="en-US" dirty="0"/>
              <a:t> video</a:t>
            </a:r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0" y="1484784"/>
            <a:ext cx="8773616" cy="5355282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Trovare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l'angolo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migliore</a:t>
            </a:r>
            <a:r>
              <a:rPr lang="en-GB" sz="3000" i="1" dirty="0">
                <a:solidFill>
                  <a:srgbClr val="000000"/>
                </a:solidFill>
              </a:rPr>
              <a:t> per la </a:t>
            </a:r>
            <a:r>
              <a:rPr lang="en-GB" sz="3000" i="1" dirty="0" err="1">
                <a:solidFill>
                  <a:srgbClr val="000000"/>
                </a:solidFill>
              </a:rPr>
              <a:t>fotocamera</a:t>
            </a:r>
            <a:endParaRPr lang="en-GB" sz="30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Preparare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l'attrezzatura</a:t>
            </a:r>
            <a:r>
              <a:rPr lang="en-GB" sz="3000" i="1" dirty="0">
                <a:solidFill>
                  <a:srgbClr val="000000"/>
                </a:solidFill>
              </a:rPr>
              <a:t> e </a:t>
            </a:r>
            <a:r>
              <a:rPr lang="en-GB" sz="3000" i="1" dirty="0" err="1">
                <a:solidFill>
                  <a:srgbClr val="000000"/>
                </a:solidFill>
              </a:rPr>
              <a:t>gli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accessori</a:t>
            </a:r>
            <a:r>
              <a:rPr lang="en-GB" sz="3000" i="1" dirty="0">
                <a:solidFill>
                  <a:srgbClr val="000000"/>
                </a:solidFill>
              </a:rPr>
              <a:t> per le </a:t>
            </a:r>
            <a:r>
              <a:rPr lang="en-GB" sz="3000" i="1" dirty="0" err="1">
                <a:solidFill>
                  <a:srgbClr val="000000"/>
                </a:solidFill>
              </a:rPr>
              <a:t>riprese</a:t>
            </a:r>
            <a:endParaRPr lang="en-GB" sz="30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Treppiedi</a:t>
            </a:r>
            <a:r>
              <a:rPr lang="en-GB" sz="3000" i="1" dirty="0">
                <a:solidFill>
                  <a:srgbClr val="000000"/>
                </a:solidFill>
              </a:rPr>
              <a:t>, </a:t>
            </a:r>
            <a:r>
              <a:rPr lang="en-GB" sz="3000" i="1" dirty="0" err="1">
                <a:solidFill>
                  <a:srgbClr val="000000"/>
                </a:solidFill>
              </a:rPr>
              <a:t>stabilizzatori</a:t>
            </a:r>
            <a:r>
              <a:rPr lang="en-GB" sz="3000" i="1" dirty="0">
                <a:solidFill>
                  <a:srgbClr val="000000"/>
                </a:solidFill>
              </a:rPr>
              <a:t>, </a:t>
            </a:r>
            <a:r>
              <a:rPr lang="en-GB" sz="3000" i="1" dirty="0" err="1">
                <a:solidFill>
                  <a:srgbClr val="000000"/>
                </a:solidFill>
              </a:rPr>
              <a:t>luci</a:t>
            </a:r>
            <a:r>
              <a:rPr lang="en-GB" sz="3000" i="1" dirty="0">
                <a:solidFill>
                  <a:srgbClr val="000000"/>
                </a:solidFill>
              </a:rPr>
              <a:t> di </a:t>
            </a:r>
            <a:r>
              <a:rPr lang="en-GB" sz="3000" i="1" dirty="0" err="1">
                <a:solidFill>
                  <a:srgbClr val="000000"/>
                </a:solidFill>
              </a:rPr>
              <a:t>fondo</a:t>
            </a:r>
            <a:r>
              <a:rPr lang="en-GB" sz="3000" i="1" dirty="0">
                <a:solidFill>
                  <a:srgbClr val="000000"/>
                </a:solidFill>
              </a:rPr>
              <a:t> e  </a:t>
            </a:r>
            <a:r>
              <a:rPr lang="en-GB" sz="3000" i="1" dirty="0" err="1">
                <a:solidFill>
                  <a:srgbClr val="000000"/>
                </a:solidFill>
              </a:rPr>
              <a:t>telecamere</a:t>
            </a:r>
            <a:endParaRPr lang="en-GB" sz="30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Utilizzare</a:t>
            </a:r>
            <a:r>
              <a:rPr lang="en-GB" sz="3000" i="1" dirty="0">
                <a:solidFill>
                  <a:srgbClr val="000000"/>
                </a:solidFill>
              </a:rPr>
              <a:t> la </a:t>
            </a:r>
            <a:r>
              <a:rPr lang="en-GB" sz="3000" i="1" dirty="0" err="1">
                <a:solidFill>
                  <a:srgbClr val="000000"/>
                </a:solidFill>
              </a:rPr>
              <a:t>fotocamera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posteriore</a:t>
            </a:r>
            <a:endParaRPr lang="en-GB" sz="30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Impostazioni</a:t>
            </a:r>
            <a:r>
              <a:rPr lang="en-GB" sz="3000" i="1" dirty="0">
                <a:solidFill>
                  <a:srgbClr val="000000"/>
                </a:solidFill>
              </a:rPr>
              <a:t> video</a:t>
            </a:r>
          </a:p>
          <a:p>
            <a:pPr marL="457200" indent="-457200">
              <a:buFont typeface="Wingdings" pitchFamily="2" charset="2"/>
              <a:buChar char="Ø"/>
            </a:pPr>
            <a:endParaRPr lang="en-GB" sz="30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endParaRPr lang="en-GB" sz="30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1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908"/>
            <a:ext cx="5791200" cy="1371600"/>
          </a:xfrm>
        </p:spPr>
        <p:txBody>
          <a:bodyPr/>
          <a:lstStyle/>
          <a:p>
            <a:r>
              <a:rPr lang="en-US" dirty="0" err="1"/>
              <a:t>Editare</a:t>
            </a:r>
            <a:r>
              <a:rPr lang="en-US"/>
              <a:t> I video</a:t>
            </a:r>
            <a:endParaRPr lang="en-US" dirty="0"/>
          </a:p>
        </p:txBody>
      </p:sp>
      <p:sp>
        <p:nvSpPr>
          <p:cNvPr id="7" name="Shape 184">
            <a:extLst>
              <a:ext uri="{FF2B5EF4-FFF2-40B4-BE49-F238E27FC236}">
                <a16:creationId xmlns:a16="http://schemas.microsoft.com/office/drawing/2014/main" id="{8BE609DF-9591-8AFD-BE95-68737010D3DC}"/>
              </a:ext>
            </a:extLst>
          </p:cNvPr>
          <p:cNvSpPr txBox="1">
            <a:spLocks/>
          </p:cNvSpPr>
          <p:nvPr/>
        </p:nvSpPr>
        <p:spPr>
          <a:xfrm>
            <a:off x="0" y="1484784"/>
            <a:ext cx="8773616" cy="4724340"/>
          </a:xfrm>
          <a:prstGeom prst="rect">
            <a:avLst/>
          </a:prstGeom>
        </p:spPr>
        <p:txBody>
          <a:bodyPr vert="horz" wrap="square" lIns="91425" tIns="91425" rIns="91425" bIns="91425" rtlCol="0" anchor="t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Ø"/>
            </a:pPr>
            <a:r>
              <a:rPr lang="en-GB" sz="3000" i="1" dirty="0">
                <a:solidFill>
                  <a:srgbClr val="000000"/>
                </a:solidFill>
              </a:rPr>
              <a:t> Software </a:t>
            </a:r>
            <a:r>
              <a:rPr lang="en-GB" sz="3000" i="1" dirty="0" err="1">
                <a:solidFill>
                  <a:srgbClr val="000000"/>
                </a:solidFill>
              </a:rPr>
              <a:t>gratuito</a:t>
            </a:r>
            <a:r>
              <a:rPr lang="en-GB" sz="3000" i="1" dirty="0">
                <a:solidFill>
                  <a:srgbClr val="000000"/>
                </a:solidFill>
              </a:rPr>
              <a:t>: iMovie (Mac), DaVinci Resolve, </a:t>
            </a:r>
            <a:r>
              <a:rPr lang="en-GB" sz="3000" i="1" dirty="0" err="1">
                <a:solidFill>
                  <a:srgbClr val="000000"/>
                </a:solidFill>
              </a:rPr>
              <a:t>HitFilm</a:t>
            </a:r>
            <a:r>
              <a:rPr lang="en-GB" sz="3000" i="1" dirty="0">
                <a:solidFill>
                  <a:srgbClr val="000000"/>
                </a:solidFill>
              </a:rPr>
              <a:t> Express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Ritagliare</a:t>
            </a:r>
            <a:r>
              <a:rPr lang="en-GB" sz="3000" i="1" dirty="0">
                <a:solidFill>
                  <a:srgbClr val="000000"/>
                </a:solidFill>
              </a:rPr>
              <a:t> il video e </a:t>
            </a:r>
            <a:r>
              <a:rPr lang="en-GB" sz="3000" i="1" dirty="0" err="1">
                <a:solidFill>
                  <a:srgbClr val="000000"/>
                </a:solidFill>
              </a:rPr>
              <a:t>rimuovere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i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contenuti</a:t>
            </a:r>
            <a:r>
              <a:rPr lang="en-GB" sz="3000" i="1" dirty="0">
                <a:solidFill>
                  <a:srgbClr val="000000"/>
                </a:solidFill>
              </a:rPr>
              <a:t> non </a:t>
            </a:r>
            <a:r>
              <a:rPr lang="en-GB" sz="3000" i="1" dirty="0" err="1">
                <a:solidFill>
                  <a:srgbClr val="000000"/>
                </a:solidFill>
              </a:rPr>
              <a:t>necessari</a:t>
            </a:r>
            <a:endParaRPr lang="en-GB" sz="3000" i="1" dirty="0">
              <a:solidFill>
                <a:srgbClr val="00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Aggiungere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didascalie</a:t>
            </a:r>
            <a:r>
              <a:rPr lang="en-GB" sz="3000" i="1" dirty="0">
                <a:solidFill>
                  <a:srgbClr val="000000"/>
                </a:solidFill>
              </a:rPr>
              <a:t> al video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Aggiungere</a:t>
            </a:r>
            <a:r>
              <a:rPr lang="en-GB" sz="3000" i="1" dirty="0">
                <a:solidFill>
                  <a:srgbClr val="000000"/>
                </a:solidFill>
              </a:rPr>
              <a:t> </a:t>
            </a:r>
            <a:r>
              <a:rPr lang="en-GB" sz="3000" i="1" dirty="0" err="1">
                <a:solidFill>
                  <a:srgbClr val="000000"/>
                </a:solidFill>
              </a:rPr>
              <a:t>transizioni</a:t>
            </a:r>
            <a:r>
              <a:rPr lang="en-GB" sz="3000" i="1" dirty="0">
                <a:solidFill>
                  <a:srgbClr val="000000"/>
                </a:solidFill>
              </a:rPr>
              <a:t> al video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GB" sz="3000" i="1" dirty="0" err="1">
                <a:solidFill>
                  <a:srgbClr val="000000"/>
                </a:solidFill>
              </a:rPr>
              <a:t>Aggiungere</a:t>
            </a:r>
            <a:r>
              <a:rPr lang="en-GB" sz="3000" i="1" dirty="0">
                <a:solidFill>
                  <a:srgbClr val="000000"/>
                </a:solidFill>
              </a:rPr>
              <a:t> o </a:t>
            </a:r>
            <a:r>
              <a:rPr lang="en-GB" sz="3000" i="1" dirty="0" err="1">
                <a:solidFill>
                  <a:srgbClr val="000000"/>
                </a:solidFill>
              </a:rPr>
              <a:t>modificare</a:t>
            </a:r>
            <a:r>
              <a:rPr lang="en-GB" sz="3000" i="1" dirty="0">
                <a:solidFill>
                  <a:srgbClr val="000000"/>
                </a:solidFill>
              </a:rPr>
              <a:t> il </a:t>
            </a:r>
            <a:r>
              <a:rPr lang="en-GB" sz="3000" i="1" dirty="0" err="1">
                <a:solidFill>
                  <a:srgbClr val="000000"/>
                </a:solidFill>
              </a:rPr>
              <a:t>suono</a:t>
            </a:r>
            <a:r>
              <a:rPr lang="en-GB" sz="3000" i="1" dirty="0">
                <a:solidFill>
                  <a:srgbClr val="000000"/>
                </a:solidFill>
              </a:rPr>
              <a:t>/</a:t>
            </a:r>
            <a:r>
              <a:rPr lang="en-GB" sz="3000" i="1" dirty="0" err="1">
                <a:solidFill>
                  <a:srgbClr val="000000"/>
                </a:solidFill>
              </a:rPr>
              <a:t>musica</a:t>
            </a:r>
            <a:r>
              <a:rPr lang="en-GB" sz="3000" i="1" dirty="0">
                <a:solidFill>
                  <a:srgbClr val="000000"/>
                </a:solidFill>
              </a:rPr>
              <a:t> di </a:t>
            </a:r>
            <a:r>
              <a:rPr lang="en-GB" sz="3000" i="1" dirty="0" err="1">
                <a:solidFill>
                  <a:srgbClr val="000000"/>
                </a:solidFill>
              </a:rPr>
              <a:t>sottofondo</a:t>
            </a:r>
            <a:endParaRPr lang="en-GB" sz="30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5191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2951</TotalTime>
  <Words>392</Words>
  <Application>Microsoft Macintosh PowerPoint</Application>
  <PresentationFormat>Presentazione su schermo (4:3)</PresentationFormat>
  <Paragraphs>43</Paragraphs>
  <Slides>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Arial</vt:lpstr>
      <vt:lpstr>Arial </vt:lpstr>
      <vt:lpstr>Arial Black</vt:lpstr>
      <vt:lpstr>Calibri</vt:lpstr>
      <vt:lpstr>Verdana</vt:lpstr>
      <vt:lpstr>Wingdings</vt:lpstr>
      <vt:lpstr>Základné</vt:lpstr>
      <vt:lpstr>Youtube in ambito educativo</vt:lpstr>
      <vt:lpstr>YouTube Sommario</vt:lpstr>
      <vt:lpstr>La morte della tv?</vt:lpstr>
      <vt:lpstr>YouTube EDU</vt:lpstr>
      <vt:lpstr>YouTube Insegnanti</vt:lpstr>
      <vt:lpstr>Diventare un partner youtube edu</vt:lpstr>
      <vt:lpstr>Creare il tuo canale</vt:lpstr>
      <vt:lpstr>Creare I tuoi video</vt:lpstr>
      <vt:lpstr>Editare I video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Dario La Guardia</cp:lastModifiedBy>
  <cp:revision>221</cp:revision>
  <cp:lastPrinted>2019-02-12T08:21:40Z</cp:lastPrinted>
  <dcterms:created xsi:type="dcterms:W3CDTF">2019-02-10T21:49:04Z</dcterms:created>
  <dcterms:modified xsi:type="dcterms:W3CDTF">2022-05-11T08:39:06Z</dcterms:modified>
</cp:coreProperties>
</file>