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handoutMasterIdLst>
    <p:handoutMasterId r:id="rId10"/>
  </p:handoutMasterIdLst>
  <p:sldIdLst>
    <p:sldId id="256" r:id="rId2"/>
    <p:sldId id="268" r:id="rId3"/>
    <p:sldId id="269" r:id="rId4"/>
    <p:sldId id="272" r:id="rId5"/>
    <p:sldId id="270" r:id="rId6"/>
    <p:sldId id="271" r:id="rId7"/>
    <p:sldId id="273" r:id="rId8"/>
  </p:sldIdLst>
  <p:sldSz cx="9144000" cy="6858000" type="screen4x3"/>
  <p:notesSz cx="7315200" cy="96012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5330A5"/>
    <a:srgbClr val="EF8E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03" autoAdjust="0"/>
    <p:restoredTop sz="86469" autoAdjust="0"/>
  </p:normalViewPr>
  <p:slideViewPr>
    <p:cSldViewPr>
      <p:cViewPr varScale="1">
        <p:scale>
          <a:sx n="98" d="100"/>
          <a:sy n="98" d="100"/>
        </p:scale>
        <p:origin x="1572"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9" d="100"/>
          <a:sy n="79" d="100"/>
        </p:scale>
        <p:origin x="3180"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3169920" cy="481728"/>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sz="quarter" idx="1"/>
          </p:nvPr>
        </p:nvSpPr>
        <p:spPr>
          <a:xfrm>
            <a:off x="4143587" y="0"/>
            <a:ext cx="3169920" cy="481728"/>
          </a:xfrm>
          <a:prstGeom prst="rect">
            <a:avLst/>
          </a:prstGeom>
        </p:spPr>
        <p:txBody>
          <a:bodyPr vert="horz" lIns="91440" tIns="45720" rIns="91440" bIns="45720" rtlCol="0"/>
          <a:lstStyle>
            <a:lvl1pPr algn="r">
              <a:defRPr sz="1200"/>
            </a:lvl1pPr>
          </a:lstStyle>
          <a:p>
            <a:fld id="{1372E2F8-8C27-4303-A77C-E724F5C8016B}" type="datetimeFigureOut">
              <a:rPr lang="sk-SK" smtClean="0"/>
              <a:pPr/>
              <a:t>11. 10. 2022</a:t>
            </a:fld>
            <a:endParaRPr lang="sk-SK"/>
          </a:p>
        </p:txBody>
      </p:sp>
      <p:sp>
        <p:nvSpPr>
          <p:cNvPr id="4" name="Zástupný symbol päty 3"/>
          <p:cNvSpPr>
            <a:spLocks noGrp="1"/>
          </p:cNvSpPr>
          <p:nvPr>
            <p:ph type="ftr" sz="quarter" idx="2"/>
          </p:nvPr>
        </p:nvSpPr>
        <p:spPr>
          <a:xfrm>
            <a:off x="0" y="9119474"/>
            <a:ext cx="3169920" cy="481727"/>
          </a:xfrm>
          <a:prstGeom prst="rect">
            <a:avLst/>
          </a:prstGeom>
        </p:spPr>
        <p:txBody>
          <a:bodyPr vert="horz" lIns="91440" tIns="45720" rIns="91440" bIns="45720" rtlCol="0" anchor="b"/>
          <a:lstStyle>
            <a:lvl1pPr algn="l">
              <a:defRPr sz="1200"/>
            </a:lvl1pPr>
          </a:lstStyle>
          <a:p>
            <a:endParaRPr lang="sk-SK"/>
          </a:p>
        </p:txBody>
      </p:sp>
      <p:sp>
        <p:nvSpPr>
          <p:cNvPr id="5" name="Zástupný symbol čísla snímky 4"/>
          <p:cNvSpPr>
            <a:spLocks noGrp="1"/>
          </p:cNvSpPr>
          <p:nvPr>
            <p:ph type="sldNum" sz="quarter" idx="3"/>
          </p:nvPr>
        </p:nvSpPr>
        <p:spPr>
          <a:xfrm>
            <a:off x="4143587" y="9119474"/>
            <a:ext cx="3169920" cy="481727"/>
          </a:xfrm>
          <a:prstGeom prst="rect">
            <a:avLst/>
          </a:prstGeom>
        </p:spPr>
        <p:txBody>
          <a:bodyPr vert="horz" lIns="91440" tIns="45720" rIns="91440" bIns="45720" rtlCol="0" anchor="b"/>
          <a:lstStyle>
            <a:lvl1pPr algn="r">
              <a:defRPr sz="1200"/>
            </a:lvl1pPr>
          </a:lstStyle>
          <a:p>
            <a:fld id="{657CD2E3-5BDB-44FE-995E-F2DCFA948423}" type="slidenum">
              <a:rPr lang="sk-SK" smtClean="0"/>
              <a:pPr/>
              <a:t>‹#›</a:t>
            </a:fld>
            <a:endParaRPr lang="sk-SK"/>
          </a:p>
        </p:txBody>
      </p:sp>
    </p:spTree>
    <p:extLst>
      <p:ext uri="{BB962C8B-B14F-4D97-AF65-F5344CB8AC3E}">
        <p14:creationId xmlns:p14="http://schemas.microsoft.com/office/powerpoint/2010/main" val="10080553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1"/>
            <a:ext cx="3169920" cy="480060"/>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idx="1"/>
          </p:nvPr>
        </p:nvSpPr>
        <p:spPr>
          <a:xfrm>
            <a:off x="4143587" y="1"/>
            <a:ext cx="3169920" cy="480060"/>
          </a:xfrm>
          <a:prstGeom prst="rect">
            <a:avLst/>
          </a:prstGeom>
        </p:spPr>
        <p:txBody>
          <a:bodyPr vert="horz" lIns="91440" tIns="45720" rIns="91440" bIns="45720" rtlCol="0"/>
          <a:lstStyle>
            <a:lvl1pPr algn="r">
              <a:defRPr sz="1200"/>
            </a:lvl1pPr>
          </a:lstStyle>
          <a:p>
            <a:fld id="{1F5F3F0D-312C-4AED-8EB4-1582FE5784D7}" type="datetimeFigureOut">
              <a:rPr lang="sk-SK" smtClean="0"/>
              <a:pPr/>
              <a:t>11. 10. 2022</a:t>
            </a:fld>
            <a:endParaRPr lang="sk-SK"/>
          </a:p>
        </p:txBody>
      </p:sp>
      <p:sp>
        <p:nvSpPr>
          <p:cNvPr id="4" name="Zástupný symbol obrazu snímky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oznámok 4"/>
          <p:cNvSpPr>
            <a:spLocks noGrp="1"/>
          </p:cNvSpPr>
          <p:nvPr>
            <p:ph type="body" sz="quarter" idx="3"/>
          </p:nvPr>
        </p:nvSpPr>
        <p:spPr>
          <a:xfrm>
            <a:off x="731521" y="4560570"/>
            <a:ext cx="5852160" cy="4320540"/>
          </a:xfrm>
          <a:prstGeom prst="rect">
            <a:avLst/>
          </a:prstGeom>
        </p:spPr>
        <p:txBody>
          <a:bodyPr vert="horz" lIns="91440" tIns="45720" rIns="91440" bIns="45720" rtlCol="0"/>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p>
        </p:txBody>
      </p:sp>
      <p:sp>
        <p:nvSpPr>
          <p:cNvPr id="6" name="Zástupný symbol päty 5"/>
          <p:cNvSpPr>
            <a:spLocks noGrp="1"/>
          </p:cNvSpPr>
          <p:nvPr>
            <p:ph type="ftr" sz="quarter" idx="4"/>
          </p:nvPr>
        </p:nvSpPr>
        <p:spPr>
          <a:xfrm>
            <a:off x="0" y="9119474"/>
            <a:ext cx="3169920" cy="480060"/>
          </a:xfrm>
          <a:prstGeom prst="rect">
            <a:avLst/>
          </a:prstGeom>
        </p:spPr>
        <p:txBody>
          <a:bodyPr vert="horz" lIns="91440" tIns="45720" rIns="91440" bIns="45720"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4143587" y="9119474"/>
            <a:ext cx="3169920" cy="480060"/>
          </a:xfrm>
          <a:prstGeom prst="rect">
            <a:avLst/>
          </a:prstGeom>
        </p:spPr>
        <p:txBody>
          <a:bodyPr vert="horz" lIns="91440" tIns="45720" rIns="91440" bIns="45720" rtlCol="0" anchor="b"/>
          <a:lstStyle>
            <a:lvl1pPr algn="r">
              <a:defRPr sz="1200"/>
            </a:lvl1pPr>
          </a:lstStyle>
          <a:p>
            <a:fld id="{4314993F-1191-4E28-A105-C8612743DD3B}" type="slidenum">
              <a:rPr lang="sk-SK" smtClean="0"/>
              <a:pPr/>
              <a:t>‹#›</a:t>
            </a:fld>
            <a:endParaRPr lang="sk-SK"/>
          </a:p>
        </p:txBody>
      </p:sp>
    </p:spTree>
    <p:extLst>
      <p:ext uri="{BB962C8B-B14F-4D97-AF65-F5344CB8AC3E}">
        <p14:creationId xmlns:p14="http://schemas.microsoft.com/office/powerpoint/2010/main" val="18289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endParaRPr lang="sk-SK" dirty="0"/>
          </a:p>
        </p:txBody>
      </p:sp>
      <p:sp>
        <p:nvSpPr>
          <p:cNvPr id="4" name="Zástupný objekt pre číslo snímky 3"/>
          <p:cNvSpPr>
            <a:spLocks noGrp="1"/>
          </p:cNvSpPr>
          <p:nvPr>
            <p:ph type="sldNum" sz="quarter" idx="5"/>
          </p:nvPr>
        </p:nvSpPr>
        <p:spPr/>
        <p:txBody>
          <a:bodyPr/>
          <a:lstStyle/>
          <a:p>
            <a:fld id="{4314993F-1191-4E28-A105-C8612743DD3B}" type="slidenum">
              <a:rPr lang="sk-SK" smtClean="0"/>
              <a:pPr/>
              <a:t>1</a:t>
            </a:fld>
            <a:endParaRPr lang="sk-SK"/>
          </a:p>
        </p:txBody>
      </p:sp>
    </p:spTree>
    <p:extLst>
      <p:ext uri="{BB962C8B-B14F-4D97-AF65-F5344CB8AC3E}">
        <p14:creationId xmlns:p14="http://schemas.microsoft.com/office/powerpoint/2010/main" val="19473481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r>
              <a:rPr lang="en-GB" dirty="0"/>
              <a:t>Slide No.3 is split into 2 new – first two paragraphs slide No.3, another two – slide No. 4</a:t>
            </a:r>
          </a:p>
          <a:p>
            <a:r>
              <a:rPr lang="en-GB" dirty="0"/>
              <a:t>Every single sentence of the first two paragraphs – new bullet</a:t>
            </a:r>
            <a:endParaRPr lang="sk-SK" dirty="0"/>
          </a:p>
        </p:txBody>
      </p:sp>
      <p:sp>
        <p:nvSpPr>
          <p:cNvPr id="4" name="Zástupný objekt pre číslo snímky 3"/>
          <p:cNvSpPr>
            <a:spLocks noGrp="1"/>
          </p:cNvSpPr>
          <p:nvPr>
            <p:ph type="sldNum" sz="quarter" idx="5"/>
          </p:nvPr>
        </p:nvSpPr>
        <p:spPr/>
        <p:txBody>
          <a:bodyPr/>
          <a:lstStyle/>
          <a:p>
            <a:fld id="{4314993F-1191-4E28-A105-C8612743DD3B}" type="slidenum">
              <a:rPr lang="sk-SK" smtClean="0"/>
              <a:pPr/>
              <a:t>3</a:t>
            </a:fld>
            <a:endParaRPr lang="sk-SK"/>
          </a:p>
        </p:txBody>
      </p:sp>
    </p:spTree>
    <p:extLst>
      <p:ext uri="{BB962C8B-B14F-4D97-AF65-F5344CB8AC3E}">
        <p14:creationId xmlns:p14="http://schemas.microsoft.com/office/powerpoint/2010/main" val="24107058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Slide No.3 is split into 2 new – first two paragraphs slide No.3, another two – slide No. 4</a:t>
            </a:r>
          </a:p>
          <a:p>
            <a:endParaRPr lang="sk-SK" dirty="0"/>
          </a:p>
        </p:txBody>
      </p:sp>
      <p:sp>
        <p:nvSpPr>
          <p:cNvPr id="4" name="Zástupný objekt pre číslo snímky 3"/>
          <p:cNvSpPr>
            <a:spLocks noGrp="1"/>
          </p:cNvSpPr>
          <p:nvPr>
            <p:ph type="sldNum" sz="quarter" idx="5"/>
          </p:nvPr>
        </p:nvSpPr>
        <p:spPr/>
        <p:txBody>
          <a:bodyPr/>
          <a:lstStyle/>
          <a:p>
            <a:fld id="{4314993F-1191-4E28-A105-C8612743DD3B}" type="slidenum">
              <a:rPr lang="sk-SK" smtClean="0"/>
              <a:pPr/>
              <a:t>4</a:t>
            </a:fld>
            <a:endParaRPr lang="sk-SK"/>
          </a:p>
        </p:txBody>
      </p:sp>
    </p:spTree>
    <p:extLst>
      <p:ext uri="{BB962C8B-B14F-4D97-AF65-F5344CB8AC3E}">
        <p14:creationId xmlns:p14="http://schemas.microsoft.com/office/powerpoint/2010/main" val="15529631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r>
              <a:rPr lang="en-GB" dirty="0"/>
              <a:t>Slide no. 5 split into 2 new slides:</a:t>
            </a:r>
          </a:p>
          <a:p>
            <a:r>
              <a:rPr lang="en-GB" dirty="0"/>
              <a:t>No. 6 – first 5 bullets</a:t>
            </a:r>
          </a:p>
          <a:p>
            <a:r>
              <a:rPr lang="en-GB" dirty="0"/>
              <a:t>No. 7 – the rest bullets</a:t>
            </a:r>
            <a:endParaRPr lang="sk-SK" dirty="0"/>
          </a:p>
        </p:txBody>
      </p:sp>
      <p:sp>
        <p:nvSpPr>
          <p:cNvPr id="4" name="Zástupný objekt pre číslo snímky 3"/>
          <p:cNvSpPr>
            <a:spLocks noGrp="1"/>
          </p:cNvSpPr>
          <p:nvPr>
            <p:ph type="sldNum" sz="quarter" idx="5"/>
          </p:nvPr>
        </p:nvSpPr>
        <p:spPr/>
        <p:txBody>
          <a:bodyPr/>
          <a:lstStyle/>
          <a:p>
            <a:fld id="{4314993F-1191-4E28-A105-C8612743DD3B}" type="slidenum">
              <a:rPr lang="sk-SK" smtClean="0"/>
              <a:pPr/>
              <a:t>6</a:t>
            </a:fld>
            <a:endParaRPr lang="sk-SK"/>
          </a:p>
        </p:txBody>
      </p:sp>
    </p:spTree>
    <p:extLst>
      <p:ext uri="{BB962C8B-B14F-4D97-AF65-F5344CB8AC3E}">
        <p14:creationId xmlns:p14="http://schemas.microsoft.com/office/powerpoint/2010/main" val="18723893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a:lstStyle/>
          <a:p>
            <a:r>
              <a:rPr lang="en-GB" dirty="0"/>
              <a:t>Slide no. 5 split into 2 new slides:</a:t>
            </a:r>
          </a:p>
          <a:p>
            <a:r>
              <a:rPr lang="en-GB" dirty="0"/>
              <a:t>No. 6 – first 5 bullets</a:t>
            </a:r>
          </a:p>
          <a:p>
            <a:r>
              <a:rPr lang="en-GB" dirty="0"/>
              <a:t>No. 7 – the rest bullets</a:t>
            </a:r>
            <a:endParaRPr lang="sk-SK" dirty="0"/>
          </a:p>
          <a:p>
            <a:endParaRPr lang="sk-SK" dirty="0"/>
          </a:p>
        </p:txBody>
      </p:sp>
      <p:sp>
        <p:nvSpPr>
          <p:cNvPr id="4" name="Zástupný objekt pre číslo snímky 3"/>
          <p:cNvSpPr>
            <a:spLocks noGrp="1"/>
          </p:cNvSpPr>
          <p:nvPr>
            <p:ph type="sldNum" sz="quarter" idx="5"/>
          </p:nvPr>
        </p:nvSpPr>
        <p:spPr/>
        <p:txBody>
          <a:bodyPr/>
          <a:lstStyle/>
          <a:p>
            <a:fld id="{4314993F-1191-4E28-A105-C8612743DD3B}" type="slidenum">
              <a:rPr lang="sk-SK" smtClean="0"/>
              <a:pPr/>
              <a:t>7</a:t>
            </a:fld>
            <a:endParaRPr lang="sk-SK"/>
          </a:p>
        </p:txBody>
      </p:sp>
    </p:spTree>
    <p:extLst>
      <p:ext uri="{BB962C8B-B14F-4D97-AF65-F5344CB8AC3E}">
        <p14:creationId xmlns:p14="http://schemas.microsoft.com/office/powerpoint/2010/main" val="19916202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26915"/>
            <a:ext cx="7772400" cy="3173684"/>
          </a:xfrm>
        </p:spPr>
        <p:txBody>
          <a:bodyPr anchor="ctr">
            <a:noAutofit/>
          </a:bodyPr>
          <a:lstStyle>
            <a:lvl1pPr>
              <a:lnSpc>
                <a:spcPct val="100000"/>
              </a:lnSpc>
              <a:defRPr sz="6000" cap="none" spc="-80" baseline="0">
                <a:solidFill>
                  <a:srgbClr val="FFC000"/>
                </a:solidFill>
              </a:defRPr>
            </a:lvl1pPr>
          </a:lstStyle>
          <a:p>
            <a:r>
              <a:rPr lang="sk-SK" dirty="0"/>
              <a:t>Kliknutím upravte štýl predlohy nadpisu</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a:t>Kliknutím upravte štýl predlohy podnadpisu</a:t>
            </a:r>
            <a:endParaRPr lang="en-US" dirty="0"/>
          </a:p>
        </p:txBody>
      </p:sp>
      <p:sp>
        <p:nvSpPr>
          <p:cNvPr id="4" name="Date Placeholder 3"/>
          <p:cNvSpPr>
            <a:spLocks noGrp="1"/>
          </p:cNvSpPr>
          <p:nvPr>
            <p:ph type="dt" sz="half" idx="10"/>
          </p:nvPr>
        </p:nvSpPr>
        <p:spPr/>
        <p:txBody>
          <a:bodyPr/>
          <a:lstStyle/>
          <a:p>
            <a:fld id="{CA76AC6C-1845-4AD9-86CE-459EC2905EDA}" type="datetimeFigureOut">
              <a:rPr lang="sk-SK" smtClean="0"/>
              <a:pPr/>
              <a:t>11. 10. 2022</a:t>
            </a:fld>
            <a:endParaRPr lang="sk-SK"/>
          </a:p>
        </p:txBody>
      </p:sp>
      <p:sp>
        <p:nvSpPr>
          <p:cNvPr id="5" name="Footer Placeholder 4"/>
          <p:cNvSpPr>
            <a:spLocks noGrp="1"/>
          </p:cNvSpPr>
          <p:nvPr>
            <p:ph type="ftr" sz="quarter" idx="11"/>
          </p:nvPr>
        </p:nvSpPr>
        <p:spPr/>
        <p:txBody>
          <a:bodyPr/>
          <a:lstStyle/>
          <a:p>
            <a:endParaRPr lang="sk-SK"/>
          </a:p>
        </p:txBody>
      </p:sp>
      <p:sp>
        <p:nvSpPr>
          <p:cNvPr id="9" name="Rectangle 8"/>
          <p:cNvSpPr/>
          <p:nvPr/>
        </p:nvSpPr>
        <p:spPr>
          <a:xfrm>
            <a:off x="9001124" y="4846320"/>
            <a:ext cx="142876" cy="2011680"/>
          </a:xfrm>
          <a:prstGeom prst="rect">
            <a:avLst/>
          </a:prstGeom>
          <a:solidFill>
            <a:srgbClr val="FFC000"/>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EDF2FB19-191C-4C07-9760-6B65CEE1532D}" type="slidenum">
              <a:rPr lang="sk-SK" smtClean="0"/>
              <a:pPr/>
              <a:t>‹#›</a:t>
            </a:fld>
            <a:endParaRPr lang="sk-SK"/>
          </a:p>
        </p:txBody>
      </p:sp>
      <p:pic>
        <p:nvPicPr>
          <p:cNvPr id="11" name="Obraz 1">
            <a:extLst>
              <a:ext uri="{FF2B5EF4-FFF2-40B4-BE49-F238E27FC236}">
                <a16:creationId xmlns:a16="http://schemas.microsoft.com/office/drawing/2014/main" id="{E4468105-06B5-4679-A164-F7E5AAB071A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p:blipFill>
        <p:spPr bwMode="auto">
          <a:xfrm>
            <a:off x="6276103" y="223836"/>
            <a:ext cx="2064999" cy="1188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Vertical Text Placeholder 2"/>
          <p:cNvSpPr>
            <a:spLocks noGrp="1"/>
          </p:cNvSpPr>
          <p:nvPr>
            <p:ph type="body" orient="vert" idx="1"/>
          </p:nvPr>
        </p:nvSpPr>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Date Placeholder 3"/>
          <p:cNvSpPr>
            <a:spLocks noGrp="1"/>
          </p:cNvSpPr>
          <p:nvPr>
            <p:ph type="dt" sz="half" idx="10"/>
          </p:nvPr>
        </p:nvSpPr>
        <p:spPr/>
        <p:txBody>
          <a:bodyPr/>
          <a:lstStyle/>
          <a:p>
            <a:fld id="{CA76AC6C-1845-4AD9-86CE-459EC2905EDA}" type="datetimeFigureOut">
              <a:rPr lang="sk-SK" smtClean="0"/>
              <a:pPr/>
              <a:t>11. 10. 2022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124744"/>
            <a:ext cx="2057400" cy="5001419"/>
          </a:xfrm>
        </p:spPr>
        <p:txBody>
          <a:bodyPr vert="eaVert">
            <a:normAutofit/>
          </a:bodyPr>
          <a:lstStyle>
            <a:lvl1pPr>
              <a:defRPr sz="2800"/>
            </a:lvl1pPr>
          </a:lstStyle>
          <a:p>
            <a:r>
              <a:rPr lang="sk-SK" dirty="0"/>
              <a:t>Kliknutím upravte štýl predlohy nadpisu</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a:p>
        </p:txBody>
      </p:sp>
      <p:sp>
        <p:nvSpPr>
          <p:cNvPr id="4" name="Date Placeholder 3"/>
          <p:cNvSpPr>
            <a:spLocks noGrp="1"/>
          </p:cNvSpPr>
          <p:nvPr>
            <p:ph type="dt" sz="half" idx="10"/>
          </p:nvPr>
        </p:nvSpPr>
        <p:spPr/>
        <p:txBody>
          <a:bodyPr/>
          <a:lstStyle/>
          <a:p>
            <a:fld id="{CA76AC6C-1845-4AD9-86CE-459EC2905EDA}" type="datetimeFigureOut">
              <a:rPr lang="sk-SK" smtClean="0"/>
              <a:pPr/>
              <a:t>11. 10. 2022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Arial "/>
              </a:defRPr>
            </a:lvl1pPr>
          </a:lstStyle>
          <a:p>
            <a:r>
              <a:rPr lang="sk-SK" dirty="0"/>
              <a:t>Kliknutím upravte štýl predlohy nadpisu</a:t>
            </a:r>
            <a:endParaRPr lang="en-US" dirty="0"/>
          </a:p>
        </p:txBody>
      </p:sp>
      <p:sp>
        <p:nvSpPr>
          <p:cNvPr id="3" name="Content Placeholder 2"/>
          <p:cNvSpPr>
            <a:spLocks noGrp="1"/>
          </p:cNvSpPr>
          <p:nvPr>
            <p:ph idx="1"/>
          </p:nvPr>
        </p:nvSpPr>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CA76AC6C-1845-4AD9-86CE-459EC2905EDA}" type="datetimeFigureOut">
              <a:rPr lang="sk-SK" smtClean="0"/>
              <a:pPr/>
              <a:t>11. 10. 2022</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7200" b="0" cap="none" spc="-80" baseline="0">
                <a:solidFill>
                  <a:srgbClr val="FFC000"/>
                </a:solidFill>
              </a:defRPr>
            </a:lvl1pPr>
          </a:lstStyle>
          <a:p>
            <a:r>
              <a:rPr lang="sk-SK" dirty="0"/>
              <a:t>Kliknutím upravte štýl predlohy nadpisu</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Upraviť štýly predlohy textu</a:t>
            </a:r>
          </a:p>
        </p:txBody>
      </p:sp>
      <p:sp>
        <p:nvSpPr>
          <p:cNvPr id="7" name="Date Placeholder 6"/>
          <p:cNvSpPr>
            <a:spLocks noGrp="1"/>
          </p:cNvSpPr>
          <p:nvPr>
            <p:ph type="dt" sz="half" idx="10"/>
          </p:nvPr>
        </p:nvSpPr>
        <p:spPr/>
        <p:txBody>
          <a:bodyPr/>
          <a:lstStyle/>
          <a:p>
            <a:fld id="{CA76AC6C-1845-4AD9-86CE-459EC2905EDA}" type="datetimeFigureOut">
              <a:rPr lang="sk-SK" smtClean="0"/>
              <a:pPr/>
              <a:t>11. 10. 2022</a:t>
            </a:fld>
            <a:endParaRPr lang="sk-SK"/>
          </a:p>
        </p:txBody>
      </p:sp>
      <p:sp>
        <p:nvSpPr>
          <p:cNvPr id="8" name="Slide Number Placeholder 7"/>
          <p:cNvSpPr>
            <a:spLocks noGrp="1"/>
          </p:cNvSpPr>
          <p:nvPr>
            <p:ph type="sldNum" sz="quarter" idx="11"/>
          </p:nvPr>
        </p:nvSpPr>
        <p:spPr/>
        <p:txBody>
          <a:bodyPr/>
          <a:lstStyle/>
          <a:p>
            <a:fld id="{EDF2FB19-191C-4C07-9760-6B65CEE1532D}" type="slidenum">
              <a:rPr lang="sk-SK" smtClean="0"/>
              <a:pPr/>
              <a:t>‹#›</a:t>
            </a:fld>
            <a:endParaRPr lang="sk-SK"/>
          </a:p>
        </p:txBody>
      </p:sp>
      <p:sp>
        <p:nvSpPr>
          <p:cNvPr id="9" name="Footer Placeholder 8"/>
          <p:cNvSpPr>
            <a:spLocks noGrp="1"/>
          </p:cNvSpPr>
          <p:nvPr>
            <p:ph type="ftr" sz="quarter" idx="12"/>
          </p:nvPr>
        </p:nvSpPr>
        <p:spPr/>
        <p:txBody>
          <a:bodyPr/>
          <a:lstStyle/>
          <a:p>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Date Placeholder 4"/>
          <p:cNvSpPr>
            <a:spLocks noGrp="1"/>
          </p:cNvSpPr>
          <p:nvPr>
            <p:ph type="dt" sz="half" idx="10"/>
          </p:nvPr>
        </p:nvSpPr>
        <p:spPr/>
        <p:txBody>
          <a:bodyPr/>
          <a:lstStyle/>
          <a:p>
            <a:fld id="{CA76AC6C-1845-4AD9-86CE-459EC2905EDA}" type="datetimeFigureOut">
              <a:rPr lang="sk-SK" smtClean="0"/>
              <a:pPr/>
              <a:t>11. 10. 2022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800"/>
            </a:lvl1pPr>
          </a:lstStyle>
          <a:p>
            <a:r>
              <a:rPr lang="sk-SK" dirty="0"/>
              <a:t>Kliknutím upravte štýl predlohy nadpisu</a:t>
            </a:r>
            <a:endParaRPr lang="en-US" dirty="0"/>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sk-SK"/>
              <a:t>Upraviť štýly predlohy textu</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7" name="Date Placeholder 6"/>
          <p:cNvSpPr>
            <a:spLocks noGrp="1"/>
          </p:cNvSpPr>
          <p:nvPr>
            <p:ph type="dt" sz="half" idx="10"/>
          </p:nvPr>
        </p:nvSpPr>
        <p:spPr/>
        <p:txBody>
          <a:bodyPr/>
          <a:lstStyle/>
          <a:p>
            <a:fld id="{CA76AC6C-1845-4AD9-86CE-459EC2905EDA}" type="datetimeFigureOut">
              <a:rPr lang="sk-SK" smtClean="0"/>
              <a:pPr/>
              <a:t>11. 10. 2022</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none" baseline="0"/>
            </a:lvl1pPr>
          </a:lstStyle>
          <a:p>
            <a:r>
              <a:rPr lang="sk-SK"/>
              <a:t>Kliknutím upravte štýl predlohy nadpisu</a:t>
            </a:r>
            <a:endParaRPr lang="en-US" dirty="0"/>
          </a:p>
        </p:txBody>
      </p:sp>
      <p:sp>
        <p:nvSpPr>
          <p:cNvPr id="3" name="Date Placeholder 2"/>
          <p:cNvSpPr>
            <a:spLocks noGrp="1"/>
          </p:cNvSpPr>
          <p:nvPr>
            <p:ph type="dt" sz="half" idx="10"/>
          </p:nvPr>
        </p:nvSpPr>
        <p:spPr/>
        <p:txBody>
          <a:bodyPr/>
          <a:lstStyle/>
          <a:p>
            <a:fld id="{CA76AC6C-1845-4AD9-86CE-459EC2905EDA}" type="datetimeFigureOut">
              <a:rPr lang="sk-SK" smtClean="0"/>
              <a:pPr/>
              <a:t>11. 10. 2022</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76AC6C-1845-4AD9-86CE-459EC2905EDA}" type="datetimeFigureOut">
              <a:rPr lang="sk-SK" smtClean="0"/>
              <a:pPr/>
              <a:t>11. 10. 2022</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EDF2FB19-191C-4C07-9760-6B65CEE1532D}"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CA76AC6C-1845-4AD9-86CE-459EC2905EDA}" type="datetimeFigureOut">
              <a:rPr lang="sk-SK" smtClean="0"/>
              <a:pPr/>
              <a:t>11. 10. 2022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EDF2FB19-191C-4C07-9760-6B65CEE1532D}" type="slidenum">
              <a:rPr lang="sk-SK" smtClean="0"/>
              <a:pPr/>
              <a:t>‹#›</a:t>
            </a:fld>
            <a:endParaRPr lang="sk-SK"/>
          </a:p>
        </p:txBody>
      </p:sp>
      <p:sp>
        <p:nvSpPr>
          <p:cNvPr id="8" name="Title 7"/>
          <p:cNvSpPr>
            <a:spLocks noGrp="1"/>
          </p:cNvSpPr>
          <p:nvPr>
            <p:ph type="title"/>
          </p:nvPr>
        </p:nvSpPr>
        <p:spPr/>
        <p:txBody>
          <a:bodyPr>
            <a:noAutofit/>
          </a:bodyPr>
          <a:lstStyle>
            <a:lvl1pPr>
              <a:defRPr sz="2800"/>
            </a:lvl1pPr>
          </a:lstStyle>
          <a:p>
            <a:r>
              <a:rPr lang="sk-SK"/>
              <a:t>Kliknutím upravte štýl predlohy nadpisu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a:t>Kliknutím na ikonu pridáte obrázok</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CA76AC6C-1845-4AD9-86CE-459EC2905EDA}" type="datetimeFigureOut">
              <a:rPr lang="sk-SK" smtClean="0"/>
              <a:pPr/>
              <a:t>11. 10. 2022</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DF2FB19-191C-4C07-9760-6B65CEE1532D}" type="slidenum">
              <a:rPr lang="sk-SK" smtClean="0"/>
              <a:pPr/>
              <a:t>‹#›</a:t>
            </a:fld>
            <a:endParaRPr lang="sk-SK"/>
          </a:p>
        </p:txBody>
      </p:sp>
      <p:sp>
        <p:nvSpPr>
          <p:cNvPr id="8" name="Title 7"/>
          <p:cNvSpPr>
            <a:spLocks noGrp="1"/>
          </p:cNvSpPr>
          <p:nvPr>
            <p:ph type="title"/>
          </p:nvPr>
        </p:nvSpPr>
        <p:spPr>
          <a:xfrm>
            <a:off x="457200" y="4953000"/>
            <a:ext cx="8153400" cy="762000"/>
          </a:xfrm>
        </p:spPr>
        <p:txBody>
          <a:bodyPr anchor="t">
            <a:noAutofit/>
          </a:bodyPr>
          <a:lstStyle>
            <a:lvl1pPr>
              <a:defRPr sz="2400"/>
            </a:lvl1pPr>
          </a:lstStyle>
          <a:p>
            <a:r>
              <a:rPr lang="sk-SK" dirty="0"/>
              <a:t>Kliknutím upravte štýl predlohy nadpisu</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sk-SK" dirty="0"/>
              <a:t>Upravte štýly predlohy textu</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sk-SK"/>
              <a:t>Upravte štýl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CA76AC6C-1845-4AD9-86CE-459EC2905EDA}" type="datetimeFigureOut">
              <a:rPr lang="sk-SK" smtClean="0"/>
              <a:pPr/>
              <a:t>11. 10. 2022</a:t>
            </a:fld>
            <a:endParaRPr lang="sk-SK"/>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sk-SK"/>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EDF2FB19-191C-4C07-9760-6B65CEE1532D}" type="slidenum">
              <a:rPr lang="sk-SK" smtClean="0"/>
              <a:pPr/>
              <a:t>‹#›</a:t>
            </a:fld>
            <a:endParaRPr lang="sk-SK"/>
          </a:p>
        </p:txBody>
      </p:sp>
      <p:sp>
        <p:nvSpPr>
          <p:cNvPr id="7" name="Rectangle 6"/>
          <p:cNvSpPr/>
          <p:nvPr/>
        </p:nvSpPr>
        <p:spPr>
          <a:xfrm>
            <a:off x="9001124" y="0"/>
            <a:ext cx="142876" cy="1371600"/>
          </a:xfrm>
          <a:prstGeom prst="rect">
            <a:avLst/>
          </a:prstGeom>
          <a:solidFill>
            <a:srgbClr val="FF9933"/>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Obraz 1">
            <a:extLst>
              <a:ext uri="{FF2B5EF4-FFF2-40B4-BE49-F238E27FC236}">
                <a16:creationId xmlns:a16="http://schemas.microsoft.com/office/drawing/2014/main" id="{CFF2300B-5795-4089-A1A4-7F4A926A9965}"/>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p:blipFill>
        <p:spPr bwMode="auto">
          <a:xfrm>
            <a:off x="6444021" y="242469"/>
            <a:ext cx="1927945" cy="1110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rgbClr val="FFC000"/>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357158" y="2786058"/>
            <a:ext cx="8072494" cy="1297250"/>
          </a:xfrm>
        </p:spPr>
        <p:txBody>
          <a:bodyPr/>
          <a:lstStyle/>
          <a:p>
            <a:pPr algn="ctr"/>
            <a:r>
              <a:rPr lang="el-GR" sz="4000" dirty="0">
                <a:solidFill>
                  <a:schemeClr val="accent6">
                    <a:lumMod val="75000"/>
                  </a:schemeClr>
                </a:solidFill>
                <a:latin typeface="Calibri" panose="020F0502020204030204" pitchFamily="34" charset="0"/>
                <a:ea typeface="Montserrat"/>
                <a:cs typeface="Calibri" panose="020F0502020204030204" pitchFamily="34" charset="0"/>
                <a:sym typeface="Montserrat"/>
              </a:rPr>
              <a:t>Οι ΤΠΕ στην Εκπαίδευση</a:t>
            </a:r>
            <a:endParaRPr lang="en-US" sz="4000" dirty="0">
              <a:solidFill>
                <a:schemeClr val="accent6">
                  <a:lumMod val="75000"/>
                </a:schemeClr>
              </a:solidFill>
              <a:latin typeface="Calibri" panose="020F0502020204030204" pitchFamily="34" charset="0"/>
              <a:ea typeface="Montserrat"/>
              <a:cs typeface="Calibri" panose="020F0502020204030204" pitchFamily="34" charset="0"/>
              <a:sym typeface="Montserrat"/>
            </a:endParaRPr>
          </a:p>
        </p:txBody>
      </p:sp>
      <p:sp>
        <p:nvSpPr>
          <p:cNvPr id="3" name="Podnadpis 2"/>
          <p:cNvSpPr>
            <a:spLocks noGrp="1"/>
          </p:cNvSpPr>
          <p:nvPr>
            <p:ph type="subTitle" idx="1"/>
          </p:nvPr>
        </p:nvSpPr>
        <p:spPr>
          <a:xfrm>
            <a:off x="642910" y="4000504"/>
            <a:ext cx="7283152" cy="576064"/>
          </a:xfrm>
        </p:spPr>
        <p:txBody>
          <a:bodyPr>
            <a:normAutofit/>
          </a:bodyPr>
          <a:lstStyle/>
          <a:p>
            <a:r>
              <a:rPr lang="en-US" dirty="0" err="1">
                <a:solidFill>
                  <a:srgbClr val="29C1AF"/>
                </a:solidFill>
              </a:rPr>
              <a:t>České</a:t>
            </a:r>
            <a:r>
              <a:rPr lang="en-US" dirty="0">
                <a:solidFill>
                  <a:srgbClr val="29C1AF"/>
                </a:solidFill>
              </a:rPr>
              <a:t> centrum </a:t>
            </a:r>
            <a:r>
              <a:rPr lang="en-US" dirty="0" err="1">
                <a:solidFill>
                  <a:srgbClr val="29C1AF"/>
                </a:solidFill>
              </a:rPr>
              <a:t>odborného</a:t>
            </a:r>
            <a:r>
              <a:rPr lang="en-US" dirty="0">
                <a:solidFill>
                  <a:srgbClr val="29C1AF"/>
                </a:solidFill>
              </a:rPr>
              <a:t> </a:t>
            </a:r>
            <a:r>
              <a:rPr lang="en-US" dirty="0" err="1">
                <a:solidFill>
                  <a:srgbClr val="29C1AF"/>
                </a:solidFill>
              </a:rPr>
              <a:t>vzdělávání</a:t>
            </a:r>
            <a:endParaRPr lang="en-US" dirty="0">
              <a:solidFill>
                <a:srgbClr val="29C1AF"/>
              </a:solidFill>
            </a:endParaRPr>
          </a:p>
        </p:txBody>
      </p:sp>
      <p:pic>
        <p:nvPicPr>
          <p:cNvPr id="5" name="Obrázok 4">
            <a:extLst>
              <a:ext uri="{FF2B5EF4-FFF2-40B4-BE49-F238E27FC236}">
                <a16:creationId xmlns:a16="http://schemas.microsoft.com/office/drawing/2014/main" id="{18DE5815-B6F5-4B90-A312-30FA0020A4D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844" y="285728"/>
            <a:ext cx="1928826" cy="549715"/>
          </a:xfrm>
          <a:prstGeom prst="rect">
            <a:avLst/>
          </a:prstGeom>
        </p:spPr>
      </p:pic>
      <p:sp>
        <p:nvSpPr>
          <p:cNvPr id="4" name="Rectangle 3">
            <a:extLst>
              <a:ext uri="{FF2B5EF4-FFF2-40B4-BE49-F238E27FC236}">
                <a16:creationId xmlns:a16="http://schemas.microsoft.com/office/drawing/2014/main" id="{577A28BE-81F8-47BC-AF9B-227AEE2932BD}"/>
              </a:ext>
            </a:extLst>
          </p:cNvPr>
          <p:cNvSpPr/>
          <p:nvPr/>
        </p:nvSpPr>
        <p:spPr>
          <a:xfrm>
            <a:off x="214282" y="785795"/>
            <a:ext cx="3637638" cy="338554"/>
          </a:xfrm>
          <a:prstGeom prst="rect">
            <a:avLst/>
          </a:prstGeom>
        </p:spPr>
        <p:txBody>
          <a:bodyPr wrap="square">
            <a:spAutoFit/>
          </a:bodyPr>
          <a:lstStyle/>
          <a:p>
            <a:pPr algn="ctr"/>
            <a:r>
              <a:rPr lang="en-GB" sz="1600" b="1" cap="small" dirty="0">
                <a:solidFill>
                  <a:srgbClr val="FFC000"/>
                </a:solidFill>
                <a:effectLst/>
                <a:latin typeface="Verdana" panose="020B0604030504040204" pitchFamily="34" charset="0"/>
                <a:ea typeface="Times New Roman" panose="02020603050405020304" pitchFamily="18" charset="0"/>
                <a:cs typeface="Times New Roman" panose="02020603050405020304" pitchFamily="18" charset="0"/>
              </a:rPr>
              <a:t>2020-1-UK01-KA201-079177</a:t>
            </a:r>
            <a:endParaRPr lang="en-GB" sz="1000" dirty="0">
              <a:solidFill>
                <a:schemeClr val="tx2"/>
              </a:solidFill>
            </a:endParaRPr>
          </a:p>
        </p:txBody>
      </p:sp>
    </p:spTree>
    <p:extLst>
      <p:ext uri="{BB962C8B-B14F-4D97-AF65-F5344CB8AC3E}">
        <p14:creationId xmlns:p14="http://schemas.microsoft.com/office/powerpoint/2010/main" val="967997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err="1"/>
              <a:t>ΔιδακτικΗ</a:t>
            </a:r>
            <a:endParaRPr lang="en-US" dirty="0"/>
          </a:p>
        </p:txBody>
      </p:sp>
      <p:sp>
        <p:nvSpPr>
          <p:cNvPr id="3" name="Content Placeholder 2"/>
          <p:cNvSpPr>
            <a:spLocks noGrp="1"/>
          </p:cNvSpPr>
          <p:nvPr>
            <p:ph idx="1"/>
          </p:nvPr>
        </p:nvSpPr>
        <p:spPr/>
        <p:txBody>
          <a:bodyPr>
            <a:normAutofit/>
          </a:bodyPr>
          <a:lstStyle/>
          <a:p>
            <a:pPr marL="285750" indent="-285750">
              <a:buFont typeface="Arial" panose="020B0604020202020204" pitchFamily="34" charset="0"/>
              <a:buChar char="•"/>
            </a:pPr>
            <a:r>
              <a:rPr lang="el-GR" sz="2400" b="0" dirty="0">
                <a:effectLst/>
                <a:latin typeface="Calibri" panose="020F0502020204030204" pitchFamily="34" charset="0"/>
                <a:ea typeface="Calibri" panose="020F0502020204030204" pitchFamily="34" charset="0"/>
              </a:rPr>
              <a:t>νοείται ως η τέχνη της διδασκαλίας,</a:t>
            </a:r>
          </a:p>
          <a:p>
            <a:pPr marL="285750" indent="-285750">
              <a:buFont typeface="Arial" panose="020B0604020202020204" pitchFamily="34" charset="0"/>
              <a:buChar char="•"/>
            </a:pPr>
            <a:r>
              <a:rPr lang="el-GR" sz="2400" b="0" dirty="0">
                <a:effectLst/>
                <a:latin typeface="Calibri" panose="020F0502020204030204" pitchFamily="34" charset="0"/>
                <a:ea typeface="Calibri" panose="020F0502020204030204" pitchFamily="34" charset="0"/>
              </a:rPr>
              <a:t>περιλαμβάνει ένα ευρύ φάσμα παραγόντων που χαρακτηρίζουν τη διδασκαλία,</a:t>
            </a:r>
          </a:p>
          <a:p>
            <a:pPr marL="285750" indent="-285750">
              <a:buFont typeface="Arial" panose="020B0604020202020204" pitchFamily="34" charset="0"/>
              <a:buChar char="•"/>
            </a:pPr>
            <a:r>
              <a:rPr lang="el-GR" sz="2400" b="0" dirty="0">
                <a:effectLst/>
                <a:latin typeface="Calibri" panose="020F0502020204030204" pitchFamily="34" charset="0"/>
                <a:ea typeface="Calibri" panose="020F0502020204030204" pitchFamily="34" charset="0"/>
              </a:rPr>
              <a:t>υπερβαίνει τα συνήθη όρια της μάθησης στην τάξη, ειδικά στην εκπαίδευση ενηλίκων, όπου εμπλέκονται πάρα πολλοί παράγοντες, με έμφαση στη μη τυπική και άτυπη μάθηση</a:t>
            </a:r>
          </a:p>
        </p:txBody>
      </p:sp>
      <p:sp>
        <p:nvSpPr>
          <p:cNvPr id="4" name="Slide Number Placeholder 3"/>
          <p:cNvSpPr>
            <a:spLocks noGrp="1"/>
          </p:cNvSpPr>
          <p:nvPr>
            <p:ph type="sldNum" sz="quarter" idx="12"/>
          </p:nvPr>
        </p:nvSpPr>
        <p:spPr/>
        <p:txBody>
          <a:bodyPr/>
          <a:lstStyle/>
          <a:p>
            <a:fld id="{1E1F44E5-9FB8-4181-B433-C93897A9A40A}"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err="1"/>
              <a:t>ΚατηγοριοποιΗσεις</a:t>
            </a:r>
            <a:r>
              <a:rPr lang="el-GR" dirty="0"/>
              <a:t> </a:t>
            </a:r>
            <a:r>
              <a:rPr lang="el-GR" dirty="0" err="1"/>
              <a:t>θεωριΩν</a:t>
            </a:r>
            <a:r>
              <a:rPr lang="el-GR" dirty="0"/>
              <a:t> </a:t>
            </a:r>
            <a:r>
              <a:rPr lang="el-GR" dirty="0" err="1"/>
              <a:t>μΑθησης</a:t>
            </a:r>
            <a:endParaRPr lang="en-US" dirty="0"/>
          </a:p>
        </p:txBody>
      </p:sp>
      <p:sp>
        <p:nvSpPr>
          <p:cNvPr id="3" name="Content Placeholder 2"/>
          <p:cNvSpPr>
            <a:spLocks noGrp="1"/>
          </p:cNvSpPr>
          <p:nvPr>
            <p:ph idx="1"/>
          </p:nvPr>
        </p:nvSpPr>
        <p:spPr/>
        <p:txBody>
          <a:bodyPr>
            <a:normAutofit/>
          </a:bodyPr>
          <a:lstStyle/>
          <a:p>
            <a:pPr marL="285750" indent="-285750" algn="l" defTabSz="914400" rtl="0" eaLnBrk="1" latinLnBrk="0" hangingPunct="1">
              <a:spcBef>
                <a:spcPct val="20000"/>
              </a:spcBef>
              <a:spcAft>
                <a:spcPts val="600"/>
              </a:spcAft>
              <a:buFont typeface="Arial" panose="020B0604020202020204" pitchFamily="34" charset="0"/>
              <a:buChar char="•"/>
            </a:pPr>
            <a:r>
              <a:rPr lang="el-GR" sz="2400" b="0" kern="1200" dirty="0">
                <a:solidFill>
                  <a:schemeClr val="tx1"/>
                </a:solidFill>
                <a:effectLst/>
                <a:latin typeface="Calibri" panose="020F0502020204030204" pitchFamily="34" charset="0"/>
                <a:ea typeface="Calibri" panose="020F0502020204030204" pitchFamily="34" charset="0"/>
                <a:cs typeface="+mn-cs"/>
              </a:rPr>
              <a:t>Ο συμπεριφορισμός ενδιαφέρεται για τη συμπεριφορά και τις </a:t>
            </a:r>
            <a:r>
              <a:rPr lang="el-GR" sz="2400" b="0" kern="1200" dirty="0" err="1">
                <a:solidFill>
                  <a:schemeClr val="tx1"/>
                </a:solidFill>
                <a:effectLst/>
                <a:latin typeface="Calibri" panose="020F0502020204030204" pitchFamily="34" charset="0"/>
                <a:ea typeface="Calibri" panose="020F0502020204030204" pitchFamily="34" charset="0"/>
                <a:cs typeface="+mn-cs"/>
              </a:rPr>
              <a:t>παρατηρήσιμες</a:t>
            </a:r>
            <a:r>
              <a:rPr lang="el-GR" sz="2400" b="0" kern="1200" dirty="0">
                <a:solidFill>
                  <a:schemeClr val="tx1"/>
                </a:solidFill>
                <a:effectLst/>
                <a:latin typeface="Calibri" panose="020F0502020204030204" pitchFamily="34" charset="0"/>
                <a:ea typeface="Calibri" panose="020F0502020204030204" pitchFamily="34" charset="0"/>
                <a:cs typeface="+mn-cs"/>
              </a:rPr>
              <a:t> αλλαγές. Επομένως, ο συμπεριφορισμός στη διδασκαλία εστιάζει στη δημιουργία νέων προτύπων συμπεριφοράς.</a:t>
            </a:r>
          </a:p>
          <a:p>
            <a:pPr marL="285750" indent="-285750" algn="l" defTabSz="914400" rtl="0" eaLnBrk="1" latinLnBrk="0" hangingPunct="1">
              <a:spcBef>
                <a:spcPct val="20000"/>
              </a:spcBef>
              <a:spcAft>
                <a:spcPts val="600"/>
              </a:spcAft>
              <a:buFont typeface="Arial" panose="020B0604020202020204" pitchFamily="34" charset="0"/>
              <a:buChar char="•"/>
            </a:pPr>
            <a:r>
              <a:rPr lang="el-GR" sz="2400" b="0" kern="1200" dirty="0">
                <a:solidFill>
                  <a:schemeClr val="tx1"/>
                </a:solidFill>
                <a:effectLst/>
                <a:latin typeface="Calibri" panose="020F0502020204030204" pitchFamily="34" charset="0"/>
                <a:ea typeface="Calibri" panose="020F0502020204030204" pitchFamily="34" charset="0"/>
                <a:cs typeface="+mn-cs"/>
              </a:rPr>
              <a:t>Ο γνωστικισμός ενδιαφέρεται για τις διαδικασίες σκέψης πίσω από τη συμπεριφορά. Επομένως, η γνωσιακή θεωρία μάθησης τονίζει τη σημασία της απόκτησης (συμπεριλαμβανομένης της αναδιοργάνωσης) των γνωστικών δομών.</a:t>
            </a:r>
          </a:p>
        </p:txBody>
      </p:sp>
      <p:sp>
        <p:nvSpPr>
          <p:cNvPr id="4" name="Slide Number Placeholder 3"/>
          <p:cNvSpPr>
            <a:spLocks noGrp="1"/>
          </p:cNvSpPr>
          <p:nvPr>
            <p:ph type="sldNum" sz="quarter" idx="12"/>
          </p:nvPr>
        </p:nvSpPr>
        <p:spPr/>
        <p:txBody>
          <a:bodyPr/>
          <a:lstStyle/>
          <a:p>
            <a:fld id="{1E1F44E5-9FB8-4181-B433-C93897A9A40A}" type="slidenum">
              <a:rPr lang="en-US" smtClean="0"/>
              <a:pPr/>
              <a:t>3</a:t>
            </a:fld>
            <a:endParaRPr lang="en-US"/>
          </a:p>
        </p:txBody>
      </p:sp>
    </p:spTree>
    <p:extLst>
      <p:ext uri="{BB962C8B-B14F-4D97-AF65-F5344CB8AC3E}">
        <p14:creationId xmlns:p14="http://schemas.microsoft.com/office/powerpoint/2010/main" val="1417027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Categorizations of learning theories</a:t>
            </a:r>
            <a:endParaRPr lang="en-US" dirty="0"/>
          </a:p>
        </p:txBody>
      </p:sp>
      <p:sp>
        <p:nvSpPr>
          <p:cNvPr id="3" name="Content Placeholder 2"/>
          <p:cNvSpPr>
            <a:spLocks noGrp="1"/>
          </p:cNvSpPr>
          <p:nvPr>
            <p:ph idx="1"/>
          </p:nvPr>
        </p:nvSpPr>
        <p:spPr/>
        <p:txBody>
          <a:bodyPr>
            <a:normAutofit/>
          </a:bodyPr>
          <a:lstStyle/>
          <a:p>
            <a:pPr marL="285750" indent="-285750" algn="l" defTabSz="914400" rtl="0" eaLnBrk="1" latinLnBrk="0" hangingPunct="1">
              <a:spcBef>
                <a:spcPct val="20000"/>
              </a:spcBef>
              <a:spcAft>
                <a:spcPts val="600"/>
              </a:spcAft>
              <a:buFont typeface="Arial" panose="020B0604020202020204" pitchFamily="34" charset="0"/>
              <a:buChar char="•"/>
            </a:pPr>
            <a:r>
              <a:rPr lang="el-GR" sz="2400" b="0" kern="1200" dirty="0">
                <a:solidFill>
                  <a:schemeClr val="tx1"/>
                </a:solidFill>
                <a:effectLst/>
                <a:latin typeface="Calibri" panose="020F0502020204030204" pitchFamily="34" charset="0"/>
                <a:ea typeface="Calibri" panose="020F0502020204030204" pitchFamily="34" charset="0"/>
                <a:cs typeface="+mn-cs"/>
              </a:rPr>
              <a:t>Ο κονστρουκτιβισμός δηλώνει ότι η γνώση κατασκευάζεται από την αλληλεπίδραση της υπάρχουσας γνώσης και των ατομικών (ή κοινωνικών) εμπειριών.</a:t>
            </a:r>
          </a:p>
          <a:p>
            <a:pPr marL="285750" indent="-285750" algn="l" defTabSz="914400" rtl="0" eaLnBrk="1" latinLnBrk="0" hangingPunct="1">
              <a:spcBef>
                <a:spcPct val="20000"/>
              </a:spcBef>
              <a:spcAft>
                <a:spcPts val="600"/>
              </a:spcAft>
              <a:buFont typeface="Arial" panose="020B0604020202020204" pitchFamily="34" charset="0"/>
              <a:buChar char="•"/>
            </a:pPr>
            <a:r>
              <a:rPr lang="el-GR" sz="2400" b="0" kern="1200" dirty="0">
                <a:solidFill>
                  <a:schemeClr val="tx1"/>
                </a:solidFill>
                <a:effectLst/>
                <a:latin typeface="Calibri" panose="020F0502020204030204" pitchFamily="34" charset="0"/>
                <a:ea typeface="Calibri" panose="020F0502020204030204" pitchFamily="34" charset="0"/>
                <a:cs typeface="+mn-cs"/>
              </a:rPr>
              <a:t>Ο </a:t>
            </a:r>
            <a:r>
              <a:rPr lang="el-GR" sz="2400" b="0" kern="1200" dirty="0" err="1">
                <a:solidFill>
                  <a:schemeClr val="tx1"/>
                </a:solidFill>
                <a:effectLst/>
                <a:latin typeface="Calibri" panose="020F0502020204030204" pitchFamily="34" charset="0"/>
                <a:ea typeface="Calibri" panose="020F0502020204030204" pitchFamily="34" charset="0"/>
                <a:cs typeface="+mn-cs"/>
              </a:rPr>
              <a:t>συνδετικισμός</a:t>
            </a:r>
            <a:r>
              <a:rPr lang="el-GR" sz="2400" b="0" kern="1200" dirty="0">
                <a:solidFill>
                  <a:schemeClr val="tx1"/>
                </a:solidFill>
                <a:effectLst/>
                <a:latin typeface="Calibri" panose="020F0502020204030204" pitchFamily="34" charset="0"/>
                <a:ea typeface="Calibri" panose="020F0502020204030204" pitchFamily="34" charset="0"/>
                <a:cs typeface="+mn-cs"/>
              </a:rPr>
              <a:t> είναι μια εντελώς νέα προσέγγιση, που υποστηρίζει ότι η μάθηση «στοχεύει στη σύνδεση εξειδικευμένων συνόλων πληροφοριών και συνδέσεων που μας επιτρέπουν να μάθουμε περισσότερα και είναι πολύ πιο σημαντικά από την τρέχουσα κατάσταση γνώσης</a:t>
            </a:r>
          </a:p>
        </p:txBody>
      </p:sp>
      <p:sp>
        <p:nvSpPr>
          <p:cNvPr id="4" name="Slide Number Placeholder 3"/>
          <p:cNvSpPr>
            <a:spLocks noGrp="1"/>
          </p:cNvSpPr>
          <p:nvPr>
            <p:ph type="sldNum" sz="quarter" idx="12"/>
          </p:nvPr>
        </p:nvSpPr>
        <p:spPr/>
        <p:txBody>
          <a:bodyPr/>
          <a:lstStyle/>
          <a:p>
            <a:fld id="{1E1F44E5-9FB8-4181-B433-C93897A9A40A}" type="slidenum">
              <a:rPr lang="en-US" smtClean="0"/>
              <a:pPr/>
              <a:t>4</a:t>
            </a:fld>
            <a:endParaRPr lang="en-US"/>
          </a:p>
        </p:txBody>
      </p:sp>
    </p:spTree>
    <p:extLst>
      <p:ext uri="{BB962C8B-B14F-4D97-AF65-F5344CB8AC3E}">
        <p14:creationId xmlns:p14="http://schemas.microsoft.com/office/powerpoint/2010/main" val="16468217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err="1"/>
              <a:t>ΚονεκτιβισμΟς</a:t>
            </a:r>
            <a:endParaRPr lang="en-US" dirty="0"/>
          </a:p>
        </p:txBody>
      </p:sp>
      <p:sp>
        <p:nvSpPr>
          <p:cNvPr id="3" name="Content Placeholder 2"/>
          <p:cNvSpPr>
            <a:spLocks noGrp="1"/>
          </p:cNvSpPr>
          <p:nvPr>
            <p:ph idx="1"/>
          </p:nvPr>
        </p:nvSpPr>
        <p:spPr/>
        <p:txBody>
          <a:bodyPr>
            <a:normAutofit/>
          </a:bodyPr>
          <a:lstStyle/>
          <a:p>
            <a:pPr marL="285750" indent="-285750" algn="l" defTabSz="914400" rtl="0" eaLnBrk="1" latinLnBrk="0" hangingPunct="1">
              <a:spcBef>
                <a:spcPct val="20000"/>
              </a:spcBef>
              <a:spcAft>
                <a:spcPts val="600"/>
              </a:spcAft>
              <a:buFont typeface="Arial" panose="020B0604020202020204" pitchFamily="34" charset="0"/>
              <a:buChar char="•"/>
            </a:pPr>
            <a:r>
              <a:rPr lang="el-GR" sz="2400" b="0" kern="1200" dirty="0" err="1">
                <a:solidFill>
                  <a:schemeClr val="tx1"/>
                </a:solidFill>
                <a:effectLst/>
                <a:latin typeface="Calibri" panose="020F0502020204030204" pitchFamily="34" charset="0"/>
                <a:ea typeface="Calibri" panose="020F0502020204030204" pitchFamily="34" charset="0"/>
                <a:cs typeface="+mn-cs"/>
              </a:rPr>
              <a:t>Κονεκτιβισμός</a:t>
            </a:r>
            <a:r>
              <a:rPr lang="el-GR" sz="2400" b="0" kern="1200" dirty="0">
                <a:solidFill>
                  <a:schemeClr val="tx1"/>
                </a:solidFill>
                <a:effectLst/>
                <a:latin typeface="Calibri" panose="020F0502020204030204" pitchFamily="34" charset="0"/>
                <a:ea typeface="Calibri" panose="020F0502020204030204" pitchFamily="34" charset="0"/>
                <a:cs typeface="+mn-cs"/>
              </a:rPr>
              <a:t>: Η θεωρία "</a:t>
            </a:r>
            <a:r>
              <a:rPr lang="el-GR" sz="2400" b="0" kern="1200" dirty="0" err="1">
                <a:solidFill>
                  <a:schemeClr val="tx1"/>
                </a:solidFill>
                <a:effectLst/>
                <a:latin typeface="Calibri" panose="020F0502020204030204" pitchFamily="34" charset="0"/>
                <a:ea typeface="Calibri" panose="020F0502020204030204" pitchFamily="34" charset="0"/>
                <a:cs typeface="+mn-cs"/>
              </a:rPr>
              <a:t>Theory</a:t>
            </a:r>
            <a:r>
              <a:rPr lang="el-GR" sz="2400" b="0" kern="1200" dirty="0">
                <a:solidFill>
                  <a:schemeClr val="tx1"/>
                </a:solidFill>
                <a:effectLst/>
                <a:latin typeface="Calibri" panose="020F0502020204030204" pitchFamily="34" charset="0"/>
                <a:ea typeface="Calibri" panose="020F0502020204030204" pitchFamily="34" charset="0"/>
                <a:cs typeface="+mn-cs"/>
              </a:rPr>
              <a:t> of </a:t>
            </a:r>
            <a:r>
              <a:rPr lang="el-GR" sz="2400" b="0" kern="1200" dirty="0" err="1">
                <a:solidFill>
                  <a:schemeClr val="tx1"/>
                </a:solidFill>
                <a:effectLst/>
                <a:latin typeface="Calibri" panose="020F0502020204030204" pitchFamily="34" charset="0"/>
                <a:ea typeface="Calibri" panose="020F0502020204030204" pitchFamily="34" charset="0"/>
                <a:cs typeface="+mn-cs"/>
              </a:rPr>
              <a:t>Learning</a:t>
            </a:r>
            <a:r>
              <a:rPr lang="el-GR" sz="2400" b="0" kern="1200" dirty="0">
                <a:solidFill>
                  <a:schemeClr val="tx1"/>
                </a:solidFill>
                <a:effectLst/>
                <a:latin typeface="Calibri" panose="020F0502020204030204" pitchFamily="34" charset="0"/>
                <a:ea typeface="Calibri" panose="020F0502020204030204" pitchFamily="34" charset="0"/>
                <a:cs typeface="+mn-cs"/>
              </a:rPr>
              <a:t> in the </a:t>
            </a:r>
            <a:r>
              <a:rPr lang="el-GR" sz="2400" b="0" kern="1200" dirty="0" err="1">
                <a:solidFill>
                  <a:schemeClr val="tx1"/>
                </a:solidFill>
                <a:effectLst/>
                <a:latin typeface="Calibri" panose="020F0502020204030204" pitchFamily="34" charset="0"/>
                <a:ea typeface="Calibri" panose="020F0502020204030204" pitchFamily="34" charset="0"/>
                <a:cs typeface="+mn-cs"/>
              </a:rPr>
              <a:t>Digital</a:t>
            </a:r>
            <a:r>
              <a:rPr lang="el-GR" sz="2400" b="0" kern="1200" dirty="0">
                <a:solidFill>
                  <a:schemeClr val="tx1"/>
                </a:solidFill>
                <a:effectLst/>
                <a:latin typeface="Calibri" panose="020F0502020204030204" pitchFamily="34" charset="0"/>
                <a:ea typeface="Calibri" panose="020F0502020204030204" pitchFamily="34" charset="0"/>
                <a:cs typeface="+mn-cs"/>
              </a:rPr>
              <a:t> </a:t>
            </a:r>
            <a:r>
              <a:rPr lang="el-GR" sz="2400" b="0" kern="1200" dirty="0" err="1">
                <a:solidFill>
                  <a:schemeClr val="tx1"/>
                </a:solidFill>
                <a:effectLst/>
                <a:latin typeface="Calibri" panose="020F0502020204030204" pitchFamily="34" charset="0"/>
                <a:ea typeface="Calibri" panose="020F0502020204030204" pitchFamily="34" charset="0"/>
                <a:cs typeface="+mn-cs"/>
              </a:rPr>
              <a:t>Age</a:t>
            </a:r>
            <a:r>
              <a:rPr lang="el-GR" sz="2400" b="0" kern="1200" dirty="0">
                <a:solidFill>
                  <a:schemeClr val="tx1"/>
                </a:solidFill>
                <a:effectLst/>
                <a:latin typeface="Calibri" panose="020F0502020204030204" pitchFamily="34" charset="0"/>
                <a:ea typeface="Calibri" panose="020F0502020204030204" pitchFamily="34" charset="0"/>
                <a:cs typeface="+mn-cs"/>
              </a:rPr>
              <a:t>" που αναπτύχθηκε από τους </a:t>
            </a:r>
            <a:r>
              <a:rPr lang="el-GR" sz="2400" b="0" kern="1200" dirty="0" err="1">
                <a:solidFill>
                  <a:schemeClr val="tx1"/>
                </a:solidFill>
                <a:effectLst/>
                <a:latin typeface="Calibri" panose="020F0502020204030204" pitchFamily="34" charset="0"/>
                <a:ea typeface="Calibri" panose="020F0502020204030204" pitchFamily="34" charset="0"/>
                <a:cs typeface="+mn-cs"/>
              </a:rPr>
              <a:t>George</a:t>
            </a:r>
            <a:r>
              <a:rPr lang="el-GR" sz="2400" b="0" kern="1200" dirty="0">
                <a:solidFill>
                  <a:schemeClr val="tx1"/>
                </a:solidFill>
                <a:effectLst/>
                <a:latin typeface="Calibri" panose="020F0502020204030204" pitchFamily="34" charset="0"/>
                <a:ea typeface="Calibri" panose="020F0502020204030204" pitchFamily="34" charset="0"/>
                <a:cs typeface="+mn-cs"/>
              </a:rPr>
              <a:t> Siemens και </a:t>
            </a:r>
            <a:r>
              <a:rPr lang="el-GR" sz="2400" b="0" kern="1200" dirty="0" err="1">
                <a:solidFill>
                  <a:schemeClr val="tx1"/>
                </a:solidFill>
                <a:effectLst/>
                <a:latin typeface="Calibri" panose="020F0502020204030204" pitchFamily="34" charset="0"/>
                <a:ea typeface="Calibri" panose="020F0502020204030204" pitchFamily="34" charset="0"/>
                <a:cs typeface="+mn-cs"/>
              </a:rPr>
              <a:t>Stephen</a:t>
            </a:r>
            <a:r>
              <a:rPr lang="el-GR" sz="2400" b="0" kern="1200" dirty="0">
                <a:solidFill>
                  <a:schemeClr val="tx1"/>
                </a:solidFill>
                <a:effectLst/>
                <a:latin typeface="Calibri" panose="020F0502020204030204" pitchFamily="34" charset="0"/>
                <a:ea typeface="Calibri" panose="020F0502020204030204" pitchFamily="34" charset="0"/>
                <a:cs typeface="+mn-cs"/>
              </a:rPr>
              <a:t> </a:t>
            </a:r>
            <a:r>
              <a:rPr lang="el-GR" sz="2400" b="0" kern="1200" dirty="0" err="1">
                <a:solidFill>
                  <a:schemeClr val="tx1"/>
                </a:solidFill>
                <a:effectLst/>
                <a:latin typeface="Calibri" panose="020F0502020204030204" pitchFamily="34" charset="0"/>
                <a:ea typeface="Calibri" panose="020F0502020204030204" pitchFamily="34" charset="0"/>
                <a:cs typeface="+mn-cs"/>
              </a:rPr>
              <a:t>Dowens</a:t>
            </a:r>
            <a:r>
              <a:rPr lang="el-GR" sz="2400" b="0" kern="1200" dirty="0">
                <a:solidFill>
                  <a:schemeClr val="tx1"/>
                </a:solidFill>
                <a:effectLst/>
                <a:latin typeface="Calibri" panose="020F0502020204030204" pitchFamily="34" charset="0"/>
                <a:ea typeface="Calibri" panose="020F0502020204030204" pitchFamily="34" charset="0"/>
                <a:cs typeface="+mn-cs"/>
              </a:rPr>
              <a:t> με βάση την ανάλυσή των ελλείψεων των υπαρχουσών θεωριών μάθησης που βασίζονται στον συμπεριφορισμό, τον γνωστικισμό και τον κονστρουκτιβισμό</a:t>
            </a:r>
          </a:p>
        </p:txBody>
      </p:sp>
      <p:sp>
        <p:nvSpPr>
          <p:cNvPr id="4" name="Slide Number Placeholder 3"/>
          <p:cNvSpPr>
            <a:spLocks noGrp="1"/>
          </p:cNvSpPr>
          <p:nvPr>
            <p:ph type="sldNum" sz="quarter" idx="12"/>
          </p:nvPr>
        </p:nvSpPr>
        <p:spPr/>
        <p:txBody>
          <a:bodyPr/>
          <a:lstStyle/>
          <a:p>
            <a:fld id="{1E1F44E5-9FB8-4181-B433-C93897A9A40A}" type="slidenum">
              <a:rPr lang="en-US" smtClean="0"/>
              <a:pPr/>
              <a:t>5</a:t>
            </a:fld>
            <a:endParaRPr lang="en-US"/>
          </a:p>
        </p:txBody>
      </p:sp>
    </p:spTree>
    <p:extLst>
      <p:ext uri="{BB962C8B-B14F-4D97-AF65-F5344CB8AC3E}">
        <p14:creationId xmlns:p14="http://schemas.microsoft.com/office/powerpoint/2010/main" val="2804167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6059016" cy="1371600"/>
          </a:xfrm>
        </p:spPr>
        <p:txBody>
          <a:bodyPr>
            <a:normAutofit/>
          </a:bodyPr>
          <a:lstStyle/>
          <a:p>
            <a:r>
              <a:rPr lang="el-GR" dirty="0" err="1"/>
              <a:t>ΑρχΕς</a:t>
            </a:r>
            <a:r>
              <a:rPr lang="el-GR" dirty="0"/>
              <a:t> </a:t>
            </a:r>
            <a:r>
              <a:rPr lang="el-GR" dirty="0" err="1"/>
              <a:t>συνδετικισμοΥ</a:t>
            </a:r>
            <a:endParaRPr lang="en-US" dirty="0"/>
          </a:p>
        </p:txBody>
      </p:sp>
      <p:sp>
        <p:nvSpPr>
          <p:cNvPr id="3" name="Content Placeholder 2"/>
          <p:cNvSpPr>
            <a:spLocks noGrp="1"/>
          </p:cNvSpPr>
          <p:nvPr>
            <p:ph idx="1"/>
          </p:nvPr>
        </p:nvSpPr>
        <p:spPr>
          <a:xfrm>
            <a:off x="457200" y="1752600"/>
            <a:ext cx="7859216" cy="4700736"/>
          </a:xfrm>
        </p:spPr>
        <p:txBody>
          <a:bodyPr>
            <a:noAutofit/>
          </a:bodyPr>
          <a:lstStyle/>
          <a:p>
            <a:pPr marL="285750" indent="-285750" algn="l" defTabSz="914400" rtl="0" eaLnBrk="1" latinLnBrk="0" hangingPunct="1">
              <a:spcBef>
                <a:spcPts val="0"/>
              </a:spcBef>
              <a:spcAft>
                <a:spcPts val="0"/>
              </a:spcAft>
              <a:buFont typeface="Arial" panose="020B0604020202020204" pitchFamily="34" charset="0"/>
              <a:buChar char="•"/>
            </a:pPr>
            <a:r>
              <a:rPr lang="el-GR" sz="2400" b="0" kern="1200" dirty="0">
                <a:solidFill>
                  <a:schemeClr val="tx1"/>
                </a:solidFill>
                <a:effectLst/>
                <a:latin typeface="Calibri" panose="020F0502020204030204" pitchFamily="34" charset="0"/>
                <a:ea typeface="Calibri" panose="020F0502020204030204" pitchFamily="34" charset="0"/>
                <a:cs typeface="+mn-cs"/>
              </a:rPr>
              <a:t>οι γνώσεις και οι δεξιότητες που αποκτήθηκαν βασίζονται σε διαφορές απόψεων,</a:t>
            </a:r>
          </a:p>
          <a:p>
            <a:pPr marL="285750" indent="-285750" algn="l" defTabSz="914400" rtl="0" eaLnBrk="1" latinLnBrk="0" hangingPunct="1">
              <a:spcBef>
                <a:spcPts val="0"/>
              </a:spcBef>
              <a:spcAft>
                <a:spcPts val="0"/>
              </a:spcAft>
              <a:buFont typeface="Arial" panose="020B0604020202020204" pitchFamily="34" charset="0"/>
              <a:buChar char="•"/>
            </a:pPr>
            <a:r>
              <a:rPr lang="el-GR" sz="2400" b="0" kern="1200" dirty="0">
                <a:solidFill>
                  <a:schemeClr val="tx1"/>
                </a:solidFill>
                <a:effectLst/>
                <a:latin typeface="Calibri" panose="020F0502020204030204" pitchFamily="34" charset="0"/>
                <a:ea typeface="Calibri" panose="020F0502020204030204" pitchFamily="34" charset="0"/>
                <a:cs typeface="+mn-cs"/>
              </a:rPr>
              <a:t>μάθηση είναι η διαδικασία σύνδεσης εξειδικευμένων κόμβων ή πηγών πληροφοριών,</a:t>
            </a:r>
          </a:p>
          <a:p>
            <a:pPr marL="285750" indent="-285750" algn="l" defTabSz="914400" rtl="0" eaLnBrk="1" latinLnBrk="0" hangingPunct="1">
              <a:spcBef>
                <a:spcPts val="0"/>
              </a:spcBef>
              <a:spcAft>
                <a:spcPts val="0"/>
              </a:spcAft>
              <a:buFont typeface="Arial" panose="020B0604020202020204" pitchFamily="34" charset="0"/>
              <a:buChar char="•"/>
            </a:pPr>
            <a:r>
              <a:rPr lang="el-GR" sz="2400" b="0" kern="1200" dirty="0">
                <a:solidFill>
                  <a:schemeClr val="tx1"/>
                </a:solidFill>
                <a:effectLst/>
                <a:latin typeface="Calibri" panose="020F0502020204030204" pitchFamily="34" charset="0"/>
                <a:ea typeface="Calibri" panose="020F0502020204030204" pitchFamily="34" charset="0"/>
                <a:cs typeface="+mn-cs"/>
              </a:rPr>
              <a:t>η πηγή της μάθησης δεν πρέπει να είναι οι άνθρωποι, αλλά και η τεχνολογία,</a:t>
            </a:r>
          </a:p>
          <a:p>
            <a:pPr marL="285750" indent="-285750" algn="l" defTabSz="914400" rtl="0" eaLnBrk="1" latinLnBrk="0" hangingPunct="1">
              <a:spcBef>
                <a:spcPts val="0"/>
              </a:spcBef>
              <a:spcAft>
                <a:spcPts val="0"/>
              </a:spcAft>
              <a:buFont typeface="Arial" panose="020B0604020202020204" pitchFamily="34" charset="0"/>
              <a:buChar char="•"/>
            </a:pPr>
            <a:r>
              <a:rPr lang="el-GR" sz="2400" b="0" kern="1200" dirty="0">
                <a:solidFill>
                  <a:schemeClr val="tx1"/>
                </a:solidFill>
                <a:effectLst/>
                <a:latin typeface="Calibri" panose="020F0502020204030204" pitchFamily="34" charset="0"/>
                <a:ea typeface="Calibri" panose="020F0502020204030204" pitchFamily="34" charset="0"/>
                <a:cs typeface="+mn-cs"/>
              </a:rPr>
              <a:t>Η γνώση μπορεί να περιέχεται λανθάνοντα σε μια συγκεκριμένη κοινότητα, δίκτυο ή βάση δεδομένων,</a:t>
            </a:r>
          </a:p>
          <a:p>
            <a:pPr marL="285750" indent="-285750" algn="l" defTabSz="914400" rtl="0" eaLnBrk="1" latinLnBrk="0" hangingPunct="1">
              <a:spcBef>
                <a:spcPts val="0"/>
              </a:spcBef>
              <a:spcAft>
                <a:spcPts val="0"/>
              </a:spcAft>
              <a:buFont typeface="Arial" panose="020B0604020202020204" pitchFamily="34" charset="0"/>
              <a:buChar char="•"/>
            </a:pPr>
            <a:r>
              <a:rPr lang="el-GR" sz="2400" b="0" kern="1200" dirty="0">
                <a:solidFill>
                  <a:schemeClr val="tx1"/>
                </a:solidFill>
                <a:effectLst/>
                <a:latin typeface="Calibri" panose="020F0502020204030204" pitchFamily="34" charset="0"/>
                <a:ea typeface="Calibri" panose="020F0502020204030204" pitchFamily="34" charset="0"/>
                <a:cs typeface="+mn-cs"/>
              </a:rPr>
              <a:t>η ικανότητα μάθησης είναι πιο σημαντική από τον τρέχοντα όγκο της φορτισμένης γνώσης,</a:t>
            </a:r>
          </a:p>
        </p:txBody>
      </p:sp>
      <p:sp>
        <p:nvSpPr>
          <p:cNvPr id="4" name="Slide Number Placeholder 3"/>
          <p:cNvSpPr>
            <a:spLocks noGrp="1"/>
          </p:cNvSpPr>
          <p:nvPr>
            <p:ph type="sldNum" sz="quarter" idx="12"/>
          </p:nvPr>
        </p:nvSpPr>
        <p:spPr/>
        <p:txBody>
          <a:bodyPr/>
          <a:lstStyle/>
          <a:p>
            <a:fld id="{1E1F44E5-9FB8-4181-B433-C93897A9A40A}" type="slidenum">
              <a:rPr lang="en-US" smtClean="0"/>
              <a:pPr/>
              <a:t>6</a:t>
            </a:fld>
            <a:endParaRPr lang="en-US"/>
          </a:p>
        </p:txBody>
      </p:sp>
    </p:spTree>
    <p:extLst>
      <p:ext uri="{BB962C8B-B14F-4D97-AF65-F5344CB8AC3E}">
        <p14:creationId xmlns:p14="http://schemas.microsoft.com/office/powerpoint/2010/main" val="30543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6059016" cy="1371600"/>
          </a:xfrm>
        </p:spPr>
        <p:txBody>
          <a:bodyPr>
            <a:normAutofit/>
          </a:bodyPr>
          <a:lstStyle/>
          <a:p>
            <a:r>
              <a:rPr lang="el-GR" dirty="0" err="1"/>
              <a:t>ΑρχΕς</a:t>
            </a:r>
            <a:r>
              <a:rPr lang="el-GR" dirty="0"/>
              <a:t> </a:t>
            </a:r>
            <a:r>
              <a:rPr lang="el-GR" dirty="0" err="1"/>
              <a:t>συνδετικισμοΥ</a:t>
            </a:r>
            <a:endParaRPr lang="en-US" dirty="0"/>
          </a:p>
        </p:txBody>
      </p:sp>
      <p:sp>
        <p:nvSpPr>
          <p:cNvPr id="3" name="Content Placeholder 2"/>
          <p:cNvSpPr>
            <a:spLocks noGrp="1"/>
          </p:cNvSpPr>
          <p:nvPr>
            <p:ph idx="1"/>
          </p:nvPr>
        </p:nvSpPr>
        <p:spPr>
          <a:xfrm>
            <a:off x="457200" y="1628800"/>
            <a:ext cx="7859216" cy="4700736"/>
          </a:xfrm>
        </p:spPr>
        <p:txBody>
          <a:bodyPr>
            <a:noAutofit/>
          </a:bodyPr>
          <a:lstStyle/>
          <a:p>
            <a:pPr marL="285750" indent="-285750" algn="l" defTabSz="914400" rtl="0" eaLnBrk="1" latinLnBrk="0" hangingPunct="1">
              <a:spcBef>
                <a:spcPts val="0"/>
              </a:spcBef>
              <a:spcAft>
                <a:spcPts val="0"/>
              </a:spcAft>
              <a:buFont typeface="Arial" panose="020B0604020202020204" pitchFamily="34" charset="0"/>
              <a:buChar char="•"/>
            </a:pPr>
            <a:r>
              <a:rPr lang="el-GR" sz="2200" b="0" kern="1200" dirty="0">
                <a:solidFill>
                  <a:schemeClr val="tx1"/>
                </a:solidFill>
                <a:effectLst/>
                <a:latin typeface="Calibri" panose="020F0502020204030204" pitchFamily="34" charset="0"/>
                <a:ea typeface="Calibri" panose="020F0502020204030204" pitchFamily="34" charset="0"/>
                <a:cs typeface="+mn-cs"/>
              </a:rPr>
              <a:t>η ικανότητα να βρίσκεις πληροφορίες είναι πιο σημαντική από το να τις γνωρίζεις,</a:t>
            </a:r>
          </a:p>
          <a:p>
            <a:pPr marL="285750" indent="-285750" algn="l" defTabSz="914400" rtl="0" eaLnBrk="1" latinLnBrk="0" hangingPunct="1">
              <a:spcBef>
                <a:spcPts val="0"/>
              </a:spcBef>
              <a:spcAft>
                <a:spcPts val="0"/>
              </a:spcAft>
              <a:buFont typeface="Arial" panose="020B0604020202020204" pitchFamily="34" charset="0"/>
              <a:buChar char="•"/>
            </a:pPr>
            <a:r>
              <a:rPr lang="el-GR" sz="2200" b="0" kern="1200" dirty="0">
                <a:solidFill>
                  <a:schemeClr val="tx1"/>
                </a:solidFill>
                <a:effectLst/>
                <a:latin typeface="Calibri" panose="020F0502020204030204" pitchFamily="34" charset="0"/>
                <a:ea typeface="Calibri" panose="020F0502020204030204" pitchFamily="34" charset="0"/>
                <a:cs typeface="+mn-cs"/>
              </a:rPr>
              <a:t>η διατήρηση και η ανάπτυξη της συνδεσιμότητας διευκολύνει την ανάπτυξη της εκπαίδευσης,</a:t>
            </a:r>
          </a:p>
          <a:p>
            <a:pPr marL="285750" indent="-285750" algn="l" defTabSz="914400" rtl="0" eaLnBrk="1" latinLnBrk="0" hangingPunct="1">
              <a:spcBef>
                <a:spcPts val="0"/>
              </a:spcBef>
              <a:spcAft>
                <a:spcPts val="0"/>
              </a:spcAft>
              <a:buFont typeface="Arial" panose="020B0604020202020204" pitchFamily="34" charset="0"/>
              <a:buChar char="•"/>
            </a:pPr>
            <a:r>
              <a:rPr lang="el-GR" sz="2200" b="0" kern="1200" dirty="0">
                <a:solidFill>
                  <a:schemeClr val="tx1"/>
                </a:solidFill>
                <a:effectLst/>
                <a:latin typeface="Calibri" panose="020F0502020204030204" pitchFamily="34" charset="0"/>
                <a:ea typeface="Calibri" panose="020F0502020204030204" pitchFamily="34" charset="0"/>
                <a:cs typeface="+mn-cs"/>
              </a:rPr>
              <a:t>η ικανότητα εύρεσης συνδέσεων και παραλληλισμών μεταξύ διαφορετικών περιοχών, ιδεών και εννοιών είναι βασική δεξιότητα,</a:t>
            </a:r>
          </a:p>
          <a:p>
            <a:pPr marL="285750" indent="-285750" algn="l" defTabSz="914400" rtl="0" eaLnBrk="1" latinLnBrk="0" hangingPunct="1">
              <a:spcBef>
                <a:spcPts val="0"/>
              </a:spcBef>
              <a:spcAft>
                <a:spcPts val="0"/>
              </a:spcAft>
              <a:buFont typeface="Arial" panose="020B0604020202020204" pitchFamily="34" charset="0"/>
              <a:buChar char="•"/>
            </a:pPr>
            <a:r>
              <a:rPr lang="el-GR" sz="2200" b="0" kern="1200" dirty="0">
                <a:solidFill>
                  <a:schemeClr val="tx1"/>
                </a:solidFill>
                <a:effectLst/>
                <a:latin typeface="Calibri" panose="020F0502020204030204" pitchFamily="34" charset="0"/>
                <a:ea typeface="Calibri" panose="020F0502020204030204" pitchFamily="34" charset="0"/>
                <a:cs typeface="+mn-cs"/>
              </a:rPr>
              <a:t>ο στόχος όλης της μάθησης του </a:t>
            </a:r>
            <a:r>
              <a:rPr lang="el-GR" sz="2200" b="0" kern="1200" dirty="0" err="1">
                <a:solidFill>
                  <a:schemeClr val="tx1"/>
                </a:solidFill>
                <a:effectLst/>
                <a:latin typeface="Calibri" panose="020F0502020204030204" pitchFamily="34" charset="0"/>
                <a:ea typeface="Calibri" panose="020F0502020204030204" pitchFamily="34" charset="0"/>
                <a:cs typeface="+mn-cs"/>
              </a:rPr>
              <a:t>συνδετικισμού</a:t>
            </a:r>
            <a:r>
              <a:rPr lang="el-GR" sz="2200" b="0" kern="1200" dirty="0">
                <a:solidFill>
                  <a:schemeClr val="tx1"/>
                </a:solidFill>
                <a:effectLst/>
                <a:latin typeface="Calibri" panose="020F0502020204030204" pitchFamily="34" charset="0"/>
                <a:ea typeface="Calibri" panose="020F0502020204030204" pitchFamily="34" charset="0"/>
                <a:cs typeface="+mn-cs"/>
              </a:rPr>
              <a:t> είναι η ακριβής και τρέχουσα γνώση,</a:t>
            </a:r>
          </a:p>
          <a:p>
            <a:pPr marL="285750" indent="-285750" algn="l" defTabSz="914400" rtl="0" eaLnBrk="1" latinLnBrk="0" hangingPunct="1">
              <a:spcBef>
                <a:spcPts val="0"/>
              </a:spcBef>
              <a:spcAft>
                <a:spcPts val="0"/>
              </a:spcAft>
              <a:buFont typeface="Arial" panose="020B0604020202020204" pitchFamily="34" charset="0"/>
              <a:buChar char="•"/>
            </a:pPr>
            <a:r>
              <a:rPr lang="el-GR" sz="2200" b="0" kern="1200" dirty="0">
                <a:solidFill>
                  <a:schemeClr val="tx1"/>
                </a:solidFill>
                <a:effectLst/>
                <a:latin typeface="Calibri" panose="020F0502020204030204" pitchFamily="34" charset="0"/>
                <a:ea typeface="Calibri" panose="020F0502020204030204" pitchFamily="34" charset="0"/>
                <a:cs typeface="+mn-cs"/>
              </a:rPr>
              <a:t>η λήψη αποφάσεων είναι μέρος της μαθησιακής διαδικασίας - επιλέγουμε τι μαθαίνουμε και εξετάζουμε τη σημασία των πληροφοριών που λαμβάνουμε μέσα από το πρίσμα της αλλαγής της πραγματικότητας (ακριβώς επειδή έχουμε τη σωστή απάντηση σήμερα δεν σημαίνει ότι θα την έχουμε αύριο, γιατί όλα γύρω αλλάζουν).</a:t>
            </a:r>
          </a:p>
        </p:txBody>
      </p:sp>
      <p:sp>
        <p:nvSpPr>
          <p:cNvPr id="4" name="Slide Number Placeholder 3"/>
          <p:cNvSpPr>
            <a:spLocks noGrp="1"/>
          </p:cNvSpPr>
          <p:nvPr>
            <p:ph type="sldNum" sz="quarter" idx="12"/>
          </p:nvPr>
        </p:nvSpPr>
        <p:spPr/>
        <p:txBody>
          <a:bodyPr/>
          <a:lstStyle/>
          <a:p>
            <a:fld id="{1E1F44E5-9FB8-4181-B433-C93897A9A40A}" type="slidenum">
              <a:rPr lang="en-US" smtClean="0"/>
              <a:pPr/>
              <a:t>7</a:t>
            </a:fld>
            <a:endParaRPr lang="en-US"/>
          </a:p>
        </p:txBody>
      </p:sp>
    </p:spTree>
    <p:extLst>
      <p:ext uri="{BB962C8B-B14F-4D97-AF65-F5344CB8AC3E}">
        <p14:creationId xmlns:p14="http://schemas.microsoft.com/office/powerpoint/2010/main" val="39907707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ákladné">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Základné">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Základné">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2157</TotalTime>
  <Words>521</Words>
  <Application>Microsoft Office PowerPoint</Application>
  <PresentationFormat>On-screen Show (4:3)</PresentationFormat>
  <Paragraphs>47</Paragraphs>
  <Slides>7</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Arial </vt:lpstr>
      <vt:lpstr>Arial Black</vt:lpstr>
      <vt:lpstr>Calibri</vt:lpstr>
      <vt:lpstr>Verdana</vt:lpstr>
      <vt:lpstr>Základné</vt:lpstr>
      <vt:lpstr>Οι ΤΠΕ στην Εκπαίδευση</vt:lpstr>
      <vt:lpstr>ΔιδακτικΗ</vt:lpstr>
      <vt:lpstr>ΚατηγοριοποιΗσεις θεωριΩν μΑθησης</vt:lpstr>
      <vt:lpstr>Categorizations of learning theories</vt:lpstr>
      <vt:lpstr>ΚονεκτιβισμΟς</vt:lpstr>
      <vt:lpstr>ΑρχΕς συνδετικισμοΥ</vt:lpstr>
      <vt:lpstr>ΑρχΕς συνδετικισμοΥ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Zuzana Palková</dc:creator>
  <cp:lastModifiedBy>Κωνσταντίνος Κόβας</cp:lastModifiedBy>
  <cp:revision>150</cp:revision>
  <cp:lastPrinted>2019-02-12T08:21:40Z</cp:lastPrinted>
  <dcterms:created xsi:type="dcterms:W3CDTF">2019-02-10T21:49:04Z</dcterms:created>
  <dcterms:modified xsi:type="dcterms:W3CDTF">2022-10-10T21:09:34Z</dcterms:modified>
</cp:coreProperties>
</file>