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8" r:id="rId3"/>
    <p:sldId id="269" r:id="rId4"/>
    <p:sldId id="272" r:id="rId5"/>
    <p:sldId id="270" r:id="rId6"/>
    <p:sldId id="271" r:id="rId7"/>
    <p:sldId id="273" r:id="rId8"/>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9"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11. 10. 2022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11. 10. 2022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No.3 is split into 2 new – first two paragraphs slide No.3, another two – slide No. 4</a:t>
            </a:r>
          </a:p>
          <a:p>
            <a:r>
              <a:rPr lang="en-GB" dirty="0"/>
              <a:t>Every single sentence of the first two paragraphs – new bullet</a:t>
            </a:r>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241070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Slide No.3 is split into 2 new – first two paragraphs slide No.3, another two – slide No. 4</a:t>
            </a:r>
          </a:p>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155296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 5 split into 2 new slides:</a:t>
            </a:r>
          </a:p>
          <a:p>
            <a:r>
              <a:rPr lang="en-GB" dirty="0"/>
              <a:t>No. 6 – first 5 bullets</a:t>
            </a:r>
          </a:p>
          <a:p>
            <a:r>
              <a:rPr lang="en-GB" dirty="0"/>
              <a:t>No. 7 – the rest bullets</a:t>
            </a:r>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87238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 5 split into 2 new slides:</a:t>
            </a:r>
          </a:p>
          <a:p>
            <a:r>
              <a:rPr lang="en-GB" dirty="0"/>
              <a:t>No. 6 – first 5 bullets</a:t>
            </a:r>
          </a:p>
          <a:p>
            <a:r>
              <a:rPr lang="en-GB" dirty="0"/>
              <a:t>No. 7 – the rest bullets</a:t>
            </a:r>
            <a:endParaRPr lang="sk-SK" dirty="0"/>
          </a:p>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1991620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11. 10. 2022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Οι ΤΠΕ στην Εκπαίδευση</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r>
              <a:rPr lang="en-US" dirty="0" err="1">
                <a:solidFill>
                  <a:srgbClr val="29C1AF"/>
                </a:solidFill>
              </a:rPr>
              <a:t>České</a:t>
            </a:r>
            <a:r>
              <a:rPr lang="en-US" dirty="0">
                <a:solidFill>
                  <a:srgbClr val="29C1AF"/>
                </a:solidFill>
              </a:rPr>
              <a:t> centrum </a:t>
            </a:r>
            <a:r>
              <a:rPr lang="en-US" dirty="0" err="1">
                <a:solidFill>
                  <a:srgbClr val="29C1AF"/>
                </a:solidFill>
              </a:rPr>
              <a:t>odborného</a:t>
            </a:r>
            <a:r>
              <a:rPr lang="en-US" dirty="0">
                <a:solidFill>
                  <a:srgbClr val="29C1AF"/>
                </a:solidFill>
              </a:rPr>
              <a:t> </a:t>
            </a:r>
            <a:r>
              <a:rPr lang="en-US" dirty="0" err="1">
                <a:solidFill>
                  <a:srgbClr val="29C1AF"/>
                </a:solidFill>
              </a:rPr>
              <a:t>vzdělávání</a:t>
            </a:r>
            <a:endParaRPr lang="en-US" dirty="0">
              <a:solidFill>
                <a:srgbClr val="29C1AF"/>
              </a:solidFill>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ΔιδακτικΗ</a:t>
            </a:r>
            <a:endParaRPr lang="en-US"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νοείται ως η τέχνη της διδασκαλίας,</a:t>
            </a:r>
          </a:p>
          <a:p>
            <a:pPr marL="285750" indent="-285750">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περιλαμβάνει ένα ευρύ φάσμα παραγόντων που χαρακτηρίζουν τη διδασκαλία,</a:t>
            </a:r>
          </a:p>
          <a:p>
            <a:pPr marL="285750" indent="-285750">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rPr>
              <a:t>υπερβαίνει τα συνήθη όρια της μάθησης στην τάξη, ειδικά στην εκπαίδευση ενηλίκων, όπου εμπλέκονται πάρα πολλοί παράγοντες, με έμφαση στη μη τυπική και άτυπη μάθηση</a:t>
            </a:r>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ΚατηγοριοποιΗσεις</a:t>
            </a:r>
            <a:r>
              <a:rPr lang="el-GR" dirty="0"/>
              <a:t> </a:t>
            </a:r>
            <a:r>
              <a:rPr lang="el-GR" dirty="0" err="1"/>
              <a:t>θεωριΩν</a:t>
            </a:r>
            <a:r>
              <a:rPr lang="el-GR" dirty="0"/>
              <a:t> </a:t>
            </a:r>
            <a:r>
              <a:rPr lang="el-GR" dirty="0" err="1"/>
              <a:t>μΑθησης</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Ο συμπεριφορισμός ενδιαφέρεται για τη συμπεριφορά και τις </a:t>
            </a:r>
            <a:r>
              <a:rPr lang="el-GR" sz="2400" b="0" kern="1200" dirty="0" err="1">
                <a:solidFill>
                  <a:schemeClr val="tx1"/>
                </a:solidFill>
                <a:effectLst/>
                <a:latin typeface="Calibri" panose="020F0502020204030204" pitchFamily="34" charset="0"/>
                <a:ea typeface="Calibri" panose="020F0502020204030204" pitchFamily="34" charset="0"/>
                <a:cs typeface="+mn-cs"/>
              </a:rPr>
              <a:t>παρατηρήσιμες</a:t>
            </a:r>
            <a:r>
              <a:rPr lang="el-GR" sz="2400" b="0" kern="1200" dirty="0">
                <a:solidFill>
                  <a:schemeClr val="tx1"/>
                </a:solidFill>
                <a:effectLst/>
                <a:latin typeface="Calibri" panose="020F0502020204030204" pitchFamily="34" charset="0"/>
                <a:ea typeface="Calibri" panose="020F0502020204030204" pitchFamily="34" charset="0"/>
                <a:cs typeface="+mn-cs"/>
              </a:rPr>
              <a:t> αλλαγές. Επομένως, ο συμπεριφορισμός στη διδασκαλία εστιάζει στη δημιουργία νέων προτύπων συμπεριφοράς.</a:t>
            </a:r>
          </a:p>
          <a:p>
            <a:pPr marL="285750" indent="-285750" algn="l" defTabSz="914400" rtl="0" eaLnBrk="1" latinLnBrk="0" hangingPunct="1">
              <a:spcBef>
                <a:spcPct val="20000"/>
              </a:spcBef>
              <a:spcAft>
                <a:spcPts val="60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Ο γνωστικισμός ενδιαφέρεται για τις διαδικασίες σκέψης πίσω από τη συμπεριφορά. Επομένως, η γνωσιακή θεωρία μάθησης τονίζει τη σημασία της απόκτησης (συμπεριλαμβανομένης της αναδιοργάνωσης) των γνωστικών δομών.</a:t>
            </a:r>
          </a:p>
        </p:txBody>
      </p:sp>
      <p:sp>
        <p:nvSpPr>
          <p:cNvPr id="4" name="Slide Number Placeholder 3"/>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p14="http://schemas.microsoft.com/office/powerpoint/2010/main" val="141702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Categorizations of learning theories</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Ο κονστρουκτιβισμός δηλώνει ότι η γνώση κατασκευάζεται από την αλληλεπίδραση της υπάρχουσας γνώσης και των ατομικών (ή κοινωνικών) εμπειριών.</a:t>
            </a:r>
          </a:p>
          <a:p>
            <a:pPr marL="285750" indent="-285750" algn="l" defTabSz="914400" rtl="0" eaLnBrk="1" latinLnBrk="0" hangingPunct="1">
              <a:spcBef>
                <a:spcPct val="20000"/>
              </a:spcBef>
              <a:spcAft>
                <a:spcPts val="60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Ο </a:t>
            </a:r>
            <a:r>
              <a:rPr lang="el-GR" sz="2400" b="0" kern="1200" dirty="0" err="1">
                <a:solidFill>
                  <a:schemeClr val="tx1"/>
                </a:solidFill>
                <a:effectLst/>
                <a:latin typeface="Calibri" panose="020F0502020204030204" pitchFamily="34" charset="0"/>
                <a:ea typeface="Calibri" panose="020F0502020204030204" pitchFamily="34" charset="0"/>
                <a:cs typeface="+mn-cs"/>
              </a:rPr>
              <a:t>συνδετικισμός</a:t>
            </a:r>
            <a:r>
              <a:rPr lang="el-GR" sz="2400" b="0" kern="1200" dirty="0">
                <a:solidFill>
                  <a:schemeClr val="tx1"/>
                </a:solidFill>
                <a:effectLst/>
                <a:latin typeface="Calibri" panose="020F0502020204030204" pitchFamily="34" charset="0"/>
                <a:ea typeface="Calibri" panose="020F0502020204030204" pitchFamily="34" charset="0"/>
                <a:cs typeface="+mn-cs"/>
              </a:rPr>
              <a:t> είναι μια εντελώς νέα προσέγγιση, που υποστηρίζει ότι η μάθηση «στοχεύει στη σύνδεση εξειδικευμένων συνόλων πληροφοριών και συνδέσεων που μας επιτρέπουν να μάθουμε περισσότερα και είναι πολύ πιο σημαντικά από την τρέχουσα κατάσταση γνώσης</a:t>
            </a:r>
          </a:p>
        </p:txBody>
      </p:sp>
      <p:sp>
        <p:nvSpPr>
          <p:cNvPr id="4" name="Slide Number Placeholder 3"/>
          <p:cNvSpPr>
            <a:spLocks noGrp="1"/>
          </p:cNvSpPr>
          <p:nvPr>
            <p:ph type="sldNum" sz="quarter" idx="12"/>
          </p:nvPr>
        </p:nvSpPr>
        <p:spPr/>
        <p:txBody>
          <a:bodyPr/>
          <a:lstStyle/>
          <a:p>
            <a:fld id="{1E1F44E5-9FB8-4181-B433-C93897A9A40A}" type="slidenum">
              <a:rPr lang="en-US" smtClean="0"/>
              <a:pPr/>
              <a:t>4</a:t>
            </a:fld>
            <a:endParaRPr lang="en-US"/>
          </a:p>
        </p:txBody>
      </p:sp>
    </p:spTree>
    <p:extLst>
      <p:ext uri="{BB962C8B-B14F-4D97-AF65-F5344CB8AC3E}">
        <p14:creationId xmlns:p14="http://schemas.microsoft.com/office/powerpoint/2010/main" val="164682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ΚονεκτιβισμΟς</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l-GR" sz="2400" b="0" kern="1200" dirty="0" err="1">
                <a:solidFill>
                  <a:schemeClr val="tx1"/>
                </a:solidFill>
                <a:effectLst/>
                <a:latin typeface="Calibri" panose="020F0502020204030204" pitchFamily="34" charset="0"/>
                <a:ea typeface="Calibri" panose="020F0502020204030204" pitchFamily="34" charset="0"/>
                <a:cs typeface="+mn-cs"/>
              </a:rPr>
              <a:t>Κονεκτιβισμός</a:t>
            </a:r>
            <a:r>
              <a:rPr lang="el-GR" sz="2400" b="0" kern="1200" dirty="0">
                <a:solidFill>
                  <a:schemeClr val="tx1"/>
                </a:solidFill>
                <a:effectLst/>
                <a:latin typeface="Calibri" panose="020F0502020204030204" pitchFamily="34" charset="0"/>
                <a:ea typeface="Calibri" panose="020F0502020204030204" pitchFamily="34" charset="0"/>
                <a:cs typeface="+mn-cs"/>
              </a:rPr>
              <a:t>: Η θεωρία "</a:t>
            </a:r>
            <a:r>
              <a:rPr lang="el-GR" sz="2400" b="0" kern="1200" dirty="0" err="1">
                <a:solidFill>
                  <a:schemeClr val="tx1"/>
                </a:solidFill>
                <a:effectLst/>
                <a:latin typeface="Calibri" panose="020F0502020204030204" pitchFamily="34" charset="0"/>
                <a:ea typeface="Calibri" panose="020F0502020204030204" pitchFamily="34" charset="0"/>
                <a:cs typeface="+mn-cs"/>
              </a:rPr>
              <a:t>Theory</a:t>
            </a:r>
            <a:r>
              <a:rPr lang="el-GR" sz="2400" b="0" kern="1200" dirty="0">
                <a:solidFill>
                  <a:schemeClr val="tx1"/>
                </a:solidFill>
                <a:effectLst/>
                <a:latin typeface="Calibri" panose="020F0502020204030204" pitchFamily="34" charset="0"/>
                <a:ea typeface="Calibri" panose="020F0502020204030204" pitchFamily="34" charset="0"/>
                <a:cs typeface="+mn-cs"/>
              </a:rPr>
              <a:t> of </a:t>
            </a:r>
            <a:r>
              <a:rPr lang="el-GR" sz="2400" b="0" kern="1200" dirty="0" err="1">
                <a:solidFill>
                  <a:schemeClr val="tx1"/>
                </a:solidFill>
                <a:effectLst/>
                <a:latin typeface="Calibri" panose="020F0502020204030204" pitchFamily="34" charset="0"/>
                <a:ea typeface="Calibri" panose="020F0502020204030204" pitchFamily="34" charset="0"/>
                <a:cs typeface="+mn-cs"/>
              </a:rPr>
              <a:t>Learning</a:t>
            </a:r>
            <a:r>
              <a:rPr lang="el-GR" sz="2400" b="0" kern="1200" dirty="0">
                <a:solidFill>
                  <a:schemeClr val="tx1"/>
                </a:solidFill>
                <a:effectLst/>
                <a:latin typeface="Calibri" panose="020F0502020204030204" pitchFamily="34" charset="0"/>
                <a:ea typeface="Calibri" panose="020F0502020204030204" pitchFamily="34" charset="0"/>
                <a:cs typeface="+mn-cs"/>
              </a:rPr>
              <a:t> in the </a:t>
            </a:r>
            <a:r>
              <a:rPr lang="el-GR" sz="2400" b="0" kern="1200" dirty="0" err="1">
                <a:solidFill>
                  <a:schemeClr val="tx1"/>
                </a:solidFill>
                <a:effectLst/>
                <a:latin typeface="Calibri" panose="020F0502020204030204" pitchFamily="34" charset="0"/>
                <a:ea typeface="Calibri" panose="020F0502020204030204" pitchFamily="34" charset="0"/>
                <a:cs typeface="+mn-cs"/>
              </a:rPr>
              <a:t>Digital</a:t>
            </a:r>
            <a:r>
              <a:rPr lang="el-GR" sz="2400" b="0" kern="1200" dirty="0">
                <a:solidFill>
                  <a:schemeClr val="tx1"/>
                </a:solidFill>
                <a:effectLst/>
                <a:latin typeface="Calibri" panose="020F0502020204030204" pitchFamily="34" charset="0"/>
                <a:ea typeface="Calibri" panose="020F0502020204030204" pitchFamily="34" charset="0"/>
                <a:cs typeface="+mn-cs"/>
              </a:rPr>
              <a:t> </a:t>
            </a:r>
            <a:r>
              <a:rPr lang="el-GR" sz="2400" b="0" kern="1200" dirty="0" err="1">
                <a:solidFill>
                  <a:schemeClr val="tx1"/>
                </a:solidFill>
                <a:effectLst/>
                <a:latin typeface="Calibri" panose="020F0502020204030204" pitchFamily="34" charset="0"/>
                <a:ea typeface="Calibri" panose="020F0502020204030204" pitchFamily="34" charset="0"/>
                <a:cs typeface="+mn-cs"/>
              </a:rPr>
              <a:t>Age</a:t>
            </a:r>
            <a:r>
              <a:rPr lang="el-GR" sz="2400" b="0" kern="1200" dirty="0">
                <a:solidFill>
                  <a:schemeClr val="tx1"/>
                </a:solidFill>
                <a:effectLst/>
                <a:latin typeface="Calibri" panose="020F0502020204030204" pitchFamily="34" charset="0"/>
                <a:ea typeface="Calibri" panose="020F0502020204030204" pitchFamily="34" charset="0"/>
                <a:cs typeface="+mn-cs"/>
              </a:rPr>
              <a:t>" που αναπτύχθηκε από τους </a:t>
            </a:r>
            <a:r>
              <a:rPr lang="el-GR" sz="2400" b="0" kern="1200" dirty="0" err="1">
                <a:solidFill>
                  <a:schemeClr val="tx1"/>
                </a:solidFill>
                <a:effectLst/>
                <a:latin typeface="Calibri" panose="020F0502020204030204" pitchFamily="34" charset="0"/>
                <a:ea typeface="Calibri" panose="020F0502020204030204" pitchFamily="34" charset="0"/>
                <a:cs typeface="+mn-cs"/>
              </a:rPr>
              <a:t>George</a:t>
            </a:r>
            <a:r>
              <a:rPr lang="el-GR" sz="2400" b="0" kern="1200" dirty="0">
                <a:solidFill>
                  <a:schemeClr val="tx1"/>
                </a:solidFill>
                <a:effectLst/>
                <a:latin typeface="Calibri" panose="020F0502020204030204" pitchFamily="34" charset="0"/>
                <a:ea typeface="Calibri" panose="020F0502020204030204" pitchFamily="34" charset="0"/>
                <a:cs typeface="+mn-cs"/>
              </a:rPr>
              <a:t> Siemens και </a:t>
            </a:r>
            <a:r>
              <a:rPr lang="el-GR" sz="2400" b="0" kern="1200" dirty="0" err="1">
                <a:solidFill>
                  <a:schemeClr val="tx1"/>
                </a:solidFill>
                <a:effectLst/>
                <a:latin typeface="Calibri" panose="020F0502020204030204" pitchFamily="34" charset="0"/>
                <a:ea typeface="Calibri" panose="020F0502020204030204" pitchFamily="34" charset="0"/>
                <a:cs typeface="+mn-cs"/>
              </a:rPr>
              <a:t>Stephen</a:t>
            </a:r>
            <a:r>
              <a:rPr lang="el-GR" sz="2400" b="0" kern="1200" dirty="0">
                <a:solidFill>
                  <a:schemeClr val="tx1"/>
                </a:solidFill>
                <a:effectLst/>
                <a:latin typeface="Calibri" panose="020F0502020204030204" pitchFamily="34" charset="0"/>
                <a:ea typeface="Calibri" panose="020F0502020204030204" pitchFamily="34" charset="0"/>
                <a:cs typeface="+mn-cs"/>
              </a:rPr>
              <a:t> </a:t>
            </a:r>
            <a:r>
              <a:rPr lang="el-GR" sz="2400" b="0" kern="1200" dirty="0" err="1">
                <a:solidFill>
                  <a:schemeClr val="tx1"/>
                </a:solidFill>
                <a:effectLst/>
                <a:latin typeface="Calibri" panose="020F0502020204030204" pitchFamily="34" charset="0"/>
                <a:ea typeface="Calibri" panose="020F0502020204030204" pitchFamily="34" charset="0"/>
                <a:cs typeface="+mn-cs"/>
              </a:rPr>
              <a:t>Dowens</a:t>
            </a:r>
            <a:r>
              <a:rPr lang="el-GR" sz="2400" b="0" kern="1200" dirty="0">
                <a:solidFill>
                  <a:schemeClr val="tx1"/>
                </a:solidFill>
                <a:effectLst/>
                <a:latin typeface="Calibri" panose="020F0502020204030204" pitchFamily="34" charset="0"/>
                <a:ea typeface="Calibri" panose="020F0502020204030204" pitchFamily="34" charset="0"/>
                <a:cs typeface="+mn-cs"/>
              </a:rPr>
              <a:t> με βάση την ανάλυσή των ελλείψεων των υπαρχουσών θεωριών μάθησης που βασίζονται στον συμπεριφορισμό, τον γνωστικισμό και τον κονστρουκτιβισμό</a:t>
            </a:r>
          </a:p>
        </p:txBody>
      </p:sp>
      <p:sp>
        <p:nvSpPr>
          <p:cNvPr id="4" name="Slide Number Placeholder 3"/>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280416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059016" cy="1371600"/>
          </a:xfrm>
        </p:spPr>
        <p:txBody>
          <a:bodyPr>
            <a:normAutofit/>
          </a:bodyPr>
          <a:lstStyle/>
          <a:p>
            <a:r>
              <a:rPr lang="el-GR" dirty="0" err="1"/>
              <a:t>ΑρχΕς</a:t>
            </a:r>
            <a:r>
              <a:rPr lang="el-GR" dirty="0"/>
              <a:t> </a:t>
            </a:r>
            <a:r>
              <a:rPr lang="el-GR" dirty="0" err="1"/>
              <a:t>συνδετικισμοΥ</a:t>
            </a:r>
            <a:endParaRPr lang="en-US" dirty="0"/>
          </a:p>
        </p:txBody>
      </p:sp>
      <p:sp>
        <p:nvSpPr>
          <p:cNvPr id="3" name="Content Placeholder 2"/>
          <p:cNvSpPr>
            <a:spLocks noGrp="1"/>
          </p:cNvSpPr>
          <p:nvPr>
            <p:ph idx="1"/>
          </p:nvPr>
        </p:nvSpPr>
        <p:spPr>
          <a:xfrm>
            <a:off x="457200" y="1752600"/>
            <a:ext cx="7859216" cy="4700736"/>
          </a:xfrm>
        </p:spPr>
        <p:txBody>
          <a:bodyPr>
            <a:noAutofit/>
          </a:bodyPr>
          <a:lstStyle/>
          <a:p>
            <a:pPr marL="285750" indent="-285750" algn="l" defTabSz="914400" rtl="0" eaLnBrk="1" latinLnBrk="0" hangingPunct="1">
              <a:spcBef>
                <a:spcPts val="0"/>
              </a:spcBef>
              <a:spcAft>
                <a:spcPts val="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οι γνώσεις και οι δεξιότητες που αποκτήθηκαν βασίζονται σε διαφορές απόψεων,</a:t>
            </a:r>
          </a:p>
          <a:p>
            <a:pPr marL="285750" indent="-285750" algn="l" defTabSz="914400" rtl="0" eaLnBrk="1" latinLnBrk="0" hangingPunct="1">
              <a:spcBef>
                <a:spcPts val="0"/>
              </a:spcBef>
              <a:spcAft>
                <a:spcPts val="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μάθηση είναι η διαδικασία σύνδεσης εξειδικευμένων κόμβων ή πηγών πληροφοριών,</a:t>
            </a:r>
          </a:p>
          <a:p>
            <a:pPr marL="285750" indent="-285750" algn="l" defTabSz="914400" rtl="0" eaLnBrk="1" latinLnBrk="0" hangingPunct="1">
              <a:spcBef>
                <a:spcPts val="0"/>
              </a:spcBef>
              <a:spcAft>
                <a:spcPts val="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η πηγή της μάθησης δεν πρέπει να είναι οι άνθρωποι, αλλά και η τεχνολογία,</a:t>
            </a:r>
          </a:p>
          <a:p>
            <a:pPr marL="285750" indent="-285750" algn="l" defTabSz="914400" rtl="0" eaLnBrk="1" latinLnBrk="0" hangingPunct="1">
              <a:spcBef>
                <a:spcPts val="0"/>
              </a:spcBef>
              <a:spcAft>
                <a:spcPts val="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Η γνώση μπορεί να περιέχεται λανθάνοντα σε μια συγκεκριμένη κοινότητα, δίκτυο ή βάση δεδομένων,</a:t>
            </a:r>
          </a:p>
          <a:p>
            <a:pPr marL="285750" indent="-285750" algn="l" defTabSz="914400" rtl="0" eaLnBrk="1" latinLnBrk="0" hangingPunct="1">
              <a:spcBef>
                <a:spcPts val="0"/>
              </a:spcBef>
              <a:spcAft>
                <a:spcPts val="0"/>
              </a:spcAft>
              <a:buFont typeface="Arial" panose="020B0604020202020204" pitchFamily="34" charset="0"/>
              <a:buChar char="•"/>
            </a:pPr>
            <a:r>
              <a:rPr lang="el-GR" sz="2400" b="0" kern="1200" dirty="0">
                <a:solidFill>
                  <a:schemeClr val="tx1"/>
                </a:solidFill>
                <a:effectLst/>
                <a:latin typeface="Calibri" panose="020F0502020204030204" pitchFamily="34" charset="0"/>
                <a:ea typeface="Calibri" panose="020F0502020204030204" pitchFamily="34" charset="0"/>
                <a:cs typeface="+mn-cs"/>
              </a:rPr>
              <a:t>η ικανότητα μάθησης είναι πιο σημαντική από τον τρέχοντα όγκο της φορτισμένης γνώσης,</a:t>
            </a:r>
          </a:p>
        </p:txBody>
      </p:sp>
      <p:sp>
        <p:nvSpPr>
          <p:cNvPr id="4" name="Slide Number Placeholder 3"/>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3054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059016" cy="1371600"/>
          </a:xfrm>
        </p:spPr>
        <p:txBody>
          <a:bodyPr>
            <a:normAutofit/>
          </a:bodyPr>
          <a:lstStyle/>
          <a:p>
            <a:r>
              <a:rPr lang="el-GR" dirty="0" err="1"/>
              <a:t>ΑρχΕς</a:t>
            </a:r>
            <a:r>
              <a:rPr lang="el-GR" dirty="0"/>
              <a:t> </a:t>
            </a:r>
            <a:r>
              <a:rPr lang="el-GR" dirty="0" err="1"/>
              <a:t>συνδετικισμοΥ</a:t>
            </a:r>
            <a:endParaRPr lang="en-US" dirty="0"/>
          </a:p>
        </p:txBody>
      </p:sp>
      <p:sp>
        <p:nvSpPr>
          <p:cNvPr id="3" name="Content Placeholder 2"/>
          <p:cNvSpPr>
            <a:spLocks noGrp="1"/>
          </p:cNvSpPr>
          <p:nvPr>
            <p:ph idx="1"/>
          </p:nvPr>
        </p:nvSpPr>
        <p:spPr>
          <a:xfrm>
            <a:off x="457200" y="1628800"/>
            <a:ext cx="7859216" cy="4700736"/>
          </a:xfrm>
        </p:spPr>
        <p:txBody>
          <a:bodyPr>
            <a:noAutofit/>
          </a:bodyPr>
          <a:lstStyle/>
          <a:p>
            <a:pPr marL="285750" indent="-285750" algn="l" defTabSz="914400" rtl="0" eaLnBrk="1" latinLnBrk="0" hangingPunct="1">
              <a:spcBef>
                <a:spcPts val="0"/>
              </a:spcBef>
              <a:spcAft>
                <a:spcPts val="0"/>
              </a:spcAft>
              <a:buFont typeface="Arial" panose="020B0604020202020204" pitchFamily="34" charset="0"/>
              <a:buChar char="•"/>
            </a:pPr>
            <a:r>
              <a:rPr lang="el-GR" sz="2200" b="0" kern="1200" dirty="0">
                <a:solidFill>
                  <a:schemeClr val="tx1"/>
                </a:solidFill>
                <a:effectLst/>
                <a:latin typeface="Calibri" panose="020F0502020204030204" pitchFamily="34" charset="0"/>
                <a:ea typeface="Calibri" panose="020F0502020204030204" pitchFamily="34" charset="0"/>
                <a:cs typeface="+mn-cs"/>
              </a:rPr>
              <a:t>η ικανότητα να βρίσκεις πληροφορίες είναι πιο σημαντική από το να τις γνωρίζεις,</a:t>
            </a:r>
          </a:p>
          <a:p>
            <a:pPr marL="285750" indent="-285750" algn="l" defTabSz="914400" rtl="0" eaLnBrk="1" latinLnBrk="0" hangingPunct="1">
              <a:spcBef>
                <a:spcPts val="0"/>
              </a:spcBef>
              <a:spcAft>
                <a:spcPts val="0"/>
              </a:spcAft>
              <a:buFont typeface="Arial" panose="020B0604020202020204" pitchFamily="34" charset="0"/>
              <a:buChar char="•"/>
            </a:pPr>
            <a:r>
              <a:rPr lang="el-GR" sz="2200" b="0" kern="1200" dirty="0">
                <a:solidFill>
                  <a:schemeClr val="tx1"/>
                </a:solidFill>
                <a:effectLst/>
                <a:latin typeface="Calibri" panose="020F0502020204030204" pitchFamily="34" charset="0"/>
                <a:ea typeface="Calibri" panose="020F0502020204030204" pitchFamily="34" charset="0"/>
                <a:cs typeface="+mn-cs"/>
              </a:rPr>
              <a:t>η διατήρηση και η ανάπτυξη της συνδεσιμότητας διευκολύνει την ανάπτυξη της εκπαίδευσης,</a:t>
            </a:r>
          </a:p>
          <a:p>
            <a:pPr marL="285750" indent="-285750" algn="l" defTabSz="914400" rtl="0" eaLnBrk="1" latinLnBrk="0" hangingPunct="1">
              <a:spcBef>
                <a:spcPts val="0"/>
              </a:spcBef>
              <a:spcAft>
                <a:spcPts val="0"/>
              </a:spcAft>
              <a:buFont typeface="Arial" panose="020B0604020202020204" pitchFamily="34" charset="0"/>
              <a:buChar char="•"/>
            </a:pPr>
            <a:r>
              <a:rPr lang="el-GR" sz="2200" b="0" kern="1200" dirty="0">
                <a:solidFill>
                  <a:schemeClr val="tx1"/>
                </a:solidFill>
                <a:effectLst/>
                <a:latin typeface="Calibri" panose="020F0502020204030204" pitchFamily="34" charset="0"/>
                <a:ea typeface="Calibri" panose="020F0502020204030204" pitchFamily="34" charset="0"/>
                <a:cs typeface="+mn-cs"/>
              </a:rPr>
              <a:t>η ικανότητα εύρεσης συνδέσεων και παραλληλισμών μεταξύ διαφορετικών περιοχών, ιδεών και εννοιών είναι βασική δεξιότητα,</a:t>
            </a:r>
          </a:p>
          <a:p>
            <a:pPr marL="285750" indent="-285750" algn="l" defTabSz="914400" rtl="0" eaLnBrk="1" latinLnBrk="0" hangingPunct="1">
              <a:spcBef>
                <a:spcPts val="0"/>
              </a:spcBef>
              <a:spcAft>
                <a:spcPts val="0"/>
              </a:spcAft>
              <a:buFont typeface="Arial" panose="020B0604020202020204" pitchFamily="34" charset="0"/>
              <a:buChar char="•"/>
            </a:pPr>
            <a:r>
              <a:rPr lang="el-GR" sz="2200" b="0" kern="1200" dirty="0">
                <a:solidFill>
                  <a:schemeClr val="tx1"/>
                </a:solidFill>
                <a:effectLst/>
                <a:latin typeface="Calibri" panose="020F0502020204030204" pitchFamily="34" charset="0"/>
                <a:ea typeface="Calibri" panose="020F0502020204030204" pitchFamily="34" charset="0"/>
                <a:cs typeface="+mn-cs"/>
              </a:rPr>
              <a:t>ο στόχος όλης της μάθησης του </a:t>
            </a:r>
            <a:r>
              <a:rPr lang="el-GR" sz="2200" b="0" kern="1200" dirty="0" err="1">
                <a:solidFill>
                  <a:schemeClr val="tx1"/>
                </a:solidFill>
                <a:effectLst/>
                <a:latin typeface="Calibri" panose="020F0502020204030204" pitchFamily="34" charset="0"/>
                <a:ea typeface="Calibri" panose="020F0502020204030204" pitchFamily="34" charset="0"/>
                <a:cs typeface="+mn-cs"/>
              </a:rPr>
              <a:t>συνδετικισμού</a:t>
            </a:r>
            <a:r>
              <a:rPr lang="el-GR" sz="2200" b="0" kern="1200" dirty="0">
                <a:solidFill>
                  <a:schemeClr val="tx1"/>
                </a:solidFill>
                <a:effectLst/>
                <a:latin typeface="Calibri" panose="020F0502020204030204" pitchFamily="34" charset="0"/>
                <a:ea typeface="Calibri" panose="020F0502020204030204" pitchFamily="34" charset="0"/>
                <a:cs typeface="+mn-cs"/>
              </a:rPr>
              <a:t> είναι η ακριβής και τρέχουσα γνώση,</a:t>
            </a:r>
          </a:p>
          <a:p>
            <a:pPr marL="285750" indent="-285750" algn="l" defTabSz="914400" rtl="0" eaLnBrk="1" latinLnBrk="0" hangingPunct="1">
              <a:spcBef>
                <a:spcPts val="0"/>
              </a:spcBef>
              <a:spcAft>
                <a:spcPts val="0"/>
              </a:spcAft>
              <a:buFont typeface="Arial" panose="020B0604020202020204" pitchFamily="34" charset="0"/>
              <a:buChar char="•"/>
            </a:pPr>
            <a:r>
              <a:rPr lang="el-GR" sz="2200" b="0" kern="1200" dirty="0">
                <a:solidFill>
                  <a:schemeClr val="tx1"/>
                </a:solidFill>
                <a:effectLst/>
                <a:latin typeface="Calibri" panose="020F0502020204030204" pitchFamily="34" charset="0"/>
                <a:ea typeface="Calibri" panose="020F0502020204030204" pitchFamily="34" charset="0"/>
                <a:cs typeface="+mn-cs"/>
              </a:rPr>
              <a:t>η λήψη αποφάσεων είναι μέρος της μαθησιακής διαδικασίας - επιλέγουμε τι μαθαίνουμε και εξετάζουμε τη σημασία των πληροφοριών που λαμβάνουμε μέσα από το πρίσμα της αλλαγής της πραγματικότητας (ακριβώς επειδή έχουμε τη σωστή απάντηση σήμερα δεν σημαίνει ότι θα την έχουμε αύριο, γιατί όλα γύρω αλλάζουν).</a:t>
            </a:r>
          </a:p>
        </p:txBody>
      </p:sp>
      <p:sp>
        <p:nvSpPr>
          <p:cNvPr id="4" name="Slide Number Placeholder 3"/>
          <p:cNvSpPr>
            <a:spLocks noGrp="1"/>
          </p:cNvSpPr>
          <p:nvPr>
            <p:ph type="sldNum" sz="quarter" idx="12"/>
          </p:nvPr>
        </p:nvSpPr>
        <p:spPr/>
        <p:txBody>
          <a:bodyPr/>
          <a:lstStyle/>
          <a:p>
            <a:fld id="{1E1F44E5-9FB8-4181-B433-C93897A9A40A}" type="slidenum">
              <a:rPr lang="en-US" smtClean="0"/>
              <a:pPr/>
              <a:t>7</a:t>
            </a:fld>
            <a:endParaRPr lang="en-US"/>
          </a:p>
        </p:txBody>
      </p:sp>
    </p:spTree>
    <p:extLst>
      <p:ext uri="{BB962C8B-B14F-4D97-AF65-F5344CB8AC3E}">
        <p14:creationId xmlns:p14="http://schemas.microsoft.com/office/powerpoint/2010/main" val="3990770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2157</TotalTime>
  <Words>521</Words>
  <Application>Microsoft Office PowerPoint</Application>
  <PresentationFormat>On-screen Show (4:3)</PresentationFormat>
  <Paragraphs>47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vt:lpstr>
      <vt:lpstr>Arial Black</vt:lpstr>
      <vt:lpstr>Calibri</vt:lpstr>
      <vt:lpstr>Verdana</vt:lpstr>
      <vt:lpstr>Základné</vt:lpstr>
      <vt:lpstr>Οι ΤΠΕ στην Εκπαίδευση</vt:lpstr>
      <vt:lpstr>ΔιδακτικΗ</vt:lpstr>
      <vt:lpstr>ΚατηγοριοποιΗσεις θεωριΩν μΑθησης</vt:lpstr>
      <vt:lpstr>Categorizations of learning theories</vt:lpstr>
      <vt:lpstr>ΚονεκτιβισμΟς</vt:lpstr>
      <vt:lpstr>ΑρχΕς συνδετικισμοΥ</vt:lpstr>
      <vt:lpstr>ΑρχΕς συνδετικισμοΥ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Κωνσταντίνος Κόβας</cp:lastModifiedBy>
  <cp:revision>150</cp:revision>
  <cp:lastPrinted>2019-02-12T08:21:40Z</cp:lastPrinted>
  <dcterms:created xsi:type="dcterms:W3CDTF">2019-02-10T21:49:04Z</dcterms:created>
  <dcterms:modified xsi:type="dcterms:W3CDTF">2022-10-10T21:09:34Z</dcterms:modified>
</cp:coreProperties>
</file>